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2"/>
  </p:notesMasterIdLst>
  <p:handoutMasterIdLst>
    <p:handoutMasterId r:id="rId203"/>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460"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 id="383" r:id="rId125"/>
    <p:sldId id="384" r:id="rId126"/>
    <p:sldId id="385" r:id="rId127"/>
    <p:sldId id="386" r:id="rId128"/>
    <p:sldId id="387" r:id="rId129"/>
    <p:sldId id="388" r:id="rId130"/>
    <p:sldId id="389" r:id="rId131"/>
    <p:sldId id="390" r:id="rId132"/>
    <p:sldId id="392" r:id="rId133"/>
    <p:sldId id="393" r:id="rId134"/>
    <p:sldId id="394" r:id="rId135"/>
    <p:sldId id="395" r:id="rId136"/>
    <p:sldId id="396" r:id="rId137"/>
    <p:sldId id="397" r:id="rId138"/>
    <p:sldId id="398" r:id="rId139"/>
    <p:sldId id="399" r:id="rId140"/>
    <p:sldId id="400" r:id="rId141"/>
    <p:sldId id="401" r:id="rId142"/>
    <p:sldId id="402" r:id="rId143"/>
    <p:sldId id="403" r:id="rId144"/>
    <p:sldId id="404" r:id="rId145"/>
    <p:sldId id="405" r:id="rId146"/>
    <p:sldId id="406" r:id="rId147"/>
    <p:sldId id="407" r:id="rId148"/>
    <p:sldId id="408" r:id="rId149"/>
    <p:sldId id="409" r:id="rId150"/>
    <p:sldId id="410" r:id="rId151"/>
    <p:sldId id="411" r:id="rId152"/>
    <p:sldId id="412" r:id="rId153"/>
    <p:sldId id="413" r:id="rId154"/>
    <p:sldId id="414" r:id="rId155"/>
    <p:sldId id="415" r:id="rId156"/>
    <p:sldId id="416" r:id="rId157"/>
    <p:sldId id="417" r:id="rId158"/>
    <p:sldId id="418" r:id="rId159"/>
    <p:sldId id="419" r:id="rId160"/>
    <p:sldId id="420" r:id="rId161"/>
    <p:sldId id="421" r:id="rId162"/>
    <p:sldId id="422" r:id="rId163"/>
    <p:sldId id="423" r:id="rId164"/>
    <p:sldId id="424" r:id="rId165"/>
    <p:sldId id="425" r:id="rId166"/>
    <p:sldId id="426" r:id="rId167"/>
    <p:sldId id="427" r:id="rId168"/>
    <p:sldId id="459" r:id="rId169"/>
    <p:sldId id="428" r:id="rId170"/>
    <p:sldId id="429" r:id="rId171"/>
    <p:sldId id="430" r:id="rId172"/>
    <p:sldId id="431" r:id="rId173"/>
    <p:sldId id="432" r:id="rId174"/>
    <p:sldId id="433" r:id="rId175"/>
    <p:sldId id="434" r:id="rId176"/>
    <p:sldId id="435" r:id="rId177"/>
    <p:sldId id="436" r:id="rId178"/>
    <p:sldId id="437" r:id="rId179"/>
    <p:sldId id="439" r:id="rId180"/>
    <p:sldId id="440" r:id="rId181"/>
    <p:sldId id="441" r:id="rId182"/>
    <p:sldId id="461" r:id="rId183"/>
    <p:sldId id="442" r:id="rId184"/>
    <p:sldId id="443" r:id="rId185"/>
    <p:sldId id="444" r:id="rId186"/>
    <p:sldId id="445" r:id="rId187"/>
    <p:sldId id="446" r:id="rId188"/>
    <p:sldId id="447" r:id="rId189"/>
    <p:sldId id="448" r:id="rId190"/>
    <p:sldId id="449" r:id="rId191"/>
    <p:sldId id="450" r:id="rId192"/>
    <p:sldId id="451" r:id="rId193"/>
    <p:sldId id="452" r:id="rId194"/>
    <p:sldId id="453" r:id="rId195"/>
    <p:sldId id="454" r:id="rId196"/>
    <p:sldId id="455" r:id="rId197"/>
    <p:sldId id="456" r:id="rId198"/>
    <p:sldId id="457" r:id="rId199"/>
    <p:sldId id="458" r:id="rId200"/>
    <p:sldId id="261" r:id="rId201"/>
  </p:sldIdLst>
  <p:sldSz cx="9144000" cy="6858000" type="screen4x3"/>
  <p:notesSz cx="6858000" cy="9144000"/>
  <p:defaultTextStyle>
    <a:defPPr>
      <a:defRPr lang="es-ES"/>
    </a:defPPr>
    <a:lvl1pPr algn="l" rtl="0" fontAlgn="base">
      <a:spcBef>
        <a:spcPct val="0"/>
      </a:spcBef>
      <a:spcAft>
        <a:spcPct val="0"/>
      </a:spcAft>
      <a:defRPr sz="2400" b="1" u="sng" kern="1200">
        <a:solidFill>
          <a:schemeClr val="tx1"/>
        </a:solidFill>
        <a:latin typeface="Times New Roman" pitchFamily="18" charset="0"/>
        <a:ea typeface="+mn-ea"/>
        <a:cs typeface="+mn-cs"/>
      </a:defRPr>
    </a:lvl1pPr>
    <a:lvl2pPr marL="457200" algn="l" rtl="0" fontAlgn="base">
      <a:spcBef>
        <a:spcPct val="0"/>
      </a:spcBef>
      <a:spcAft>
        <a:spcPct val="0"/>
      </a:spcAft>
      <a:defRPr sz="2400" b="1" u="sng" kern="1200">
        <a:solidFill>
          <a:schemeClr val="tx1"/>
        </a:solidFill>
        <a:latin typeface="Times New Roman" pitchFamily="18" charset="0"/>
        <a:ea typeface="+mn-ea"/>
        <a:cs typeface="+mn-cs"/>
      </a:defRPr>
    </a:lvl2pPr>
    <a:lvl3pPr marL="914400" algn="l" rtl="0" fontAlgn="base">
      <a:spcBef>
        <a:spcPct val="0"/>
      </a:spcBef>
      <a:spcAft>
        <a:spcPct val="0"/>
      </a:spcAft>
      <a:defRPr sz="2400" b="1" u="sng" kern="1200">
        <a:solidFill>
          <a:schemeClr val="tx1"/>
        </a:solidFill>
        <a:latin typeface="Times New Roman" pitchFamily="18" charset="0"/>
        <a:ea typeface="+mn-ea"/>
        <a:cs typeface="+mn-cs"/>
      </a:defRPr>
    </a:lvl3pPr>
    <a:lvl4pPr marL="1371600" algn="l" rtl="0" fontAlgn="base">
      <a:spcBef>
        <a:spcPct val="0"/>
      </a:spcBef>
      <a:spcAft>
        <a:spcPct val="0"/>
      </a:spcAft>
      <a:defRPr sz="2400" b="1" u="sng" kern="1200">
        <a:solidFill>
          <a:schemeClr val="tx1"/>
        </a:solidFill>
        <a:latin typeface="Times New Roman" pitchFamily="18" charset="0"/>
        <a:ea typeface="+mn-ea"/>
        <a:cs typeface="+mn-cs"/>
      </a:defRPr>
    </a:lvl4pPr>
    <a:lvl5pPr marL="1828800" algn="l" rtl="0" fontAlgn="base">
      <a:spcBef>
        <a:spcPct val="0"/>
      </a:spcBef>
      <a:spcAft>
        <a:spcPct val="0"/>
      </a:spcAft>
      <a:defRPr sz="2400" b="1" u="sng" kern="1200">
        <a:solidFill>
          <a:schemeClr val="tx1"/>
        </a:solidFill>
        <a:latin typeface="Times New Roman" pitchFamily="18" charset="0"/>
        <a:ea typeface="+mn-ea"/>
        <a:cs typeface="+mn-cs"/>
      </a:defRPr>
    </a:lvl5pPr>
    <a:lvl6pPr marL="2286000" algn="l" defTabSz="914400" rtl="0" eaLnBrk="1" latinLnBrk="0" hangingPunct="1">
      <a:defRPr sz="2400" b="1" u="sng" kern="1200">
        <a:solidFill>
          <a:schemeClr val="tx1"/>
        </a:solidFill>
        <a:latin typeface="Times New Roman" pitchFamily="18" charset="0"/>
        <a:ea typeface="+mn-ea"/>
        <a:cs typeface="+mn-cs"/>
      </a:defRPr>
    </a:lvl6pPr>
    <a:lvl7pPr marL="2743200" algn="l" defTabSz="914400" rtl="0" eaLnBrk="1" latinLnBrk="0" hangingPunct="1">
      <a:defRPr sz="2400" b="1" u="sng" kern="1200">
        <a:solidFill>
          <a:schemeClr val="tx1"/>
        </a:solidFill>
        <a:latin typeface="Times New Roman" pitchFamily="18" charset="0"/>
        <a:ea typeface="+mn-ea"/>
        <a:cs typeface="+mn-cs"/>
      </a:defRPr>
    </a:lvl7pPr>
    <a:lvl8pPr marL="3200400" algn="l" defTabSz="914400" rtl="0" eaLnBrk="1" latinLnBrk="0" hangingPunct="1">
      <a:defRPr sz="2400" b="1" u="sng" kern="1200">
        <a:solidFill>
          <a:schemeClr val="tx1"/>
        </a:solidFill>
        <a:latin typeface="Times New Roman" pitchFamily="18" charset="0"/>
        <a:ea typeface="+mn-ea"/>
        <a:cs typeface="+mn-cs"/>
      </a:defRPr>
    </a:lvl8pPr>
    <a:lvl9pPr marL="3657600" algn="l" defTabSz="914400" rtl="0" eaLnBrk="1" latinLnBrk="0" hangingPunct="1">
      <a:defRPr sz="2400" b="1" u="sng"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CB7"/>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63636" autoAdjust="0"/>
  </p:normalViewPr>
  <p:slideViewPr>
    <p:cSldViewPr>
      <p:cViewPr>
        <p:scale>
          <a:sx n="100" d="100"/>
          <a:sy n="100" d="100"/>
        </p:scale>
        <p:origin x="-62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heme" Target="theme/theme1.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notesMaster" Target="notesMasters/notesMaster1.xml"/><Relationship Id="rId207"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89FD404-3D37-4513-ADB9-2BD6776FD7C6}" type="datetimeFigureOut">
              <a:rPr lang="es-ES"/>
              <a:pPr>
                <a:defRPr/>
              </a:pPr>
              <a:t>24/07/2015</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4E1B5F5-46A5-412A-AE3C-45A9900DE3B8}"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937B0812-EA50-4090-8CC7-A6E90AEF772A}" type="datetimeFigureOut">
              <a:rPr lang="es-ES"/>
              <a:pPr>
                <a:defRPr/>
              </a:pPr>
              <a:t>24/07/2015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C7AF935-9F1C-4A59-9A08-8F9DF87FE361}"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8C7AF935-9F1C-4A59-9A08-8F9DF87FE361}" type="slidenum">
              <a:rPr lang="es-ES" smtClean="0"/>
              <a:pPr>
                <a:defRPr/>
              </a:pPr>
              <a:t>23</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4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504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815696-C0E9-4140-8CF3-E1EE68C500AA}" type="slidenum">
              <a:rPr lang="es-ES"/>
              <a:pPr/>
              <a:t>166</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606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606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B85C82-37BC-48D7-ADD2-D6416A59096E}" type="slidenum">
              <a:rPr lang="es-ES"/>
              <a:pPr/>
              <a:t>185</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709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709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455F85-9664-4D3E-B07F-274EA569B460}" type="slidenum">
              <a:rPr lang="es-ES"/>
              <a:pPr/>
              <a:t>199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685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068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B7BF93-7CCB-41F1-9C73-6494C647A34D}" type="slidenum">
              <a:rPr lang="es-ES"/>
              <a:pPr/>
              <a:t>105</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787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0787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F464EA-FC6B-4D4B-80B7-7D2157E35E48}" type="slidenum">
              <a:rPr lang="es-ES"/>
              <a:pPr/>
              <a:t>122</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889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089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66C4E9-84EC-4104-B1CE-48016F3E7CC9}" type="slidenum">
              <a:rPr lang="es-ES"/>
              <a:pPr/>
              <a:t>155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992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0992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1FDE18-F1DA-45E9-8CAD-03ECE14B8B04}" type="slidenum">
              <a:rPr lang="es-ES"/>
              <a:pPr/>
              <a:t>158</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09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09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B85316-C18C-4CB3-A4BB-9DEBA50F5599}" type="slidenum">
              <a:rPr lang="es-ES"/>
              <a:pPr/>
              <a:t>160</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197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19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558C6F-D2E4-4BF3-BF6F-7E4AA16DC59A}" type="slidenum">
              <a:rPr lang="es-ES"/>
              <a:pPr/>
              <a:t>161</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299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299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A5B2D-D808-4A4F-A4D0-3FB715465278}" type="slidenum">
              <a:rPr lang="es-ES"/>
              <a:pPr/>
              <a:t>162</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401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40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346FAA-FDCB-4804-B7A1-4BBF910035D2}" type="slidenum">
              <a:rPr lang="es-ES"/>
              <a:pPr/>
              <a:t>163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EA85642-00AA-4163-BB61-3E4488E4AD7E}"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80881FE-C168-465D-9BED-B52D378F3B7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D91DA7E-81C5-4722-8B49-DD37E4E8F9C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64B30BB-2598-4A8F-A5AF-01BDADB98D3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865BEA2-EB6D-4D46-B32D-C47A946E0FDC}"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AAB7E75-C860-48C7-8F15-F3C4C2B481DD}"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C95F2A71-87A6-4453-8C3E-BAFB90D3D467}"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93FBF557-A2F0-4E9D-A66C-0C49C26FF9B2}"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F610E270-5E85-45AA-BD7E-FDA31DD5584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F39ED80-8A17-47C0-AE29-DD65C7D2B1C6}"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86B900A-3321-490D-9CB0-DFDB2EC6AD9B}"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u="none"/>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u="none"/>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u="none"/>
            </a:lvl1pPr>
          </a:lstStyle>
          <a:p>
            <a:pPr>
              <a:defRPr/>
            </a:pPr>
            <a:fld id="{78EA4A8A-B1AC-4A9E-BDBD-BE4D9ABE507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02.xml"/><Relationship Id="rId13" Type="http://schemas.openxmlformats.org/officeDocument/2006/relationships/slide" Target="slide107.xml"/><Relationship Id="rId18" Type="http://schemas.openxmlformats.org/officeDocument/2006/relationships/slide" Target="slide4.xml"/><Relationship Id="rId3" Type="http://schemas.openxmlformats.org/officeDocument/2006/relationships/slide" Target="slide97.xml"/><Relationship Id="rId7" Type="http://schemas.openxmlformats.org/officeDocument/2006/relationships/slide" Target="slide101.xml"/><Relationship Id="rId12" Type="http://schemas.openxmlformats.org/officeDocument/2006/relationships/slide" Target="slide106.xml"/><Relationship Id="rId17" Type="http://schemas.openxmlformats.org/officeDocument/2006/relationships/slide" Target="slide111.xml"/><Relationship Id="rId2" Type="http://schemas.openxmlformats.org/officeDocument/2006/relationships/slide" Target="slide96.xml"/><Relationship Id="rId16" Type="http://schemas.openxmlformats.org/officeDocument/2006/relationships/slide" Target="slide110.xml"/><Relationship Id="rId1" Type="http://schemas.openxmlformats.org/officeDocument/2006/relationships/slideLayout" Target="../slideLayouts/slideLayout2.xml"/><Relationship Id="rId6" Type="http://schemas.openxmlformats.org/officeDocument/2006/relationships/slide" Target="slide100.xml"/><Relationship Id="rId11" Type="http://schemas.openxmlformats.org/officeDocument/2006/relationships/slide" Target="slide105.xml"/><Relationship Id="rId5" Type="http://schemas.openxmlformats.org/officeDocument/2006/relationships/slide" Target="slide99.xml"/><Relationship Id="rId15" Type="http://schemas.openxmlformats.org/officeDocument/2006/relationships/slide" Target="slide109.xml"/><Relationship Id="rId10" Type="http://schemas.openxmlformats.org/officeDocument/2006/relationships/slide" Target="slide104.xml"/><Relationship Id="rId19" Type="http://schemas.openxmlformats.org/officeDocument/2006/relationships/slide" Target="slide112.xml"/><Relationship Id="rId4" Type="http://schemas.openxmlformats.org/officeDocument/2006/relationships/slide" Target="slide98.xml"/><Relationship Id="rId9" Type="http://schemas.openxmlformats.org/officeDocument/2006/relationships/slide" Target="slide103.xml"/><Relationship Id="rId14" Type="http://schemas.openxmlformats.org/officeDocument/2006/relationships/slide" Target="slide108.xml"/></Relationships>
</file>

<file path=ppt/slides/_rels/slide10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slide" Target="slide122.xml"/><Relationship Id="rId13" Type="http://schemas.openxmlformats.org/officeDocument/2006/relationships/slide" Target="slide127.xml"/><Relationship Id="rId18" Type="http://schemas.openxmlformats.org/officeDocument/2006/relationships/slide" Target="slide132.xml"/><Relationship Id="rId3" Type="http://schemas.openxmlformats.org/officeDocument/2006/relationships/slide" Target="slide114.xml"/><Relationship Id="rId21" Type="http://schemas.openxmlformats.org/officeDocument/2006/relationships/slide" Target="slide120.xml"/><Relationship Id="rId7" Type="http://schemas.openxmlformats.org/officeDocument/2006/relationships/slide" Target="slide118.xml"/><Relationship Id="rId12" Type="http://schemas.openxmlformats.org/officeDocument/2006/relationships/slide" Target="slide125.xml"/><Relationship Id="rId17" Type="http://schemas.openxmlformats.org/officeDocument/2006/relationships/slide" Target="slide131.xml"/><Relationship Id="rId2" Type="http://schemas.openxmlformats.org/officeDocument/2006/relationships/slide" Target="slide113.xml"/><Relationship Id="rId16" Type="http://schemas.openxmlformats.org/officeDocument/2006/relationships/slide" Target="slide130.xml"/><Relationship Id="rId20" Type="http://schemas.openxmlformats.org/officeDocument/2006/relationships/slide" Target="slide119.xml"/><Relationship Id="rId1" Type="http://schemas.openxmlformats.org/officeDocument/2006/relationships/slideLayout" Target="../slideLayouts/slideLayout2.xml"/><Relationship Id="rId6" Type="http://schemas.openxmlformats.org/officeDocument/2006/relationships/slide" Target="slide117.xml"/><Relationship Id="rId11" Type="http://schemas.openxmlformats.org/officeDocument/2006/relationships/slide" Target="slide126.xml"/><Relationship Id="rId24" Type="http://schemas.openxmlformats.org/officeDocument/2006/relationships/slide" Target="slide134.xml"/><Relationship Id="rId5" Type="http://schemas.openxmlformats.org/officeDocument/2006/relationships/slide" Target="slide116.xml"/><Relationship Id="rId15" Type="http://schemas.openxmlformats.org/officeDocument/2006/relationships/slide" Target="slide129.xml"/><Relationship Id="rId23" Type="http://schemas.openxmlformats.org/officeDocument/2006/relationships/slide" Target="slide133.xml"/><Relationship Id="rId10" Type="http://schemas.openxmlformats.org/officeDocument/2006/relationships/slide" Target="slide124.xml"/><Relationship Id="rId19" Type="http://schemas.openxmlformats.org/officeDocument/2006/relationships/slide" Target="slide4.xml"/><Relationship Id="rId4" Type="http://schemas.openxmlformats.org/officeDocument/2006/relationships/slide" Target="slide115.xml"/><Relationship Id="rId9" Type="http://schemas.openxmlformats.org/officeDocument/2006/relationships/slide" Target="slide123.xml"/><Relationship Id="rId14" Type="http://schemas.openxmlformats.org/officeDocument/2006/relationships/slide" Target="slide128.xml"/><Relationship Id="rId22" Type="http://schemas.openxmlformats.org/officeDocument/2006/relationships/slide" Target="slide121.xml"/></Relationships>
</file>

<file path=ppt/slides/_rels/slide1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142.xml"/><Relationship Id="rId13" Type="http://schemas.openxmlformats.org/officeDocument/2006/relationships/slide" Target="slide147.xml"/><Relationship Id="rId18" Type="http://schemas.openxmlformats.org/officeDocument/2006/relationships/slide" Target="slide141.xml"/><Relationship Id="rId3" Type="http://schemas.openxmlformats.org/officeDocument/2006/relationships/slide" Target="slide132.xml"/><Relationship Id="rId7" Type="http://schemas.openxmlformats.org/officeDocument/2006/relationships/slide" Target="slide138.xml"/><Relationship Id="rId12" Type="http://schemas.openxmlformats.org/officeDocument/2006/relationships/slide" Target="slide146.xml"/><Relationship Id="rId17" Type="http://schemas.openxmlformats.org/officeDocument/2006/relationships/slide" Target="slide140.xml"/><Relationship Id="rId2" Type="http://schemas.openxmlformats.org/officeDocument/2006/relationships/slide" Target="slide135.xml"/><Relationship Id="rId16" Type="http://schemas.openxmlformats.org/officeDocument/2006/relationships/slide" Target="slide139.xml"/><Relationship Id="rId1" Type="http://schemas.openxmlformats.org/officeDocument/2006/relationships/slideLayout" Target="../slideLayouts/slideLayout2.xml"/><Relationship Id="rId6" Type="http://schemas.openxmlformats.org/officeDocument/2006/relationships/slide" Target="slide137.xml"/><Relationship Id="rId11" Type="http://schemas.openxmlformats.org/officeDocument/2006/relationships/slide" Target="slide145.xml"/><Relationship Id="rId5" Type="http://schemas.openxmlformats.org/officeDocument/2006/relationships/slide" Target="slide136.xml"/><Relationship Id="rId15" Type="http://schemas.openxmlformats.org/officeDocument/2006/relationships/slide" Target="slide4.xml"/><Relationship Id="rId10" Type="http://schemas.openxmlformats.org/officeDocument/2006/relationships/slide" Target="slide144.xml"/><Relationship Id="rId4" Type="http://schemas.openxmlformats.org/officeDocument/2006/relationships/slide" Target="slide133.xml"/><Relationship Id="rId9" Type="http://schemas.openxmlformats.org/officeDocument/2006/relationships/slide" Target="slide143.xml"/><Relationship Id="rId14" Type="http://schemas.openxmlformats.org/officeDocument/2006/relationships/slide" Target="slide148.xml"/></Relationships>
</file>

<file path=ppt/slides/_rels/slide1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 Target="slide158.xml"/><Relationship Id="rId13" Type="http://schemas.openxmlformats.org/officeDocument/2006/relationships/slide" Target="slide4.xml"/><Relationship Id="rId18" Type="http://schemas.openxmlformats.org/officeDocument/2006/relationships/slide" Target="slide165.xml"/><Relationship Id="rId3" Type="http://schemas.openxmlformats.org/officeDocument/2006/relationships/slide" Target="slide150.xml"/><Relationship Id="rId21" Type="http://schemas.openxmlformats.org/officeDocument/2006/relationships/slide" Target="slide167.xml"/><Relationship Id="rId7" Type="http://schemas.openxmlformats.org/officeDocument/2006/relationships/slide" Target="slide155.xml"/><Relationship Id="rId12" Type="http://schemas.openxmlformats.org/officeDocument/2006/relationships/slide" Target="slide162.xml"/><Relationship Id="rId17" Type="http://schemas.openxmlformats.org/officeDocument/2006/relationships/slide" Target="slide163.xml"/><Relationship Id="rId2" Type="http://schemas.openxmlformats.org/officeDocument/2006/relationships/slide" Target="slide149.xml"/><Relationship Id="rId16" Type="http://schemas.openxmlformats.org/officeDocument/2006/relationships/slide" Target="slide157.xml"/><Relationship Id="rId20" Type="http://schemas.openxmlformats.org/officeDocument/2006/relationships/slide" Target="slide164.xml"/><Relationship Id="rId1" Type="http://schemas.openxmlformats.org/officeDocument/2006/relationships/slideLayout" Target="../slideLayouts/slideLayout2.xml"/><Relationship Id="rId6" Type="http://schemas.openxmlformats.org/officeDocument/2006/relationships/slide" Target="slide152.xml"/><Relationship Id="rId11" Type="http://schemas.openxmlformats.org/officeDocument/2006/relationships/slide" Target="slide161.xml"/><Relationship Id="rId5" Type="http://schemas.openxmlformats.org/officeDocument/2006/relationships/slide" Target="slide151.xml"/><Relationship Id="rId15" Type="http://schemas.openxmlformats.org/officeDocument/2006/relationships/slide" Target="slide156.xml"/><Relationship Id="rId10" Type="http://schemas.openxmlformats.org/officeDocument/2006/relationships/slide" Target="slide160.xml"/><Relationship Id="rId19" Type="http://schemas.openxmlformats.org/officeDocument/2006/relationships/slide" Target="slide166.xml"/><Relationship Id="rId4" Type="http://schemas.openxmlformats.org/officeDocument/2006/relationships/slide" Target="slide153.xml"/><Relationship Id="rId9" Type="http://schemas.openxmlformats.org/officeDocument/2006/relationships/slide" Target="slide159.xml"/><Relationship Id="rId14" Type="http://schemas.openxmlformats.org/officeDocument/2006/relationships/slide" Target="slide154.xml"/></Relationships>
</file>

<file path=ppt/slides/_rels/slide1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 Target="slide174.xml"/><Relationship Id="rId13" Type="http://schemas.openxmlformats.org/officeDocument/2006/relationships/slide" Target="slide179.xml"/><Relationship Id="rId18" Type="http://schemas.openxmlformats.org/officeDocument/2006/relationships/slide" Target="slide4.xml"/><Relationship Id="rId3" Type="http://schemas.openxmlformats.org/officeDocument/2006/relationships/slide" Target="slide169.xml"/><Relationship Id="rId7" Type="http://schemas.openxmlformats.org/officeDocument/2006/relationships/slide" Target="slide173.xml"/><Relationship Id="rId12" Type="http://schemas.openxmlformats.org/officeDocument/2006/relationships/slide" Target="slide178.xml"/><Relationship Id="rId17" Type="http://schemas.openxmlformats.org/officeDocument/2006/relationships/slide" Target="slide184.xml"/><Relationship Id="rId2" Type="http://schemas.openxmlformats.org/officeDocument/2006/relationships/slide" Target="slide167.xml"/><Relationship Id="rId16" Type="http://schemas.openxmlformats.org/officeDocument/2006/relationships/slide" Target="slide183.xml"/><Relationship Id="rId1" Type="http://schemas.openxmlformats.org/officeDocument/2006/relationships/slideLayout" Target="../slideLayouts/slideLayout2.xml"/><Relationship Id="rId6" Type="http://schemas.openxmlformats.org/officeDocument/2006/relationships/slide" Target="slide172.xml"/><Relationship Id="rId11" Type="http://schemas.openxmlformats.org/officeDocument/2006/relationships/slide" Target="slide177.xml"/><Relationship Id="rId5" Type="http://schemas.openxmlformats.org/officeDocument/2006/relationships/slide" Target="slide171.xml"/><Relationship Id="rId15" Type="http://schemas.openxmlformats.org/officeDocument/2006/relationships/slide" Target="slide180.xml"/><Relationship Id="rId10" Type="http://schemas.openxmlformats.org/officeDocument/2006/relationships/slide" Target="slide176.xml"/><Relationship Id="rId19" Type="http://schemas.openxmlformats.org/officeDocument/2006/relationships/slide" Target="slide168.xml"/><Relationship Id="rId4" Type="http://schemas.openxmlformats.org/officeDocument/2006/relationships/slide" Target="slide170.xml"/><Relationship Id="rId9" Type="http://schemas.openxmlformats.org/officeDocument/2006/relationships/slide" Target="slide175.xml"/><Relationship Id="rId14" Type="http://schemas.openxmlformats.org/officeDocument/2006/relationships/slide" Target="slide181.xml"/></Relationships>
</file>

<file path=ppt/slides/_rels/slide14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slide" Target="slide190.xml"/><Relationship Id="rId13" Type="http://schemas.openxmlformats.org/officeDocument/2006/relationships/slide" Target="slide195.xml"/><Relationship Id="rId3" Type="http://schemas.openxmlformats.org/officeDocument/2006/relationships/slide" Target="slide185.xml"/><Relationship Id="rId7" Type="http://schemas.openxmlformats.org/officeDocument/2006/relationships/slide" Target="slide189.xml"/><Relationship Id="rId12" Type="http://schemas.openxmlformats.org/officeDocument/2006/relationships/slide" Target="slide194.xml"/><Relationship Id="rId2" Type="http://schemas.openxmlformats.org/officeDocument/2006/relationships/slide" Target="slide192.xml"/><Relationship Id="rId1" Type="http://schemas.openxmlformats.org/officeDocument/2006/relationships/slideLayout" Target="../slideLayouts/slideLayout2.xml"/><Relationship Id="rId6" Type="http://schemas.openxmlformats.org/officeDocument/2006/relationships/slide" Target="slide188.xml"/><Relationship Id="rId11" Type="http://schemas.openxmlformats.org/officeDocument/2006/relationships/slide" Target="slide193.xml"/><Relationship Id="rId5" Type="http://schemas.openxmlformats.org/officeDocument/2006/relationships/slide" Target="slide187.xml"/><Relationship Id="rId10" Type="http://schemas.openxmlformats.org/officeDocument/2006/relationships/slide" Target="slide4.xml"/><Relationship Id="rId4" Type="http://schemas.openxmlformats.org/officeDocument/2006/relationships/slide" Target="slide186.xml"/><Relationship Id="rId9" Type="http://schemas.openxmlformats.org/officeDocument/2006/relationships/slide" Target="slide191.xml"/><Relationship Id="rId14" Type="http://schemas.openxmlformats.org/officeDocument/2006/relationships/slide" Target="slide196.xml"/></Relationships>
</file>

<file path=ppt/slides/_rels/slide15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pescarecreativa.sernapesca.cl/" TargetMode="Externa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98.xml"/><Relationship Id="rId2" Type="http://schemas.openxmlformats.org/officeDocument/2006/relationships/slide" Target="slide197.xml"/><Relationship Id="rId1" Type="http://schemas.openxmlformats.org/officeDocument/2006/relationships/slideLayout" Target="../slideLayouts/slideLayout2.xml"/><Relationship Id="rId6" Type="http://schemas.openxmlformats.org/officeDocument/2006/relationships/slide" Target="slide199.xml"/><Relationship Id="rId5" Type="http://schemas.openxmlformats.org/officeDocument/2006/relationships/slide" Target="slide4.xml"/><Relationship Id="rId4" Type="http://schemas.openxmlformats.org/officeDocument/2006/relationships/slide" Target="slide196.xml"/></Relationships>
</file>

<file path=ppt/slides/_rels/slide16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pescarecreativa.sernapesca.cl/"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pescarecreativa.sernapesca.cl/"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pescarecreativa.sernapesca.cl/" TargetMode="Externa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pescarecreativa.sernapesca.cl/" TargetMode="Externa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pescarecreativa.sernapesca.cl/"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200.xml"/><Relationship Id="rId4" Type="http://schemas.openxmlformats.org/officeDocument/2006/relationships/hyperlink" Target="http://www.subpesca.cl/"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xml"/><Relationship Id="rId3" Type="http://schemas.openxmlformats.org/officeDocument/2006/relationships/slide" Target="slide9.xml"/><Relationship Id="rId7" Type="http://schemas.openxmlformats.org/officeDocument/2006/relationships/slide" Target="slide11.xml"/><Relationship Id="rId12" Type="http://schemas.openxmlformats.org/officeDocument/2006/relationships/slide" Target="slide15.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6.xml"/><Relationship Id="rId5" Type="http://schemas.openxmlformats.org/officeDocument/2006/relationships/slide" Target="slide6.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4.xml"/></Relationships>
</file>

<file path=ppt/slides/_rels/slide4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24.xml"/><Relationship Id="rId13" Type="http://schemas.openxmlformats.org/officeDocument/2006/relationships/slide" Target="slide29.xml"/><Relationship Id="rId3" Type="http://schemas.openxmlformats.org/officeDocument/2006/relationships/slide" Target="slide18.xml"/><Relationship Id="rId7" Type="http://schemas.openxmlformats.org/officeDocument/2006/relationships/slide" Target="slide22.xml"/><Relationship Id="rId12" Type="http://schemas.openxmlformats.org/officeDocument/2006/relationships/slide" Target="slide28.xml"/><Relationship Id="rId2" Type="http://schemas.openxmlformats.org/officeDocument/2006/relationships/slide" Target="slide17.xml"/><Relationship Id="rId16"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21.xml"/><Relationship Id="rId11" Type="http://schemas.openxmlformats.org/officeDocument/2006/relationships/slide" Target="slide27.xml"/><Relationship Id="rId5" Type="http://schemas.openxmlformats.org/officeDocument/2006/relationships/slide" Target="slide20.xml"/><Relationship Id="rId15" Type="http://schemas.openxmlformats.org/officeDocument/2006/relationships/slide" Target="slide31.xml"/><Relationship Id="rId10" Type="http://schemas.openxmlformats.org/officeDocument/2006/relationships/slide" Target="slide26.xml"/><Relationship Id="rId4" Type="http://schemas.openxmlformats.org/officeDocument/2006/relationships/slide" Target="slide19.xml"/><Relationship Id="rId9" Type="http://schemas.openxmlformats.org/officeDocument/2006/relationships/slide" Target="slide25.xml"/><Relationship Id="rId14" Type="http://schemas.openxmlformats.org/officeDocument/2006/relationships/slide" Target="slide30.xml"/></Relationships>
</file>

<file path=ppt/slides/_rels/slide5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 Target="slide38.xml"/><Relationship Id="rId13" Type="http://schemas.openxmlformats.org/officeDocument/2006/relationships/slide" Target="slide4.xml"/><Relationship Id="rId3" Type="http://schemas.openxmlformats.org/officeDocument/2006/relationships/slide" Target="slide32.xml"/><Relationship Id="rId7" Type="http://schemas.openxmlformats.org/officeDocument/2006/relationships/slide" Target="slide36.xml"/><Relationship Id="rId12" Type="http://schemas.openxmlformats.org/officeDocument/2006/relationships/slide" Target="slide42.xml"/><Relationship Id="rId17" Type="http://schemas.openxmlformats.org/officeDocument/2006/relationships/slide" Target="slide46.xml"/><Relationship Id="rId2" Type="http://schemas.openxmlformats.org/officeDocument/2006/relationships/slide" Target="slide34.xml"/><Relationship Id="rId16" Type="http://schemas.openxmlformats.org/officeDocument/2006/relationships/slide" Target="slide45.xml"/><Relationship Id="rId1" Type="http://schemas.openxmlformats.org/officeDocument/2006/relationships/slideLayout" Target="../slideLayouts/slideLayout2.xml"/><Relationship Id="rId6" Type="http://schemas.openxmlformats.org/officeDocument/2006/relationships/slide" Target="slide35.xml"/><Relationship Id="rId11" Type="http://schemas.openxmlformats.org/officeDocument/2006/relationships/slide" Target="slide41.xml"/><Relationship Id="rId5" Type="http://schemas.openxmlformats.org/officeDocument/2006/relationships/slide" Target="slide37.xml"/><Relationship Id="rId15" Type="http://schemas.openxmlformats.org/officeDocument/2006/relationships/slide" Target="slide44.xml"/><Relationship Id="rId10" Type="http://schemas.openxmlformats.org/officeDocument/2006/relationships/slide" Target="slide40.xml"/><Relationship Id="rId4" Type="http://schemas.openxmlformats.org/officeDocument/2006/relationships/slide" Target="slide33.xml"/><Relationship Id="rId9" Type="http://schemas.openxmlformats.org/officeDocument/2006/relationships/slide" Target="slide39.xml"/><Relationship Id="rId14" Type="http://schemas.openxmlformats.org/officeDocument/2006/relationships/slide" Target="slide43.xml"/></Relationships>
</file>

<file path=ppt/slides/_rels/slide6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53.xml"/><Relationship Id="rId13" Type="http://schemas.openxmlformats.org/officeDocument/2006/relationships/slide" Target="slide58.xml"/><Relationship Id="rId3" Type="http://schemas.openxmlformats.org/officeDocument/2006/relationships/slide" Target="slide47.xml"/><Relationship Id="rId7" Type="http://schemas.openxmlformats.org/officeDocument/2006/relationships/slide" Target="slide51.xml"/><Relationship Id="rId12" Type="http://schemas.openxmlformats.org/officeDocument/2006/relationships/slide" Target="slide57.xml"/><Relationship Id="rId17" Type="http://schemas.openxmlformats.org/officeDocument/2006/relationships/slide" Target="slide8.xml"/><Relationship Id="rId2" Type="http://schemas.openxmlformats.org/officeDocument/2006/relationships/slide" Target="slide52.xml"/><Relationship Id="rId16" Type="http://schemas.openxmlformats.org/officeDocument/2006/relationships/slide" Target="slide61.xml"/><Relationship Id="rId1" Type="http://schemas.openxmlformats.org/officeDocument/2006/relationships/slideLayout" Target="../slideLayouts/slideLayout2.xml"/><Relationship Id="rId6" Type="http://schemas.openxmlformats.org/officeDocument/2006/relationships/slide" Target="slide50.xml"/><Relationship Id="rId11" Type="http://schemas.openxmlformats.org/officeDocument/2006/relationships/slide" Target="slide56.xml"/><Relationship Id="rId5" Type="http://schemas.openxmlformats.org/officeDocument/2006/relationships/slide" Target="slide49.xml"/><Relationship Id="rId15" Type="http://schemas.openxmlformats.org/officeDocument/2006/relationships/slide" Target="slide60.xml"/><Relationship Id="rId10" Type="http://schemas.openxmlformats.org/officeDocument/2006/relationships/slide" Target="slide55.xml"/><Relationship Id="rId4" Type="http://schemas.openxmlformats.org/officeDocument/2006/relationships/slide" Target="slide48.xml"/><Relationship Id="rId9" Type="http://schemas.openxmlformats.org/officeDocument/2006/relationships/slide" Target="slide54.xml"/><Relationship Id="rId14" Type="http://schemas.openxmlformats.org/officeDocument/2006/relationships/slide" Target="slide59.xml"/></Relationships>
</file>

<file path=ppt/slides/_rels/slide7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 Target="slide67.xml"/><Relationship Id="rId13" Type="http://schemas.openxmlformats.org/officeDocument/2006/relationships/slide" Target="slide73.xml"/><Relationship Id="rId18" Type="http://schemas.openxmlformats.org/officeDocument/2006/relationships/slide" Target="slide77.xml"/><Relationship Id="rId26" Type="http://schemas.openxmlformats.org/officeDocument/2006/relationships/slide" Target="slide95.xml"/><Relationship Id="rId3" Type="http://schemas.openxmlformats.org/officeDocument/2006/relationships/slide" Target="slide63.xml"/><Relationship Id="rId21" Type="http://schemas.openxmlformats.org/officeDocument/2006/relationships/slide" Target="slide80.xml"/><Relationship Id="rId7" Type="http://schemas.openxmlformats.org/officeDocument/2006/relationships/slide" Target="slide68.xml"/><Relationship Id="rId12" Type="http://schemas.openxmlformats.org/officeDocument/2006/relationships/slide" Target="slide72.xml"/><Relationship Id="rId17" Type="http://schemas.openxmlformats.org/officeDocument/2006/relationships/slide" Target="slide81.xml"/><Relationship Id="rId25" Type="http://schemas.openxmlformats.org/officeDocument/2006/relationships/slide" Target="slide84.xml"/><Relationship Id="rId2" Type="http://schemas.openxmlformats.org/officeDocument/2006/relationships/slide" Target="slide62.xml"/><Relationship Id="rId16" Type="http://schemas.openxmlformats.org/officeDocument/2006/relationships/slide" Target="slide76.xml"/><Relationship Id="rId20" Type="http://schemas.openxmlformats.org/officeDocument/2006/relationships/slide" Target="slide79.xml"/><Relationship Id="rId1" Type="http://schemas.openxmlformats.org/officeDocument/2006/relationships/slideLayout" Target="../slideLayouts/slideLayout2.xml"/><Relationship Id="rId6" Type="http://schemas.openxmlformats.org/officeDocument/2006/relationships/slide" Target="slide66.xml"/><Relationship Id="rId11" Type="http://schemas.openxmlformats.org/officeDocument/2006/relationships/slide" Target="slide71.xml"/><Relationship Id="rId24" Type="http://schemas.openxmlformats.org/officeDocument/2006/relationships/slide" Target="slide83.xml"/><Relationship Id="rId5" Type="http://schemas.openxmlformats.org/officeDocument/2006/relationships/slide" Target="slide65.xml"/><Relationship Id="rId15" Type="http://schemas.openxmlformats.org/officeDocument/2006/relationships/slide" Target="slide75.xml"/><Relationship Id="rId23" Type="http://schemas.openxmlformats.org/officeDocument/2006/relationships/slide" Target="slide82.xml"/><Relationship Id="rId10" Type="http://schemas.openxmlformats.org/officeDocument/2006/relationships/slide" Target="slide70.xml"/><Relationship Id="rId19" Type="http://schemas.openxmlformats.org/officeDocument/2006/relationships/slide" Target="slide78.xml"/><Relationship Id="rId4" Type="http://schemas.openxmlformats.org/officeDocument/2006/relationships/slide" Target="slide64.xml"/><Relationship Id="rId9" Type="http://schemas.openxmlformats.org/officeDocument/2006/relationships/slide" Target="slide69.xml"/><Relationship Id="rId14" Type="http://schemas.openxmlformats.org/officeDocument/2006/relationships/slide" Target="slide74.xml"/><Relationship Id="rId22" Type="http://schemas.openxmlformats.org/officeDocument/2006/relationships/slide" Target="slide4.xml"/></Relationships>
</file>

<file path=ppt/slides/_rels/slide8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89.xml"/><Relationship Id="rId13" Type="http://schemas.openxmlformats.org/officeDocument/2006/relationships/slide" Target="slide94.xml"/><Relationship Id="rId3" Type="http://schemas.openxmlformats.org/officeDocument/2006/relationships/slide" Target="slide90.xml"/><Relationship Id="rId7" Type="http://schemas.openxmlformats.org/officeDocument/2006/relationships/slide" Target="slide88.xml"/><Relationship Id="rId12" Type="http://schemas.openxmlformats.org/officeDocument/2006/relationships/slide" Target="slide4.xml"/><Relationship Id="rId2" Type="http://schemas.openxmlformats.org/officeDocument/2006/relationships/slide" Target="slide84.xml"/><Relationship Id="rId1" Type="http://schemas.openxmlformats.org/officeDocument/2006/relationships/slideLayout" Target="../slideLayouts/slideLayout2.xml"/><Relationship Id="rId6" Type="http://schemas.openxmlformats.org/officeDocument/2006/relationships/slide" Target="slide87.xml"/><Relationship Id="rId11" Type="http://schemas.openxmlformats.org/officeDocument/2006/relationships/slide" Target="slide93.xml"/><Relationship Id="rId5" Type="http://schemas.openxmlformats.org/officeDocument/2006/relationships/slide" Target="slide86.xml"/><Relationship Id="rId10" Type="http://schemas.openxmlformats.org/officeDocument/2006/relationships/slide" Target="slide92.xml"/><Relationship Id="rId4" Type="http://schemas.openxmlformats.org/officeDocument/2006/relationships/slide" Target="slide85.xml"/><Relationship Id="rId9" Type="http://schemas.openxmlformats.org/officeDocument/2006/relationships/slide" Target="slide91.xml"/></Relationships>
</file>

<file path=ppt/slides/_rels/slide9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le 1"/>
          <p:cNvSpPr>
            <a:spLocks/>
          </p:cNvSpPr>
          <p:nvPr/>
        </p:nvSpPr>
        <p:spPr bwMode="auto">
          <a:xfrm>
            <a:off x="657225" y="1643063"/>
            <a:ext cx="7772400" cy="936625"/>
          </a:xfrm>
          <a:prstGeom prst="rect">
            <a:avLst/>
          </a:prstGeom>
          <a:noFill/>
          <a:ln w="9525">
            <a:noFill/>
            <a:miter lim="800000"/>
            <a:headEnd/>
            <a:tailEnd/>
          </a:ln>
        </p:spPr>
        <p:txBody>
          <a:bodyPr/>
          <a:lstStyle/>
          <a:p>
            <a:pPr algn="ctr"/>
            <a:r>
              <a:rPr lang="es-ES_tradnl" sz="3200" u="none" dirty="0">
                <a:solidFill>
                  <a:srgbClr val="FFFFFF"/>
                </a:solidFill>
                <a:latin typeface="Verdana" pitchFamily="34" charset="0"/>
                <a:ea typeface="Verdana Bold"/>
                <a:cs typeface="Verdana Bold"/>
                <a:sym typeface="Verdana Bold"/>
              </a:rPr>
              <a:t>MEDIDAS DE ADMINISTRACIÓN</a:t>
            </a:r>
          </a:p>
          <a:p>
            <a:pPr algn="ctr"/>
            <a:r>
              <a:rPr lang="es-ES_tradnl" sz="3200" u="none" dirty="0">
                <a:solidFill>
                  <a:srgbClr val="FFFFFF"/>
                </a:solidFill>
                <a:latin typeface="Verdana" pitchFamily="34" charset="0"/>
                <a:ea typeface="Verdana Bold"/>
                <a:cs typeface="Verdana Bold"/>
                <a:sym typeface="Verdana Bold"/>
              </a:rPr>
              <a:t>PESQUERA</a:t>
            </a:r>
          </a:p>
        </p:txBody>
      </p:sp>
      <p:sp>
        <p:nvSpPr>
          <p:cNvPr id="2051" name="Subtitle 2"/>
          <p:cNvSpPr>
            <a:spLocks noGrp="1"/>
          </p:cNvSpPr>
          <p:nvPr>
            <p:ph type="subTitle" idx="4294967295"/>
          </p:nvPr>
        </p:nvSpPr>
        <p:spPr>
          <a:xfrm>
            <a:off x="3851920" y="5661248"/>
            <a:ext cx="4968552" cy="432048"/>
          </a:xfrm>
        </p:spPr>
        <p:txBody>
          <a:bodyPr/>
          <a:lstStyle/>
          <a:p>
            <a:pPr marL="0" indent="0" algn="ctr" defTabSz="457200" eaLnBrk="1" hangingPunct="1">
              <a:buFontTx/>
              <a:buNone/>
            </a:pPr>
            <a:r>
              <a:rPr lang="es-ES_tradnl" sz="900" dirty="0" smtClean="0">
                <a:solidFill>
                  <a:srgbClr val="FFFFFF"/>
                </a:solidFill>
                <a:latin typeface="Verdana" pitchFamily="34" charset="0"/>
                <a:ea typeface="Verdana" pitchFamily="34" charset="0"/>
                <a:cs typeface="Verdana" pitchFamily="34" charset="0"/>
                <a:sym typeface="Verdana" pitchFamily="34" charset="0"/>
              </a:rPr>
              <a:t>DEPARTAMENTO DE GESTIÓN DE PROGRAMAS DE FISCALIZACIÓN PESQUERA</a:t>
            </a:r>
          </a:p>
          <a:p>
            <a:pPr marL="0" indent="0" algn="ctr" defTabSz="457200" eaLnBrk="1" hangingPunct="1">
              <a:buFontTx/>
              <a:buNone/>
            </a:pPr>
            <a:r>
              <a:rPr lang="es-ES_tradnl" sz="900" dirty="0" smtClean="0">
                <a:solidFill>
                  <a:srgbClr val="FFFFFF"/>
                </a:solidFill>
                <a:latin typeface="Verdana" pitchFamily="34" charset="0"/>
                <a:ea typeface="Verdana" pitchFamily="34" charset="0"/>
                <a:cs typeface="Verdana" pitchFamily="34" charset="0"/>
                <a:sym typeface="Verdana" pitchFamily="34" charset="0"/>
              </a:rPr>
              <a:t>SUBDIRECCIÓN DE PESQUERÍAS</a:t>
            </a:r>
          </a:p>
        </p:txBody>
      </p:sp>
      <p:sp>
        <p:nvSpPr>
          <p:cNvPr id="4" name="3 CuadroTexto"/>
          <p:cNvSpPr txBox="1"/>
          <p:nvPr/>
        </p:nvSpPr>
        <p:spPr>
          <a:xfrm>
            <a:off x="3851920" y="6381328"/>
            <a:ext cx="5112568" cy="338554"/>
          </a:xfrm>
          <a:prstGeom prst="rect">
            <a:avLst/>
          </a:prstGeom>
          <a:noFill/>
          <a:ln>
            <a:solidFill>
              <a:srgbClr val="FFFF00"/>
            </a:solidFill>
          </a:ln>
        </p:spPr>
        <p:txBody>
          <a:bodyPr wrap="square" rtlCol="0">
            <a:spAutoFit/>
          </a:bodyPr>
          <a:lstStyle/>
          <a:p>
            <a:r>
              <a:rPr lang="es-ES" sz="1600" b="0" u="none" dirty="0" smtClean="0">
                <a:solidFill>
                  <a:srgbClr val="FFFF00"/>
                </a:solidFill>
              </a:rPr>
              <a:t>Activar </a:t>
            </a:r>
            <a:r>
              <a:rPr lang="es-ES" sz="1600" b="0" u="none" dirty="0" smtClean="0">
                <a:solidFill>
                  <a:schemeClr val="accent1">
                    <a:lumMod val="40000"/>
                    <a:lumOff val="60000"/>
                  </a:schemeClr>
                </a:solidFill>
              </a:rPr>
              <a:t>Presentación con Diapositivas</a:t>
            </a:r>
            <a:r>
              <a:rPr lang="es-ES" sz="1600" b="0" u="none" dirty="0" smtClean="0">
                <a:solidFill>
                  <a:srgbClr val="FFFF00"/>
                </a:solidFill>
              </a:rPr>
              <a:t> para activar vínculos</a:t>
            </a:r>
            <a:endParaRPr lang="es-ES" sz="1600" b="0" u="none" dirty="0">
              <a:solidFill>
                <a:srgbClr val="FFFF00"/>
              </a:solidFill>
            </a:endParaRPr>
          </a:p>
        </p:txBody>
      </p:sp>
      <p:sp>
        <p:nvSpPr>
          <p:cNvPr id="5" name="4 Flecha derecha"/>
          <p:cNvSpPr/>
          <p:nvPr/>
        </p:nvSpPr>
        <p:spPr bwMode="auto">
          <a:xfrm>
            <a:off x="2915816" y="6381328"/>
            <a:ext cx="720080" cy="404664"/>
          </a:xfrm>
          <a:prstGeom prst="rightArrow">
            <a:avLst/>
          </a:prstGeom>
          <a:solidFill>
            <a:srgbClr val="FFFF00"/>
          </a:solidFill>
          <a:ln w="9525" cap="flat" cmpd="sng" algn="ctr">
            <a:solidFill>
              <a:srgbClr val="DDDDD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ES" sz="2400" b="1" i="0" u="sng"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357188" y="12144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G</a:t>
            </a:r>
            <a:endParaRPr lang="es-ES" dirty="0">
              <a:solidFill>
                <a:schemeClr val="bg1"/>
              </a:solidFill>
            </a:endParaRPr>
          </a:p>
        </p:txBody>
      </p:sp>
      <p:sp>
        <p:nvSpPr>
          <p:cNvPr id="11268" name="33 Rectángulo">
            <a:hlinkClick r:id="rId2" action="ppaction://hlinksldjump"/>
          </p:cNvPr>
          <p:cNvSpPr>
            <a:spLocks noChangeArrowheads="1"/>
          </p:cNvSpPr>
          <p:nvPr/>
        </p:nvSpPr>
        <p:spPr bwMode="auto">
          <a:xfrm>
            <a:off x="1357313" y="1571625"/>
            <a:ext cx="1857375" cy="285750"/>
          </a:xfrm>
          <a:prstGeom prst="rect">
            <a:avLst/>
          </a:prstGeom>
          <a:noFill/>
          <a:ln w="9525" algn="ctr">
            <a:noFill/>
            <a:round/>
            <a:headEnd/>
            <a:tailEnd/>
          </a:ln>
        </p:spPr>
        <p:txBody>
          <a:bodyPr/>
          <a:lstStyle/>
          <a:p>
            <a:r>
              <a:rPr lang="es-MX" sz="1400" b="0" u="none">
                <a:latin typeface="Verdana" pitchFamily="34" charset="0"/>
              </a:rPr>
              <a:t>Gamba</a:t>
            </a:r>
            <a:endParaRPr lang="es-ES" sz="1400" b="0" u="none">
              <a:latin typeface="Verdana" pitchFamily="34" charset="0"/>
            </a:endParaRPr>
          </a:p>
        </p:txBody>
      </p:sp>
      <p:sp>
        <p:nvSpPr>
          <p:cNvPr id="11269" name="43 Rectángulo">
            <a:hlinkClick r:id="rId2" action="ppaction://hlinksldjump"/>
          </p:cNvPr>
          <p:cNvSpPr>
            <a:spLocks noChangeArrowheads="1"/>
          </p:cNvSpPr>
          <p:nvPr/>
        </p:nvSpPr>
        <p:spPr bwMode="auto">
          <a:xfrm>
            <a:off x="1357313" y="2357438"/>
            <a:ext cx="2143125" cy="285750"/>
          </a:xfrm>
          <a:prstGeom prst="rect">
            <a:avLst/>
          </a:prstGeom>
          <a:noFill/>
          <a:ln w="9525" algn="ctr">
            <a:noFill/>
            <a:round/>
            <a:headEnd/>
            <a:tailEnd/>
          </a:ln>
        </p:spPr>
        <p:txBody>
          <a:bodyPr/>
          <a:lstStyle/>
          <a:p>
            <a:r>
              <a:rPr lang="es-MX" sz="1400" b="0" u="none">
                <a:latin typeface="Verdana" pitchFamily="34" charset="0"/>
              </a:rPr>
              <a:t>Hiperodonte del sur</a:t>
            </a:r>
            <a:endParaRPr lang="es-ES" sz="1400" b="0" u="none">
              <a:latin typeface="Verdana" pitchFamily="34" charset="0"/>
            </a:endParaRPr>
          </a:p>
        </p:txBody>
      </p:sp>
      <p:sp>
        <p:nvSpPr>
          <p:cNvPr id="11270" name="44 Rectángulo">
            <a:hlinkClick r:id="rId3" action="ppaction://hlinksldjump"/>
          </p:cNvPr>
          <p:cNvSpPr>
            <a:spLocks noChangeArrowheads="1"/>
          </p:cNvSpPr>
          <p:nvPr/>
        </p:nvSpPr>
        <p:spPr bwMode="auto">
          <a:xfrm>
            <a:off x="1357313" y="2714625"/>
            <a:ext cx="2928937" cy="357188"/>
          </a:xfrm>
          <a:prstGeom prst="rect">
            <a:avLst/>
          </a:prstGeom>
          <a:noFill/>
          <a:ln w="9525" algn="ctr">
            <a:noFill/>
            <a:round/>
            <a:headEnd/>
            <a:tailEnd/>
          </a:ln>
        </p:spPr>
        <p:txBody>
          <a:bodyPr/>
          <a:lstStyle/>
          <a:p>
            <a:r>
              <a:rPr lang="es-MX" sz="1400" b="0" u="none">
                <a:latin typeface="Verdana" pitchFamily="34" charset="0"/>
              </a:rPr>
              <a:t>Hirame</a:t>
            </a:r>
            <a:endParaRPr lang="es-ES" sz="1400" b="0" u="none">
              <a:latin typeface="Verdana" pitchFamily="34" charset="0"/>
            </a:endParaRPr>
          </a:p>
        </p:txBody>
      </p:sp>
      <p:sp>
        <p:nvSpPr>
          <p:cNvPr id="11271" name="45 Rectángulo">
            <a:hlinkClick r:id="rId4" action="ppaction://hlinksldjump"/>
          </p:cNvPr>
          <p:cNvSpPr>
            <a:spLocks noChangeArrowheads="1"/>
          </p:cNvSpPr>
          <p:nvPr/>
        </p:nvSpPr>
        <p:spPr bwMode="auto">
          <a:xfrm>
            <a:off x="1357313" y="3071813"/>
            <a:ext cx="3500437" cy="285750"/>
          </a:xfrm>
          <a:prstGeom prst="rect">
            <a:avLst/>
          </a:prstGeom>
          <a:noFill/>
          <a:ln w="9525" algn="ctr">
            <a:noFill/>
            <a:round/>
            <a:headEnd/>
            <a:tailEnd/>
          </a:ln>
        </p:spPr>
        <p:txBody>
          <a:bodyPr/>
          <a:lstStyle/>
          <a:p>
            <a:r>
              <a:rPr lang="es-MX" sz="1400" b="0" u="none">
                <a:latin typeface="Verdana" pitchFamily="34" charset="0"/>
              </a:rPr>
              <a:t>Huaiquil o corvinilla</a:t>
            </a:r>
            <a:endParaRPr lang="es-ES" sz="1400" b="0" u="none">
              <a:latin typeface="Verdana" pitchFamily="34" charset="0"/>
            </a:endParaRPr>
          </a:p>
        </p:txBody>
      </p:sp>
      <p:sp>
        <p:nvSpPr>
          <p:cNvPr id="11272" name="46 Rectángulo">
            <a:hlinkClick r:id="rId5" action="ppaction://hlinksldjump"/>
          </p:cNvPr>
          <p:cNvSpPr>
            <a:spLocks noChangeArrowheads="1"/>
          </p:cNvSpPr>
          <p:nvPr/>
        </p:nvSpPr>
        <p:spPr bwMode="auto">
          <a:xfrm>
            <a:off x="1357313" y="3429000"/>
            <a:ext cx="3214687" cy="285750"/>
          </a:xfrm>
          <a:prstGeom prst="rect">
            <a:avLst/>
          </a:prstGeom>
          <a:noFill/>
          <a:ln w="9525" algn="ctr">
            <a:noFill/>
            <a:round/>
            <a:headEnd/>
            <a:tailEnd/>
          </a:ln>
        </p:spPr>
        <p:txBody>
          <a:bodyPr/>
          <a:lstStyle/>
          <a:p>
            <a:r>
              <a:rPr lang="es-MX" sz="1400" b="0" u="none">
                <a:latin typeface="Verdana" pitchFamily="34" charset="0"/>
              </a:rPr>
              <a:t>Huepo o navaja de mar</a:t>
            </a:r>
            <a:endParaRPr lang="es-ES" sz="1400" b="0" u="none">
              <a:latin typeface="Verdana" pitchFamily="34" charset="0"/>
            </a:endParaRPr>
          </a:p>
        </p:txBody>
      </p:sp>
      <p:sp>
        <p:nvSpPr>
          <p:cNvPr id="11273" name="47 Rectángulo">
            <a:hlinkClick r:id="rId3" action="ppaction://hlinksldjump"/>
          </p:cNvPr>
          <p:cNvSpPr>
            <a:spLocks noChangeArrowheads="1"/>
          </p:cNvSpPr>
          <p:nvPr/>
        </p:nvSpPr>
        <p:spPr bwMode="auto">
          <a:xfrm>
            <a:off x="1357313" y="3786188"/>
            <a:ext cx="2500312" cy="285750"/>
          </a:xfrm>
          <a:prstGeom prst="rect">
            <a:avLst/>
          </a:prstGeom>
          <a:noFill/>
          <a:ln w="9525" algn="ctr">
            <a:noFill/>
            <a:round/>
            <a:headEnd/>
            <a:tailEnd/>
          </a:ln>
        </p:spPr>
        <p:txBody>
          <a:bodyPr/>
          <a:lstStyle/>
          <a:p>
            <a:r>
              <a:rPr lang="es-MX" sz="1400" b="0" u="none">
                <a:latin typeface="Verdana" pitchFamily="34" charset="0"/>
              </a:rPr>
              <a:t>Huillín</a:t>
            </a:r>
            <a:endParaRPr lang="es-ES" sz="1400" b="0" u="none">
              <a:latin typeface="Verdana" pitchFamily="34" charset="0"/>
            </a:endParaRPr>
          </a:p>
        </p:txBody>
      </p:sp>
      <p:sp>
        <p:nvSpPr>
          <p:cNvPr id="11274" name="48 Rectángulo">
            <a:hlinkClick r:id="rId6" action="ppaction://hlinksldjump"/>
          </p:cNvPr>
          <p:cNvSpPr>
            <a:spLocks noChangeArrowheads="1"/>
          </p:cNvSpPr>
          <p:nvPr/>
        </p:nvSpPr>
        <p:spPr bwMode="auto">
          <a:xfrm>
            <a:off x="1357313" y="4143375"/>
            <a:ext cx="3071812" cy="285750"/>
          </a:xfrm>
          <a:prstGeom prst="rect">
            <a:avLst/>
          </a:prstGeom>
          <a:noFill/>
          <a:ln w="9525" algn="ctr">
            <a:noFill/>
            <a:round/>
            <a:headEnd/>
            <a:tailEnd/>
          </a:ln>
        </p:spPr>
        <p:txBody>
          <a:bodyPr/>
          <a:lstStyle/>
          <a:p>
            <a:r>
              <a:rPr lang="es-MX" sz="1400" b="0" u="none">
                <a:latin typeface="Verdana" pitchFamily="34" charset="0"/>
              </a:rPr>
              <a:t>Huiro</a:t>
            </a:r>
            <a:endParaRPr lang="es-ES" sz="1400" b="0" u="none">
              <a:latin typeface="Verdana" pitchFamily="34" charset="0"/>
            </a:endParaRPr>
          </a:p>
        </p:txBody>
      </p:sp>
      <p:sp>
        <p:nvSpPr>
          <p:cNvPr id="11275" name="49 Rectángulo">
            <a:hlinkClick r:id="rId7" action="ppaction://hlinksldjump"/>
          </p:cNvPr>
          <p:cNvSpPr>
            <a:spLocks noChangeArrowheads="1"/>
          </p:cNvSpPr>
          <p:nvPr/>
        </p:nvSpPr>
        <p:spPr bwMode="auto">
          <a:xfrm>
            <a:off x="1357313" y="4500563"/>
            <a:ext cx="3286125" cy="285750"/>
          </a:xfrm>
          <a:prstGeom prst="rect">
            <a:avLst/>
          </a:prstGeom>
          <a:noFill/>
          <a:ln w="9525" algn="ctr">
            <a:noFill/>
            <a:round/>
            <a:headEnd/>
            <a:tailEnd/>
          </a:ln>
        </p:spPr>
        <p:txBody>
          <a:bodyPr/>
          <a:lstStyle/>
          <a:p>
            <a:r>
              <a:rPr lang="es-MX" sz="1400" b="0" u="none">
                <a:latin typeface="Verdana" pitchFamily="34" charset="0"/>
              </a:rPr>
              <a:t>Huiro negro</a:t>
            </a:r>
            <a:endParaRPr lang="es-ES" sz="1400" b="0" u="none">
              <a:latin typeface="Verdana" pitchFamily="34" charset="0"/>
            </a:endParaRPr>
          </a:p>
        </p:txBody>
      </p:sp>
      <p:sp>
        <p:nvSpPr>
          <p:cNvPr id="11276" name="50 Rectángulo">
            <a:hlinkClick r:id="rId8" action="ppaction://hlinksldjump"/>
          </p:cNvPr>
          <p:cNvSpPr>
            <a:spLocks noChangeArrowheads="1"/>
          </p:cNvSpPr>
          <p:nvPr/>
        </p:nvSpPr>
        <p:spPr bwMode="auto">
          <a:xfrm>
            <a:off x="1357313" y="4857750"/>
            <a:ext cx="2857500" cy="285750"/>
          </a:xfrm>
          <a:prstGeom prst="rect">
            <a:avLst/>
          </a:prstGeom>
          <a:noFill/>
          <a:ln w="9525" algn="ctr">
            <a:noFill/>
            <a:round/>
            <a:headEnd/>
            <a:tailEnd/>
          </a:ln>
        </p:spPr>
        <p:txBody>
          <a:bodyPr/>
          <a:lstStyle/>
          <a:p>
            <a:r>
              <a:rPr lang="es-MX" sz="1400" b="0" u="none">
                <a:latin typeface="Verdana" pitchFamily="34" charset="0"/>
              </a:rPr>
              <a:t>Huiro palo</a:t>
            </a:r>
            <a:endParaRPr lang="es-ES" sz="1400" b="0" u="none">
              <a:latin typeface="Verdana" pitchFamily="34" charset="0"/>
            </a:endParaRPr>
          </a:p>
        </p:txBody>
      </p:sp>
      <p:sp>
        <p:nvSpPr>
          <p:cNvPr id="11277" name="51 Rectángulo">
            <a:hlinkClick r:id="rId9" action="ppaction://hlinksldjump"/>
          </p:cNvPr>
          <p:cNvSpPr>
            <a:spLocks noChangeArrowheads="1"/>
          </p:cNvSpPr>
          <p:nvPr/>
        </p:nvSpPr>
        <p:spPr bwMode="auto">
          <a:xfrm>
            <a:off x="1357313" y="6215063"/>
            <a:ext cx="3071812" cy="285750"/>
          </a:xfrm>
          <a:prstGeom prst="rect">
            <a:avLst/>
          </a:prstGeom>
          <a:noFill/>
          <a:ln w="9525" algn="ctr">
            <a:noFill/>
            <a:round/>
            <a:headEnd/>
            <a:tailEnd/>
          </a:ln>
        </p:spPr>
        <p:txBody>
          <a:bodyPr/>
          <a:lstStyle/>
          <a:p>
            <a:r>
              <a:rPr lang="es-MX" sz="1400" b="0" u="none">
                <a:latin typeface="Verdana" pitchFamily="34" charset="0"/>
              </a:rPr>
              <a:t>Jaiba</a:t>
            </a:r>
            <a:endParaRPr lang="es-ES" sz="1400" b="0" u="none">
              <a:latin typeface="Verdana" pitchFamily="34" charset="0"/>
            </a:endParaRPr>
          </a:p>
        </p:txBody>
      </p:sp>
      <p:sp>
        <p:nvSpPr>
          <p:cNvPr id="11278" name="52 Rectángulo">
            <a:hlinkClick r:id="rId9" action="ppaction://hlinksldjump"/>
          </p:cNvPr>
          <p:cNvSpPr>
            <a:spLocks noChangeArrowheads="1"/>
          </p:cNvSpPr>
          <p:nvPr/>
        </p:nvSpPr>
        <p:spPr bwMode="auto">
          <a:xfrm>
            <a:off x="1357313" y="6572250"/>
            <a:ext cx="2714625" cy="285750"/>
          </a:xfrm>
          <a:prstGeom prst="rect">
            <a:avLst/>
          </a:prstGeom>
          <a:noFill/>
          <a:ln w="9525" algn="ctr">
            <a:noFill/>
            <a:round/>
            <a:headEnd/>
            <a:tailEnd/>
          </a:ln>
        </p:spPr>
        <p:txBody>
          <a:bodyPr/>
          <a:lstStyle/>
          <a:p>
            <a:r>
              <a:rPr lang="es-MX" sz="1400" b="0" u="none">
                <a:latin typeface="Verdana" pitchFamily="34" charset="0"/>
              </a:rPr>
              <a:t>Jaiba limón o remadora</a:t>
            </a:r>
            <a:endParaRPr lang="es-ES" sz="1400" b="0" u="none">
              <a:latin typeface="Verdana" pitchFamily="34" charset="0"/>
            </a:endParaRPr>
          </a:p>
        </p:txBody>
      </p:sp>
      <p:sp>
        <p:nvSpPr>
          <p:cNvPr id="11279" name="53 Rectángulo">
            <a:hlinkClick r:id="rId10" action="ppaction://hlinksldjump"/>
          </p:cNvPr>
          <p:cNvSpPr>
            <a:spLocks noChangeArrowheads="1"/>
          </p:cNvSpPr>
          <p:nvPr/>
        </p:nvSpPr>
        <p:spPr bwMode="auto">
          <a:xfrm>
            <a:off x="5143500" y="1357313"/>
            <a:ext cx="2928938" cy="285750"/>
          </a:xfrm>
          <a:prstGeom prst="rect">
            <a:avLst/>
          </a:prstGeom>
          <a:noFill/>
          <a:ln w="9525" algn="ctr">
            <a:noFill/>
            <a:round/>
            <a:headEnd/>
            <a:tailEnd/>
          </a:ln>
        </p:spPr>
        <p:txBody>
          <a:bodyPr/>
          <a:lstStyle/>
          <a:p>
            <a:r>
              <a:rPr lang="es-MX" sz="1400" b="0" u="none">
                <a:latin typeface="Verdana" pitchFamily="34" charset="0"/>
              </a:rPr>
              <a:t>Jaiba marmola</a:t>
            </a:r>
            <a:endParaRPr lang="es-ES" sz="1400" b="0" u="none">
              <a:latin typeface="Verdana" pitchFamily="34" charset="0"/>
            </a:endParaRPr>
          </a:p>
        </p:txBody>
      </p:sp>
      <p:sp>
        <p:nvSpPr>
          <p:cNvPr id="11280" name="54 Rectángulo">
            <a:hlinkClick r:id="rId10" action="ppaction://hlinksldjump"/>
          </p:cNvPr>
          <p:cNvSpPr>
            <a:spLocks noChangeArrowheads="1"/>
          </p:cNvSpPr>
          <p:nvPr/>
        </p:nvSpPr>
        <p:spPr bwMode="auto">
          <a:xfrm>
            <a:off x="5143500" y="1714500"/>
            <a:ext cx="2786063" cy="285750"/>
          </a:xfrm>
          <a:prstGeom prst="rect">
            <a:avLst/>
          </a:prstGeom>
          <a:noFill/>
          <a:ln w="9525" algn="ctr">
            <a:noFill/>
            <a:round/>
            <a:headEnd/>
            <a:tailEnd/>
          </a:ln>
        </p:spPr>
        <p:txBody>
          <a:bodyPr/>
          <a:lstStyle/>
          <a:p>
            <a:r>
              <a:rPr lang="es-MX" sz="1400" b="0" u="none">
                <a:latin typeface="Verdana" pitchFamily="34" charset="0"/>
              </a:rPr>
              <a:t>Jaiba mora</a:t>
            </a:r>
            <a:endParaRPr lang="es-ES" sz="1400" b="0" u="none">
              <a:latin typeface="Verdana" pitchFamily="34" charset="0"/>
            </a:endParaRPr>
          </a:p>
        </p:txBody>
      </p:sp>
      <p:sp>
        <p:nvSpPr>
          <p:cNvPr id="11281" name="55 Rectángulo">
            <a:hlinkClick r:id="rId11" action="ppaction://hlinksldjump"/>
          </p:cNvPr>
          <p:cNvSpPr>
            <a:spLocks noChangeArrowheads="1"/>
          </p:cNvSpPr>
          <p:nvPr/>
        </p:nvSpPr>
        <p:spPr bwMode="auto">
          <a:xfrm>
            <a:off x="5143500" y="2071688"/>
            <a:ext cx="1857375" cy="285750"/>
          </a:xfrm>
          <a:prstGeom prst="rect">
            <a:avLst/>
          </a:prstGeom>
          <a:noFill/>
          <a:ln w="9525" algn="ctr">
            <a:noFill/>
            <a:round/>
            <a:headEnd/>
            <a:tailEnd/>
          </a:ln>
        </p:spPr>
        <p:txBody>
          <a:bodyPr/>
          <a:lstStyle/>
          <a:p>
            <a:r>
              <a:rPr lang="es-MX" sz="1400" b="0" u="none">
                <a:latin typeface="Verdana" pitchFamily="34" charset="0"/>
              </a:rPr>
              <a:t>Jaiba paco</a:t>
            </a:r>
            <a:endParaRPr lang="es-ES" sz="1400" b="0" u="none">
              <a:latin typeface="Verdana" pitchFamily="34" charset="0"/>
            </a:endParaRPr>
          </a:p>
        </p:txBody>
      </p:sp>
      <p:sp>
        <p:nvSpPr>
          <p:cNvPr id="11282" name="7 Rectángulo"/>
          <p:cNvSpPr>
            <a:spLocks noChangeArrowheads="1"/>
          </p:cNvSpPr>
          <p:nvPr/>
        </p:nvSpPr>
        <p:spPr bwMode="auto">
          <a:xfrm>
            <a:off x="2143125" y="928688"/>
            <a:ext cx="4857750"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11283" name="23 Rectángulo">
            <a:hlinkClick r:id="rId11" action="ppaction://hlinksldjump"/>
          </p:cNvPr>
          <p:cNvSpPr>
            <a:spLocks noChangeArrowheads="1"/>
          </p:cNvSpPr>
          <p:nvPr/>
        </p:nvSpPr>
        <p:spPr bwMode="auto">
          <a:xfrm>
            <a:off x="5143500" y="2428875"/>
            <a:ext cx="2928938" cy="285750"/>
          </a:xfrm>
          <a:prstGeom prst="rect">
            <a:avLst/>
          </a:prstGeom>
          <a:noFill/>
          <a:ln w="9525" algn="ctr">
            <a:noFill/>
            <a:round/>
            <a:headEnd/>
            <a:tailEnd/>
          </a:ln>
        </p:spPr>
        <p:txBody>
          <a:bodyPr/>
          <a:lstStyle/>
          <a:p>
            <a:r>
              <a:rPr lang="es-MX" sz="1400" b="0" u="none">
                <a:latin typeface="Verdana" pitchFamily="34" charset="0"/>
              </a:rPr>
              <a:t>Jaiba panchote</a:t>
            </a:r>
            <a:endParaRPr lang="es-ES" sz="1400" b="0" u="none">
              <a:latin typeface="Verdana" pitchFamily="34" charset="0"/>
            </a:endParaRPr>
          </a:p>
        </p:txBody>
      </p:sp>
      <p:sp>
        <p:nvSpPr>
          <p:cNvPr id="11284" name="24 Rectángulo">
            <a:hlinkClick r:id="rId12" action="ppaction://hlinksldjump"/>
          </p:cNvPr>
          <p:cNvSpPr>
            <a:spLocks noChangeArrowheads="1"/>
          </p:cNvSpPr>
          <p:nvPr/>
        </p:nvSpPr>
        <p:spPr bwMode="auto">
          <a:xfrm>
            <a:off x="5143500" y="2786063"/>
            <a:ext cx="2786063" cy="285750"/>
          </a:xfrm>
          <a:prstGeom prst="rect">
            <a:avLst/>
          </a:prstGeom>
          <a:noFill/>
          <a:ln w="9525" algn="ctr">
            <a:noFill/>
            <a:round/>
            <a:headEnd/>
            <a:tailEnd/>
          </a:ln>
        </p:spPr>
        <p:txBody>
          <a:bodyPr/>
          <a:lstStyle/>
          <a:p>
            <a:r>
              <a:rPr lang="es-MX" sz="1400" b="0" u="none">
                <a:latin typeface="Verdana" pitchFamily="34" charset="0"/>
              </a:rPr>
              <a:t>Jaiba patuda</a:t>
            </a:r>
            <a:endParaRPr lang="es-ES" sz="1400" b="0" u="none">
              <a:latin typeface="Verdana" pitchFamily="34" charset="0"/>
            </a:endParaRPr>
          </a:p>
        </p:txBody>
      </p:sp>
      <p:sp>
        <p:nvSpPr>
          <p:cNvPr id="11285" name="25 Rectángulo">
            <a:hlinkClick r:id="rId12" action="ppaction://hlinksldjump"/>
          </p:cNvPr>
          <p:cNvSpPr>
            <a:spLocks noChangeArrowheads="1"/>
          </p:cNvSpPr>
          <p:nvPr/>
        </p:nvSpPr>
        <p:spPr bwMode="auto">
          <a:xfrm>
            <a:off x="5143500" y="3143250"/>
            <a:ext cx="2714625" cy="285750"/>
          </a:xfrm>
          <a:prstGeom prst="rect">
            <a:avLst/>
          </a:prstGeom>
          <a:noFill/>
          <a:ln w="9525" algn="ctr">
            <a:noFill/>
            <a:round/>
            <a:headEnd/>
            <a:tailEnd/>
          </a:ln>
        </p:spPr>
        <p:txBody>
          <a:bodyPr/>
          <a:lstStyle/>
          <a:p>
            <a:r>
              <a:rPr lang="es-MX" sz="1400" b="0" u="none">
                <a:latin typeface="Verdana" pitchFamily="34" charset="0"/>
              </a:rPr>
              <a:t>Jaiba peluda o pachona</a:t>
            </a:r>
            <a:endParaRPr lang="es-ES" sz="1400" b="0" u="none">
              <a:latin typeface="Verdana" pitchFamily="34" charset="0"/>
            </a:endParaRPr>
          </a:p>
        </p:txBody>
      </p:sp>
      <p:sp>
        <p:nvSpPr>
          <p:cNvPr id="11286" name="26 Rectángulo">
            <a:hlinkClick r:id="rId13" action="ppaction://hlinksldjump"/>
          </p:cNvPr>
          <p:cNvSpPr>
            <a:spLocks noChangeArrowheads="1"/>
          </p:cNvSpPr>
          <p:nvPr/>
        </p:nvSpPr>
        <p:spPr bwMode="auto">
          <a:xfrm>
            <a:off x="5143500" y="3500438"/>
            <a:ext cx="2928938" cy="285750"/>
          </a:xfrm>
          <a:prstGeom prst="rect">
            <a:avLst/>
          </a:prstGeom>
          <a:noFill/>
          <a:ln w="9525" algn="ctr">
            <a:noFill/>
            <a:round/>
            <a:headEnd/>
            <a:tailEnd/>
          </a:ln>
        </p:spPr>
        <p:txBody>
          <a:bodyPr/>
          <a:lstStyle/>
          <a:p>
            <a:r>
              <a:rPr lang="es-MX" sz="1400" b="0" u="none">
                <a:latin typeface="Verdana" pitchFamily="34" charset="0"/>
              </a:rPr>
              <a:t>Jaiba reina</a:t>
            </a:r>
            <a:endParaRPr lang="es-ES" sz="1400" b="0" u="none">
              <a:latin typeface="Verdana" pitchFamily="34" charset="0"/>
            </a:endParaRPr>
          </a:p>
        </p:txBody>
      </p:sp>
      <p:sp>
        <p:nvSpPr>
          <p:cNvPr id="31" name="30 Elipse"/>
          <p:cNvSpPr/>
          <p:nvPr/>
        </p:nvSpPr>
        <p:spPr bwMode="auto">
          <a:xfrm>
            <a:off x="357188" y="6000750"/>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J</a:t>
            </a:r>
            <a:endParaRPr lang="es-ES" dirty="0">
              <a:solidFill>
                <a:schemeClr val="bg1"/>
              </a:solidFill>
            </a:endParaRPr>
          </a:p>
        </p:txBody>
      </p:sp>
      <p:sp>
        <p:nvSpPr>
          <p:cNvPr id="34" name="33 Elipse"/>
          <p:cNvSpPr/>
          <p:nvPr/>
        </p:nvSpPr>
        <p:spPr bwMode="auto">
          <a:xfrm>
            <a:off x="357188" y="21431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H</a:t>
            </a:r>
            <a:endParaRPr lang="es-ES" dirty="0">
              <a:solidFill>
                <a:schemeClr val="bg1"/>
              </a:solidFill>
            </a:endParaRPr>
          </a:p>
        </p:txBody>
      </p:sp>
      <p:sp>
        <p:nvSpPr>
          <p:cNvPr id="11289" name="55 Rectángulo">
            <a:hlinkClick r:id="rId14" action="ppaction://hlinksldjump"/>
          </p:cNvPr>
          <p:cNvSpPr>
            <a:spLocks noChangeArrowheads="1"/>
          </p:cNvSpPr>
          <p:nvPr/>
        </p:nvSpPr>
        <p:spPr bwMode="auto">
          <a:xfrm>
            <a:off x="5143500" y="3786188"/>
            <a:ext cx="1857375" cy="285750"/>
          </a:xfrm>
          <a:prstGeom prst="rect">
            <a:avLst/>
          </a:prstGeom>
          <a:noFill/>
          <a:ln w="9525" algn="ctr">
            <a:noFill/>
            <a:round/>
            <a:headEnd/>
            <a:tailEnd/>
          </a:ln>
        </p:spPr>
        <p:txBody>
          <a:bodyPr/>
          <a:lstStyle/>
          <a:p>
            <a:r>
              <a:rPr lang="es-MX" sz="1400" b="0" u="none">
                <a:latin typeface="Verdana" pitchFamily="34" charset="0"/>
              </a:rPr>
              <a:t>Jerguilla</a:t>
            </a:r>
            <a:endParaRPr lang="es-ES" sz="1400" b="0" u="none">
              <a:latin typeface="Verdana" pitchFamily="34" charset="0"/>
            </a:endParaRPr>
          </a:p>
        </p:txBody>
      </p:sp>
      <p:sp>
        <p:nvSpPr>
          <p:cNvPr id="11290" name="23 Rectángulo">
            <a:hlinkClick r:id="rId15" action="ppaction://hlinksldjump"/>
          </p:cNvPr>
          <p:cNvSpPr>
            <a:spLocks noChangeArrowheads="1"/>
          </p:cNvSpPr>
          <p:nvPr/>
        </p:nvSpPr>
        <p:spPr bwMode="auto">
          <a:xfrm>
            <a:off x="5143500" y="4143375"/>
            <a:ext cx="2928938" cy="285750"/>
          </a:xfrm>
          <a:prstGeom prst="rect">
            <a:avLst/>
          </a:prstGeom>
          <a:noFill/>
          <a:ln w="9525" algn="ctr">
            <a:noFill/>
            <a:round/>
            <a:headEnd/>
            <a:tailEnd/>
          </a:ln>
        </p:spPr>
        <p:txBody>
          <a:bodyPr/>
          <a:lstStyle/>
          <a:p>
            <a:r>
              <a:rPr lang="es-MX" sz="1400" b="0" u="none">
                <a:latin typeface="Verdana" pitchFamily="34" charset="0"/>
              </a:rPr>
              <a:t>Jerguilla de Juan Fernández</a:t>
            </a:r>
            <a:endParaRPr lang="es-ES" sz="1400" b="0" u="none">
              <a:latin typeface="Verdana" pitchFamily="34" charset="0"/>
            </a:endParaRPr>
          </a:p>
        </p:txBody>
      </p:sp>
      <p:sp>
        <p:nvSpPr>
          <p:cNvPr id="11291" name="24 Rectángulo">
            <a:hlinkClick r:id="rId13" action="ppaction://hlinksldjump"/>
          </p:cNvPr>
          <p:cNvSpPr>
            <a:spLocks noChangeArrowheads="1"/>
          </p:cNvSpPr>
          <p:nvPr/>
        </p:nvSpPr>
        <p:spPr bwMode="auto">
          <a:xfrm>
            <a:off x="5143500" y="4500563"/>
            <a:ext cx="2786063" cy="285750"/>
          </a:xfrm>
          <a:prstGeom prst="rect">
            <a:avLst/>
          </a:prstGeom>
          <a:noFill/>
          <a:ln w="9525" algn="ctr">
            <a:noFill/>
            <a:round/>
            <a:headEnd/>
            <a:tailEnd/>
          </a:ln>
        </p:spPr>
        <p:txBody>
          <a:bodyPr/>
          <a:lstStyle/>
          <a:p>
            <a:r>
              <a:rPr lang="es-MX" sz="1400" b="0" u="none">
                <a:latin typeface="Verdana" pitchFamily="34" charset="0"/>
              </a:rPr>
              <a:t>Jibia o calamar rojo</a:t>
            </a:r>
            <a:endParaRPr lang="es-ES" sz="1400" b="0" u="none">
              <a:latin typeface="Verdana" pitchFamily="34" charset="0"/>
            </a:endParaRPr>
          </a:p>
        </p:txBody>
      </p:sp>
      <p:sp>
        <p:nvSpPr>
          <p:cNvPr id="11292" name="25 Rectángulo">
            <a:hlinkClick r:id="rId16" action="ppaction://hlinksldjump"/>
          </p:cNvPr>
          <p:cNvSpPr>
            <a:spLocks noChangeArrowheads="1"/>
          </p:cNvSpPr>
          <p:nvPr/>
        </p:nvSpPr>
        <p:spPr bwMode="auto">
          <a:xfrm>
            <a:off x="5143500" y="4857750"/>
            <a:ext cx="2714625" cy="285750"/>
          </a:xfrm>
          <a:prstGeom prst="rect">
            <a:avLst/>
          </a:prstGeom>
          <a:noFill/>
          <a:ln w="9525" algn="ctr">
            <a:noFill/>
            <a:round/>
            <a:headEnd/>
            <a:tailEnd/>
          </a:ln>
        </p:spPr>
        <p:txBody>
          <a:bodyPr/>
          <a:lstStyle/>
          <a:p>
            <a:r>
              <a:rPr lang="es-MX" sz="1400" b="0" u="none">
                <a:latin typeface="Verdana" pitchFamily="34" charset="0"/>
              </a:rPr>
              <a:t>Juliana o tawera</a:t>
            </a:r>
            <a:endParaRPr lang="es-ES" sz="1400" b="0" u="none">
              <a:latin typeface="Verdana" pitchFamily="34" charset="0"/>
            </a:endParaRPr>
          </a:p>
        </p:txBody>
      </p:sp>
      <p:sp>
        <p:nvSpPr>
          <p:cNvPr id="11293" name="26 Rectángulo">
            <a:hlinkClick r:id="rId17" action="ppaction://hlinksldjump"/>
          </p:cNvPr>
          <p:cNvSpPr>
            <a:spLocks noChangeArrowheads="1"/>
          </p:cNvSpPr>
          <p:nvPr/>
        </p:nvSpPr>
        <p:spPr bwMode="auto">
          <a:xfrm>
            <a:off x="5143500" y="5214938"/>
            <a:ext cx="2928938" cy="285750"/>
          </a:xfrm>
          <a:prstGeom prst="rect">
            <a:avLst/>
          </a:prstGeom>
          <a:noFill/>
          <a:ln w="9525" algn="ctr">
            <a:noFill/>
            <a:round/>
            <a:headEnd/>
            <a:tailEnd/>
          </a:ln>
        </p:spPr>
        <p:txBody>
          <a:bodyPr/>
          <a:lstStyle/>
          <a:p>
            <a:r>
              <a:rPr lang="es-MX" sz="1400" b="0" u="none">
                <a:latin typeface="Verdana" pitchFamily="34" charset="0"/>
              </a:rPr>
              <a:t>Jurel</a:t>
            </a:r>
            <a:endParaRPr lang="es-ES" sz="1400" b="0" u="none">
              <a:latin typeface="Verdana" pitchFamily="34" charset="0"/>
            </a:endParaRPr>
          </a:p>
        </p:txBody>
      </p:sp>
      <p:sp>
        <p:nvSpPr>
          <p:cNvPr id="11294" name="26 Rectángulo">
            <a:hlinkClick r:id="rId16" action="ppaction://hlinksldjump"/>
          </p:cNvPr>
          <p:cNvSpPr>
            <a:spLocks noChangeArrowheads="1"/>
          </p:cNvSpPr>
          <p:nvPr/>
        </p:nvSpPr>
        <p:spPr bwMode="auto">
          <a:xfrm>
            <a:off x="5143500" y="5500688"/>
            <a:ext cx="2928938" cy="285750"/>
          </a:xfrm>
          <a:prstGeom prst="rect">
            <a:avLst/>
          </a:prstGeom>
          <a:noFill/>
          <a:ln w="9525" algn="ctr">
            <a:noFill/>
            <a:round/>
            <a:headEnd/>
            <a:tailEnd/>
          </a:ln>
        </p:spPr>
        <p:txBody>
          <a:bodyPr/>
          <a:lstStyle/>
          <a:p>
            <a:r>
              <a:rPr lang="es-MX" sz="1400" b="0" u="none">
                <a:latin typeface="Verdana" pitchFamily="34" charset="0"/>
              </a:rPr>
              <a:t>Jurel fino</a:t>
            </a:r>
            <a:endParaRPr lang="es-ES" sz="1400" b="0" u="none">
              <a:latin typeface="Verdana" pitchFamily="34" charset="0"/>
            </a:endParaRPr>
          </a:p>
        </p:txBody>
      </p:sp>
      <p:sp>
        <p:nvSpPr>
          <p:cNvPr id="41" name="40 Elipse"/>
          <p:cNvSpPr/>
          <p:nvPr/>
        </p:nvSpPr>
        <p:spPr bwMode="auto">
          <a:xfrm>
            <a:off x="357188" y="5143500"/>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I</a:t>
            </a:r>
            <a:endParaRPr lang="es-ES" dirty="0">
              <a:solidFill>
                <a:schemeClr val="bg1"/>
              </a:solidFill>
            </a:endParaRPr>
          </a:p>
        </p:txBody>
      </p:sp>
      <p:sp>
        <p:nvSpPr>
          <p:cNvPr id="11296" name="50 Rectángulo"/>
          <p:cNvSpPr>
            <a:spLocks noChangeArrowheads="1"/>
          </p:cNvSpPr>
          <p:nvPr/>
        </p:nvSpPr>
        <p:spPr bwMode="auto">
          <a:xfrm>
            <a:off x="1357313" y="5429250"/>
            <a:ext cx="2857500" cy="285750"/>
          </a:xfrm>
          <a:prstGeom prst="rect">
            <a:avLst/>
          </a:prstGeom>
          <a:noFill/>
          <a:ln w="9525" algn="ctr">
            <a:noFill/>
            <a:round/>
            <a:headEnd/>
            <a:tailEnd/>
          </a:ln>
        </p:spPr>
        <p:txBody>
          <a:bodyPr/>
          <a:lstStyle/>
          <a:p>
            <a:r>
              <a:rPr lang="es-MX" sz="1400" b="0" u="none">
                <a:latin typeface="Verdana" pitchFamily="34" charset="0"/>
              </a:rPr>
              <a:t>No hay registros</a:t>
            </a:r>
            <a:endParaRPr lang="es-ES" sz="1400" b="0" u="none">
              <a:latin typeface="Verdana" pitchFamily="34" charset="0"/>
            </a:endParaRPr>
          </a:p>
        </p:txBody>
      </p:sp>
      <p:sp>
        <p:nvSpPr>
          <p:cNvPr id="11297" name="57 Rectángulo redondeado">
            <a:hlinkClick r:id="rId18" action="ppaction://hlinksldjump"/>
          </p:cNvPr>
          <p:cNvSpPr>
            <a:spLocks noChangeArrowheads="1"/>
          </p:cNvSpPr>
          <p:nvPr/>
        </p:nvSpPr>
        <p:spPr bwMode="auto">
          <a:xfrm>
            <a:off x="7072313" y="61436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35" name="34 Elipse"/>
          <p:cNvSpPr/>
          <p:nvPr/>
        </p:nvSpPr>
        <p:spPr bwMode="auto">
          <a:xfrm>
            <a:off x="4143375" y="6000750"/>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K</a:t>
            </a:r>
            <a:endParaRPr lang="es-ES" dirty="0">
              <a:solidFill>
                <a:schemeClr val="bg1"/>
              </a:solidFill>
            </a:endParaRPr>
          </a:p>
        </p:txBody>
      </p:sp>
      <p:sp>
        <p:nvSpPr>
          <p:cNvPr id="11299" name="33 Rectángulo">
            <a:hlinkClick r:id="rId19" action="ppaction://hlinksldjump"/>
          </p:cNvPr>
          <p:cNvSpPr>
            <a:spLocks noChangeArrowheads="1"/>
          </p:cNvSpPr>
          <p:nvPr/>
        </p:nvSpPr>
        <p:spPr bwMode="auto">
          <a:xfrm>
            <a:off x="5143500" y="6286500"/>
            <a:ext cx="1857375" cy="285750"/>
          </a:xfrm>
          <a:prstGeom prst="rect">
            <a:avLst/>
          </a:prstGeom>
          <a:noFill/>
          <a:ln w="9525" algn="ctr">
            <a:noFill/>
            <a:round/>
            <a:headEnd/>
            <a:tailEnd/>
          </a:ln>
        </p:spPr>
        <p:txBody>
          <a:bodyPr/>
          <a:lstStyle/>
          <a:p>
            <a:r>
              <a:rPr lang="es-MX" sz="1400" b="0" u="none">
                <a:latin typeface="Verdana" pitchFamily="34" charset="0"/>
              </a:rPr>
              <a:t>Konso</a:t>
            </a:r>
            <a:endParaRPr lang="es-ES" sz="1400" b="0" u="none">
              <a:latin typeface="Verdana" pitchFamily="34" charset="0"/>
            </a:endParaRPr>
          </a:p>
        </p:txBody>
      </p:sp>
      <p:sp>
        <p:nvSpPr>
          <p:cNvPr id="11300" name="33 Rectángulo">
            <a:hlinkClick r:id="rId19" action="ppaction://hlinksldjump"/>
          </p:cNvPr>
          <p:cNvSpPr>
            <a:spLocks noChangeArrowheads="1"/>
          </p:cNvSpPr>
          <p:nvPr/>
        </p:nvSpPr>
        <p:spPr bwMode="auto">
          <a:xfrm>
            <a:off x="5143500" y="6572250"/>
            <a:ext cx="1857375" cy="285750"/>
          </a:xfrm>
          <a:prstGeom prst="rect">
            <a:avLst/>
          </a:prstGeom>
          <a:noFill/>
          <a:ln w="9525" algn="ctr">
            <a:noFill/>
            <a:round/>
            <a:headEnd/>
            <a:tailEnd/>
          </a:ln>
        </p:spPr>
        <p:txBody>
          <a:bodyPr/>
          <a:lstStyle/>
          <a:p>
            <a:r>
              <a:rPr lang="es-MX" sz="1400" b="0" u="none">
                <a:latin typeface="Verdana" pitchFamily="34" charset="0"/>
              </a:rPr>
              <a:t>Krill</a:t>
            </a:r>
            <a:endParaRPr lang="es-ES" sz="1400" b="0" u="none">
              <a:latin typeface="Verdana" pitchFamily="34" charset="0"/>
            </a:endParaRPr>
          </a:p>
        </p:txBody>
      </p:sp>
      <p:sp>
        <p:nvSpPr>
          <p:cNvPr id="11301" name="33 Rectángulo">
            <a:hlinkClick r:id="rId19" action="ppaction://hlinksldjump"/>
          </p:cNvPr>
          <p:cNvSpPr>
            <a:spLocks noChangeArrowheads="1"/>
          </p:cNvSpPr>
          <p:nvPr/>
        </p:nvSpPr>
        <p:spPr bwMode="auto">
          <a:xfrm>
            <a:off x="5143500" y="6000750"/>
            <a:ext cx="1857375" cy="285750"/>
          </a:xfrm>
          <a:prstGeom prst="rect">
            <a:avLst/>
          </a:prstGeom>
          <a:noFill/>
          <a:ln w="9525" algn="ctr">
            <a:noFill/>
            <a:round/>
            <a:headEnd/>
            <a:tailEnd/>
          </a:ln>
        </p:spPr>
        <p:txBody>
          <a:bodyPr/>
          <a:lstStyle/>
          <a:p>
            <a:r>
              <a:rPr lang="es-MX" sz="1400" b="0" u="none">
                <a:latin typeface="Verdana" pitchFamily="34" charset="0"/>
              </a:rPr>
              <a:t>Karachi</a:t>
            </a:r>
            <a:endParaRPr lang="es-ES" sz="1400" b="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251520" y="908720"/>
            <a:ext cx="8640959" cy="5857876"/>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Huiro </a:t>
            </a:r>
            <a:r>
              <a:rPr lang="es-MX" sz="900" dirty="0" smtClean="0">
                <a:latin typeface="Verdana" pitchFamily="34" charset="0"/>
              </a:rPr>
              <a:t>(</a:t>
            </a:r>
            <a:r>
              <a:rPr lang="es-MX" sz="900" i="1" dirty="0" err="1" smtClean="0">
                <a:latin typeface="Verdana" pitchFamily="34" charset="0"/>
              </a:rPr>
              <a:t>Macrocystis</a:t>
            </a:r>
            <a:r>
              <a:rPr lang="es-MX" sz="900" i="1" dirty="0" smtClean="0">
                <a:latin typeface="Verdana" pitchFamily="34" charset="0"/>
              </a:rPr>
              <a:t> </a:t>
            </a:r>
            <a:r>
              <a:rPr lang="es-MX" sz="900" i="1" dirty="0" err="1">
                <a:latin typeface="Verdana" pitchFamily="34" charset="0"/>
              </a:rPr>
              <a:t>spp</a:t>
            </a:r>
            <a:r>
              <a:rPr lang="es-MX" sz="900" i="1" dirty="0" smtClean="0">
                <a:latin typeface="Verdana" pitchFamily="34" charset="0"/>
              </a:rPr>
              <a:t>)</a:t>
            </a: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MX" sz="1000" b="0" u="none" dirty="0">
                <a:latin typeface="Verdana" pitchFamily="34" charset="0"/>
              </a:rPr>
              <a:t>La </a:t>
            </a:r>
            <a:r>
              <a:rPr lang="es-ES" sz="1000" b="0" dirty="0" smtClean="0">
                <a:latin typeface="Verdana" pitchFamily="34" charset="0"/>
              </a:rPr>
              <a:t>R.Ex.N°765 </a:t>
            </a:r>
            <a:r>
              <a:rPr lang="es-ES" sz="1000" b="0" dirty="0">
                <a:latin typeface="Verdana" pitchFamily="34" charset="0"/>
              </a:rPr>
              <a:t>de </a:t>
            </a:r>
            <a:r>
              <a:rPr lang="es-ES" sz="1000" b="0" dirty="0" smtClean="0">
                <a:latin typeface="Verdana" pitchFamily="34" charset="0"/>
              </a:rPr>
              <a:t>2014, </a:t>
            </a:r>
            <a:r>
              <a:rPr lang="es-ES" sz="1000" b="0" u="none" dirty="0">
                <a:latin typeface="Verdana" pitchFamily="34" charset="0"/>
              </a:rPr>
              <a:t>suspende por el plazo de 5 años, a contar del día </a:t>
            </a:r>
            <a:r>
              <a:rPr lang="es-ES" sz="1000" b="0" u="none" dirty="0" smtClean="0">
                <a:latin typeface="Verdana" pitchFamily="34" charset="0"/>
              </a:rPr>
              <a:t>19 </a:t>
            </a:r>
            <a:r>
              <a:rPr lang="es-ES" sz="1000" b="0" u="none" dirty="0">
                <a:latin typeface="Verdana" pitchFamily="34" charset="0"/>
              </a:rPr>
              <a:t>de marzo de </a:t>
            </a:r>
            <a:r>
              <a:rPr lang="es-ES" sz="1000" b="0" u="none" dirty="0" smtClean="0">
                <a:latin typeface="Verdana" pitchFamily="34" charset="0"/>
              </a:rPr>
              <a:t>2014, </a:t>
            </a:r>
            <a:r>
              <a:rPr lang="es-ES" sz="1000" b="0" u="none" dirty="0">
                <a:latin typeface="Verdana" pitchFamily="34" charset="0"/>
              </a:rPr>
              <a:t>la inscripción en </a:t>
            </a:r>
            <a:r>
              <a:rPr lang="es-ES" sz="1000" b="0" u="none" dirty="0" smtClean="0">
                <a:latin typeface="Verdana" pitchFamily="34" charset="0"/>
              </a:rPr>
              <a:t>el registro pesquero artesanal </a:t>
            </a:r>
            <a:r>
              <a:rPr lang="es-ES" sz="1000" b="0" u="none" dirty="0">
                <a:latin typeface="Verdana" pitchFamily="34" charset="0"/>
              </a:rPr>
              <a:t>de la III </a:t>
            </a:r>
            <a:r>
              <a:rPr lang="es-ES" sz="1000" b="0" u="none" dirty="0" smtClean="0">
                <a:latin typeface="Verdana" pitchFamily="34" charset="0"/>
              </a:rPr>
              <a:t>región por encontrarse en estado de plena explotación. </a:t>
            </a:r>
            <a:r>
              <a:rPr lang="es-ES" sz="1000" b="0" dirty="0" smtClean="0">
                <a:latin typeface="Verdana" pitchFamily="34" charset="0"/>
              </a:rPr>
              <a:t>R.Ex.N°2874 de 2014</a:t>
            </a:r>
            <a:r>
              <a:rPr lang="es-ES" sz="1000" b="0" u="none" dirty="0" smtClean="0">
                <a:latin typeface="Verdana" pitchFamily="34" charset="0"/>
              </a:rPr>
              <a:t> suspende cierre establecido por </a:t>
            </a:r>
            <a:r>
              <a:rPr lang="es-ES" sz="1000" b="0" dirty="0" smtClean="0">
                <a:latin typeface="Verdana" pitchFamily="34" charset="0"/>
              </a:rPr>
              <a:t>R.Ex.N°765 de 2014</a:t>
            </a:r>
            <a:r>
              <a:rPr lang="es-ES" sz="1000" b="0" u="none" dirty="0" smtClean="0">
                <a:latin typeface="Verdana" pitchFamily="34" charset="0"/>
              </a:rPr>
              <a:t> autorizando la inscripción del número de pescadores artesanales y en las categorías que indica. </a:t>
            </a:r>
            <a:r>
              <a:rPr lang="es-MX" sz="1000" b="0" u="none" dirty="0" smtClean="0">
                <a:latin typeface="Verdana" pitchFamily="34" charset="0"/>
              </a:rPr>
              <a:t>La </a:t>
            </a:r>
            <a:r>
              <a:rPr lang="es-ES" sz="1000" b="0" dirty="0" err="1" smtClean="0">
                <a:latin typeface="Verdana" pitchFamily="34" charset="0"/>
              </a:rPr>
              <a:t>R.Ex.N°</a:t>
            </a:r>
            <a:r>
              <a:rPr lang="es-ES" sz="1000" b="0" dirty="0" smtClean="0">
                <a:latin typeface="Verdana" pitchFamily="34" charset="0"/>
              </a:rPr>
              <a:t> 766 de 2014, </a:t>
            </a:r>
            <a:r>
              <a:rPr lang="es-ES" sz="1000" b="0" u="none" dirty="0" smtClean="0">
                <a:latin typeface="Verdana" pitchFamily="34" charset="0"/>
              </a:rPr>
              <a:t>suspende por el plazo de 5 años, a contar del día 19 de marzo de 2014, la inscripción en el registro pesquero artesanal de la IV región por encontrarse en estado de plena explotación. La </a:t>
            </a:r>
            <a:r>
              <a:rPr lang="es-ES" sz="1000" b="0" dirty="0" err="1">
                <a:latin typeface="Verdana" pitchFamily="34" charset="0"/>
              </a:rPr>
              <a:t>R.Ex.N°</a:t>
            </a:r>
            <a:r>
              <a:rPr lang="es-ES" sz="1000" b="0" dirty="0">
                <a:latin typeface="Verdana" pitchFamily="34" charset="0"/>
              </a:rPr>
              <a:t> 523 de 2010</a:t>
            </a:r>
            <a:r>
              <a:rPr lang="es-ES" sz="1000" b="0" u="none" dirty="0">
                <a:latin typeface="Verdana" pitchFamily="34" charset="0"/>
              </a:rPr>
              <a:t>, suspende por el plazo de 5 años, a contar del día 4 de febrero de 2010, la inscripción en los registros pesqueros artesanales de las XV y I </a:t>
            </a:r>
            <a:r>
              <a:rPr lang="es-ES" sz="1000" b="0" u="none" dirty="0" smtClean="0">
                <a:latin typeface="Verdana" pitchFamily="34" charset="0"/>
              </a:rPr>
              <a:t>regiones. La </a:t>
            </a:r>
            <a:r>
              <a:rPr lang="es-ES" sz="1000" b="0" dirty="0" err="1">
                <a:latin typeface="Verdana" pitchFamily="34" charset="0"/>
              </a:rPr>
              <a:t>R.Ex.N°</a:t>
            </a:r>
            <a:r>
              <a:rPr lang="es-ES" sz="1000" b="0" dirty="0">
                <a:latin typeface="Verdana" pitchFamily="34" charset="0"/>
              </a:rPr>
              <a:t> 524 de 2010</a:t>
            </a:r>
            <a:r>
              <a:rPr lang="es-ES" sz="1000" b="0" u="none" dirty="0">
                <a:latin typeface="Verdana" pitchFamily="34" charset="0"/>
              </a:rPr>
              <a:t>, suspende por el plazo de 5 años, a contar del día 4 de febrero de 2010, la inscripción en los registros pesqueros artesanales de la II </a:t>
            </a:r>
            <a:r>
              <a:rPr lang="es-ES" sz="1000" b="0" u="none" dirty="0" smtClean="0">
                <a:latin typeface="Verdana" pitchFamily="34" charset="0"/>
              </a:rPr>
              <a:t>región. La </a:t>
            </a:r>
            <a:r>
              <a:rPr lang="es-ES" sz="1000" b="0" dirty="0" err="1">
                <a:latin typeface="Verdana" pitchFamily="34" charset="0"/>
              </a:rPr>
              <a:t>R.Ex.N°</a:t>
            </a:r>
            <a:r>
              <a:rPr lang="es-ES" sz="1000" b="0" dirty="0">
                <a:latin typeface="Verdana" pitchFamily="34" charset="0"/>
              </a:rPr>
              <a:t> 2698 de 2010</a:t>
            </a:r>
            <a:r>
              <a:rPr lang="es-ES" sz="1000" b="0" u="none" dirty="0">
                <a:latin typeface="Verdana" pitchFamily="34" charset="0"/>
              </a:rPr>
              <a:t>, suspende por el plazo de 3 años, a contar del 8 de septiembre de 2010, la inscripción en los registros pesqueros artesanales de las regiones XIV y </a:t>
            </a:r>
            <a:r>
              <a:rPr lang="es-ES" sz="1000" b="0" u="none" dirty="0" smtClean="0">
                <a:latin typeface="Verdana" pitchFamily="34" charset="0"/>
              </a:rPr>
              <a:t>X. La </a:t>
            </a:r>
            <a:r>
              <a:rPr lang="es-ES" sz="1000" b="0" dirty="0" err="1">
                <a:latin typeface="Verdana" pitchFamily="34" charset="0"/>
              </a:rPr>
              <a:t>R.Ex.N°</a:t>
            </a:r>
            <a:r>
              <a:rPr lang="es-ES" sz="1000" b="0" dirty="0">
                <a:latin typeface="Verdana" pitchFamily="34" charset="0"/>
              </a:rPr>
              <a:t> 3900 de 2010</a:t>
            </a:r>
            <a:r>
              <a:rPr lang="es-ES" sz="1000" b="0" u="none" dirty="0">
                <a:latin typeface="Verdana" pitchFamily="34" charset="0"/>
              </a:rPr>
              <a:t>, suspende por el plazo de 5 años, a contar del 4 de enero de 2011, la inscripción en los registros pesqueros artesanales de las regiones V, VI, VII, VIII, IX y </a:t>
            </a:r>
            <a:r>
              <a:rPr lang="es-ES" sz="1000" b="0" u="none" dirty="0" smtClean="0">
                <a:latin typeface="Verdana" pitchFamily="34" charset="0"/>
              </a:rPr>
              <a:t>XII. Para todas las mencionadas resoluciones, el </a:t>
            </a:r>
            <a:r>
              <a:rPr lang="es-ES" sz="1000" b="0" u="none" dirty="0">
                <a:latin typeface="Verdana" pitchFamily="34" charset="0"/>
              </a:rPr>
              <a:t>cierre que aplica en todas sus </a:t>
            </a:r>
            <a:r>
              <a:rPr lang="es-ES" sz="1000" b="0" u="none" dirty="0" smtClean="0">
                <a:latin typeface="Verdana" pitchFamily="34" charset="0"/>
              </a:rPr>
              <a:t>categorías, </a:t>
            </a:r>
            <a:r>
              <a:rPr lang="es-ES" sz="1000" b="0" u="none" dirty="0">
                <a:latin typeface="Verdana" pitchFamily="34" charset="0"/>
              </a:rPr>
              <a:t>por haber alcanzado el estado de plena explotación en </a:t>
            </a:r>
            <a:r>
              <a:rPr lang="es-ES" sz="1000" b="0" u="none" dirty="0" smtClean="0">
                <a:latin typeface="Verdana" pitchFamily="34" charset="0"/>
              </a:rPr>
              <a:t>cada área </a:t>
            </a:r>
            <a:r>
              <a:rPr lang="es-ES" sz="1000" b="0" u="none" dirty="0">
                <a:latin typeface="Verdana" pitchFamily="34" charset="0"/>
              </a:rPr>
              <a:t>de pesca.</a:t>
            </a:r>
            <a:endParaRPr lang="es-MX" sz="1000" b="0" u="none" dirty="0">
              <a:latin typeface="Verdana" pitchFamily="34" charset="0"/>
            </a:endParaRP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Cuota</a:t>
            </a:r>
            <a:r>
              <a:rPr lang="es-MX" sz="1400" b="0" u="none" dirty="0" smtClean="0">
                <a:latin typeface="Verdana" pitchFamily="34" charset="0"/>
              </a:rPr>
              <a:t>:</a:t>
            </a:r>
            <a:endParaRPr lang="es-ES" sz="1000" b="0" u="none" dirty="0" smtClean="0">
              <a:latin typeface="Verdana" pitchFamily="34" charset="0"/>
            </a:endParaRPr>
          </a:p>
          <a:p>
            <a:pPr algn="just">
              <a:defRPr/>
            </a:pPr>
            <a:r>
              <a:rPr lang="es-ES" sz="1000" b="0" u="none" dirty="0" smtClean="0">
                <a:latin typeface="Verdana" pitchFamily="34" charset="0"/>
              </a:rPr>
              <a:t>D.Ex.N°44 de 2015 (modificado por D.Ex.N°527 de 2015), fija para el año 2015 cuota anual de captura de 1509 toneladas a ser extraída en el área marítima de la III Región, fraccionada temporal y geográficamente, excluyendo sector Bahía Chasco. Se exceptúa de la cuota fijada, las cuotas de AMERB que cuenten con plan de manejo aprobados por </a:t>
            </a:r>
            <a:r>
              <a:rPr lang="es-ES" sz="1000" b="0" u="none" dirty="0" err="1" smtClean="0">
                <a:latin typeface="Verdana" pitchFamily="34" charset="0"/>
              </a:rPr>
              <a:t>Subpesca</a:t>
            </a:r>
            <a:r>
              <a:rPr lang="es-ES" sz="1000" b="0" u="none" dirty="0" smtClean="0">
                <a:latin typeface="Verdana" pitchFamily="34" charset="0"/>
              </a:rPr>
              <a:t>.</a:t>
            </a:r>
          </a:p>
          <a:p>
            <a:pPr algn="just">
              <a:defRPr/>
            </a:pPr>
            <a:r>
              <a:rPr lang="es-ES" sz="1000" b="0" u="none" dirty="0" smtClean="0">
                <a:latin typeface="Verdana" pitchFamily="34" charset="0"/>
              </a:rPr>
              <a:t>D.Ex.N°45 de 2015, fija para el año 2015 cuota anual de captura de 2.516 toneladas a ser extraída en el área marítima de la IV Región, fraccionada temporal y geográficamente. Se exceptúa de la cuota fijada, las cuotas de AMERB que cuenten con plan de manejo aprobados por </a:t>
            </a:r>
            <a:r>
              <a:rPr lang="es-ES" sz="1000" b="0" u="none" dirty="0" err="1" smtClean="0">
                <a:latin typeface="Verdana" pitchFamily="34" charset="0"/>
              </a:rPr>
              <a:t>Subpesca</a:t>
            </a:r>
            <a:r>
              <a:rPr lang="es-ES" sz="1000" b="0" u="none" dirty="0" smtClean="0">
                <a:latin typeface="Verdana" pitchFamily="34" charset="0"/>
              </a:rPr>
              <a:t>.</a:t>
            </a:r>
          </a:p>
          <a:p>
            <a:pPr algn="just">
              <a:defRPr/>
            </a:pPr>
            <a:endParaRPr lang="es-MX" sz="10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a:t>
            </a:r>
            <a:r>
              <a:rPr lang="es-ES" sz="1000" b="0" u="none" dirty="0" err="1">
                <a:latin typeface="Verdana" pitchFamily="34" charset="0"/>
              </a:rPr>
              <a:t>R.Ex.N°</a:t>
            </a:r>
            <a:r>
              <a:rPr lang="es-ES" sz="1000" b="0" u="none" dirty="0">
                <a:latin typeface="Verdana" pitchFamily="34" charset="0"/>
              </a:rPr>
              <a:t> 2940 de 2010, establece que la extracción en las regiones XIV y X, sólo podrá efectuarse con aparejos de pesca que permitan la poda del dosel a una profundidad máx. de 1,5 m desde la superficie. Podrá considerar el apoyo de embarcaciones y equipos de buceo.</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000" b="0" u="none" dirty="0">
                <a:latin typeface="Verdana" pitchFamily="34" charset="0"/>
              </a:rPr>
              <a:t>No aplica</a:t>
            </a: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 </a:t>
            </a:r>
            <a:r>
              <a:rPr lang="es-ES" sz="1000" b="0" dirty="0">
                <a:latin typeface="Verdana" pitchFamily="34" charset="0"/>
              </a:rPr>
              <a:t>D.S.N°1310 de 2010</a:t>
            </a:r>
            <a:r>
              <a:rPr lang="es-ES" sz="1000" b="0" u="none" dirty="0">
                <a:latin typeface="Verdana" pitchFamily="34" charset="0"/>
              </a:rPr>
              <a:t>, establece veda extractiva entre la XV y IV regiones, por un año, desde el 5 de diciembre de 2010. Se exceptúa proveniente de AMERB. Los Decretos Exentos N° 1011 de </a:t>
            </a:r>
            <a:r>
              <a:rPr lang="es-ES" sz="1000" b="0" u="none" dirty="0" smtClean="0">
                <a:latin typeface="Verdana" pitchFamily="34" charset="0"/>
              </a:rPr>
              <a:t>2011, </a:t>
            </a:r>
            <a:r>
              <a:rPr lang="es-ES" sz="1000" b="0" u="none" dirty="0">
                <a:latin typeface="Verdana" pitchFamily="34" charset="0"/>
              </a:rPr>
              <a:t>Nº 1103 de </a:t>
            </a:r>
            <a:r>
              <a:rPr lang="es-ES" sz="1000" b="0" u="none" dirty="0" smtClean="0">
                <a:latin typeface="Verdana" pitchFamily="34" charset="0"/>
              </a:rPr>
              <a:t>2012, Nº 1088 de 2013 y Nº 747 de 2014, modificaron </a:t>
            </a:r>
            <a:r>
              <a:rPr lang="es-ES" sz="1000" b="0" u="none" dirty="0">
                <a:latin typeface="Verdana" pitchFamily="34" charset="0"/>
              </a:rPr>
              <a:t>el D.Ex.N°1310 de 2010, estableciendo que la citada veda, en las regiones XV a II, tendrá vigencia hasta </a:t>
            </a:r>
            <a:r>
              <a:rPr lang="es-ES" sz="1000" b="0" u="none" dirty="0" smtClean="0">
                <a:latin typeface="Verdana" pitchFamily="34" charset="0"/>
              </a:rPr>
              <a:t>31 </a:t>
            </a:r>
            <a:r>
              <a:rPr lang="es-ES" sz="1000" b="0" u="none" dirty="0">
                <a:latin typeface="Verdana" pitchFamily="34" charset="0"/>
              </a:rPr>
              <a:t>de octubre de </a:t>
            </a:r>
            <a:r>
              <a:rPr lang="es-ES" sz="1000" b="0" u="none" dirty="0" smtClean="0">
                <a:latin typeface="Verdana" pitchFamily="34" charset="0"/>
              </a:rPr>
              <a:t>2016 </a:t>
            </a:r>
            <a:r>
              <a:rPr lang="es-ES" sz="1000" b="0" u="none" dirty="0">
                <a:latin typeface="Verdana" pitchFamily="34" charset="0"/>
              </a:rPr>
              <a:t>y exceptúa, además, algas recolectadas manualmente </a:t>
            </a:r>
            <a:r>
              <a:rPr lang="es-ES" sz="1000" b="0" u="none" dirty="0" smtClean="0">
                <a:latin typeface="Verdana" pitchFamily="34" charset="0"/>
              </a:rPr>
              <a:t>desde de </a:t>
            </a:r>
            <a:r>
              <a:rPr lang="es-ES" sz="1000" b="0" u="none" dirty="0">
                <a:latin typeface="Verdana" pitchFamily="34" charset="0"/>
              </a:rPr>
              <a:t>varados naturales</a:t>
            </a:r>
            <a:r>
              <a:rPr lang="es-ES" sz="1000" b="0" u="none" dirty="0" smtClean="0">
                <a:latin typeface="Verdana" pitchFamily="34" charset="0"/>
              </a:rPr>
              <a:t>.</a:t>
            </a:r>
            <a:endParaRPr lang="es-ES" sz="800" b="0" u="none" dirty="0">
              <a:latin typeface="Verdana" pitchFamily="34" charset="0"/>
            </a:endParaRPr>
          </a:p>
          <a:p>
            <a:pPr algn="just">
              <a:defRPr/>
            </a:pPr>
            <a:r>
              <a:rPr lang="es-MX" sz="1000" b="0" dirty="0" err="1" smtClean="0">
                <a:latin typeface="Verdana" pitchFamily="34" charset="0"/>
              </a:rPr>
              <a:t>D.Ex.Nº</a:t>
            </a:r>
            <a:r>
              <a:rPr lang="es-MX" sz="1000" b="0" dirty="0" smtClean="0">
                <a:latin typeface="Verdana" pitchFamily="34" charset="0"/>
              </a:rPr>
              <a:t> 492 de 2015</a:t>
            </a:r>
            <a:r>
              <a:rPr lang="es-MX" sz="1000" b="0" u="none" dirty="0" smtClean="0">
                <a:latin typeface="Verdana" pitchFamily="34" charset="0"/>
              </a:rPr>
              <a:t>, establece veda extractiva en el área marítima de la VIII región, desde el 6 de julio al 31 de julio de 2015. </a:t>
            </a:r>
            <a:r>
              <a:rPr lang="es-ES" sz="1000" b="0" u="none" dirty="0" smtClean="0">
                <a:latin typeface="Verdana" pitchFamily="34" charset="0"/>
              </a:rPr>
              <a:t>Se exceptúa la remoción directa de Áreas de Manejo con planes de manejo.</a:t>
            </a:r>
          </a:p>
          <a:p>
            <a:pPr algn="just">
              <a:defRPr/>
            </a:pPr>
            <a:r>
              <a:rPr lang="es-MX" sz="1000" b="0" dirty="0" err="1" smtClean="0">
                <a:latin typeface="Verdana" pitchFamily="34" charset="0"/>
              </a:rPr>
              <a:t>D.Ex.Nº</a:t>
            </a:r>
            <a:r>
              <a:rPr lang="es-MX" sz="1000" b="0" dirty="0" smtClean="0">
                <a:latin typeface="Verdana" pitchFamily="34" charset="0"/>
              </a:rPr>
              <a:t> 493 de 2015</a:t>
            </a:r>
            <a:r>
              <a:rPr lang="es-MX" sz="1000" b="0" u="none" dirty="0" smtClean="0">
                <a:latin typeface="Verdana" pitchFamily="34" charset="0"/>
              </a:rPr>
              <a:t>, establece veda extractiva en la III Región, entre el 6 y el 31 de julio de 2015. </a:t>
            </a:r>
            <a:r>
              <a:rPr lang="es-ES" sz="1000" b="0" u="none" dirty="0" smtClean="0">
                <a:latin typeface="Verdana" pitchFamily="34" charset="0"/>
              </a:rPr>
              <a:t>Se exceptúa la remoción directa de Áreas de Manejo con planes de manejo, así como su remoción directa en sector Bahía Chasco y la recolección manual del recurso varado.</a:t>
            </a:r>
          </a:p>
          <a:p>
            <a:pPr algn="just">
              <a:defRPr/>
            </a:pPr>
            <a:endParaRPr lang="es-ES" sz="1050" b="0" u="none" dirty="0" smtClean="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3428" name="57 Rectángulo redondeado">
            <a:hlinkClick r:id="rId2" action="ppaction://hlinksldjump"/>
          </p:cNvPr>
          <p:cNvSpPr>
            <a:spLocks noChangeArrowheads="1"/>
          </p:cNvSpPr>
          <p:nvPr/>
        </p:nvSpPr>
        <p:spPr bwMode="auto">
          <a:xfrm>
            <a:off x="7358063" y="90872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214313" y="908050"/>
            <a:ext cx="8715375" cy="583331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Huiro negro </a:t>
            </a:r>
            <a:r>
              <a:rPr lang="es-MX" sz="900" i="1" dirty="0">
                <a:latin typeface="Verdana" pitchFamily="34" charset="0"/>
              </a:rPr>
              <a:t>(</a:t>
            </a:r>
            <a:r>
              <a:rPr lang="es-MX" sz="900" i="1" dirty="0" err="1">
                <a:latin typeface="Verdana" pitchFamily="34" charset="0"/>
              </a:rPr>
              <a:t>Lessonia</a:t>
            </a:r>
            <a:r>
              <a:rPr lang="es-MX" sz="900" i="1" dirty="0">
                <a:latin typeface="Verdana" pitchFamily="34" charset="0"/>
              </a:rPr>
              <a:t> </a:t>
            </a:r>
            <a:r>
              <a:rPr lang="es-MX" sz="900" i="1" dirty="0" err="1">
                <a:latin typeface="Verdana" pitchFamily="34" charset="0"/>
              </a:rPr>
              <a:t>nigrescens</a:t>
            </a:r>
            <a:r>
              <a:rPr lang="es-MX" sz="900" i="1" dirty="0" smtClean="0">
                <a:latin typeface="Verdana" pitchFamily="34" charset="0"/>
              </a:rPr>
              <a:t>)</a:t>
            </a:r>
          </a:p>
          <a:p>
            <a:pPr algn="just">
              <a:defRPr/>
            </a:pPr>
            <a:endParaRPr lang="es-MX" sz="900" i="1" dirty="0" smtClean="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MX" sz="1000" b="0" u="none" dirty="0" smtClean="0">
                <a:latin typeface="Verdana" pitchFamily="34" charset="0"/>
              </a:rPr>
              <a:t>La </a:t>
            </a:r>
            <a:r>
              <a:rPr lang="es-ES" sz="1000" b="0" dirty="0" err="1" smtClean="0">
                <a:latin typeface="Verdana" pitchFamily="34" charset="0"/>
              </a:rPr>
              <a:t>R.Ex.N°</a:t>
            </a:r>
            <a:r>
              <a:rPr lang="es-ES" sz="1000" b="0" dirty="0" smtClean="0">
                <a:latin typeface="Verdana" pitchFamily="34" charset="0"/>
              </a:rPr>
              <a:t> 765 de 2014, </a:t>
            </a:r>
            <a:r>
              <a:rPr lang="es-ES" sz="1000" b="0" u="none" dirty="0" smtClean="0">
                <a:latin typeface="Verdana" pitchFamily="34" charset="0"/>
              </a:rPr>
              <a:t>suspende por el plazo de 5 años, a contar del día 19 de marzo de 2014, la inscripción en el registro pesquero artesanal de la III región por encontrarse en estado de plena explotación. </a:t>
            </a:r>
            <a:r>
              <a:rPr lang="es-ES" sz="1000" b="0" dirty="0" smtClean="0">
                <a:latin typeface="Verdana" pitchFamily="34" charset="0"/>
              </a:rPr>
              <a:t>R.Ex.N°2874 de 2014</a:t>
            </a:r>
            <a:r>
              <a:rPr lang="es-ES" sz="1000" b="0" u="none" dirty="0" smtClean="0">
                <a:latin typeface="Verdana" pitchFamily="34" charset="0"/>
              </a:rPr>
              <a:t> suspende cierre establecido por </a:t>
            </a:r>
            <a:r>
              <a:rPr lang="es-ES" sz="1000" b="0" dirty="0" smtClean="0">
                <a:latin typeface="Verdana" pitchFamily="34" charset="0"/>
              </a:rPr>
              <a:t>R.Ex.N°765 de 2014</a:t>
            </a:r>
            <a:r>
              <a:rPr lang="es-ES" sz="1000" b="0" u="none" dirty="0" smtClean="0">
                <a:latin typeface="Verdana" pitchFamily="34" charset="0"/>
              </a:rPr>
              <a:t> autorizando la inscripción del número de pescadores artesanales y en las categorías que indica. </a:t>
            </a:r>
            <a:r>
              <a:rPr lang="es-MX" sz="1000" b="0" u="none" dirty="0" smtClean="0">
                <a:latin typeface="Verdana" pitchFamily="34" charset="0"/>
              </a:rPr>
              <a:t>La </a:t>
            </a:r>
            <a:r>
              <a:rPr lang="es-ES" sz="1000" b="0" dirty="0" err="1" smtClean="0">
                <a:latin typeface="Verdana" pitchFamily="34" charset="0"/>
              </a:rPr>
              <a:t>R.Ex.N°</a:t>
            </a:r>
            <a:r>
              <a:rPr lang="es-ES" sz="1000" b="0" dirty="0" smtClean="0">
                <a:latin typeface="Verdana" pitchFamily="34" charset="0"/>
              </a:rPr>
              <a:t> 766 de 2014, </a:t>
            </a:r>
            <a:r>
              <a:rPr lang="es-ES" sz="1000" b="0" u="none" dirty="0" smtClean="0">
                <a:latin typeface="Verdana" pitchFamily="34" charset="0"/>
              </a:rPr>
              <a:t>suspende por el plazo de 5 años, a contar del día 19 de marzo de 2014, la inscripción en el registro pesquero artesanal de la IV región por encontrarse en estado de plena explotación. La </a:t>
            </a:r>
            <a:r>
              <a:rPr lang="es-ES" sz="1000" b="0" dirty="0" err="1">
                <a:latin typeface="Verdana" pitchFamily="34" charset="0"/>
              </a:rPr>
              <a:t>R.Ex.N°</a:t>
            </a:r>
            <a:r>
              <a:rPr lang="es-ES" sz="1000" b="0" dirty="0">
                <a:latin typeface="Verdana" pitchFamily="34" charset="0"/>
              </a:rPr>
              <a:t> 523 de 2010</a:t>
            </a:r>
            <a:r>
              <a:rPr lang="es-ES" sz="1000" b="0" u="none" dirty="0">
                <a:latin typeface="Verdana" pitchFamily="34" charset="0"/>
              </a:rPr>
              <a:t>, suspende por el plazo de 5 años, a contar del día 4 de febrero de 2010, la inscripción en los registros pesqueros artesanales de las XV y I regiones, la </a:t>
            </a:r>
            <a:r>
              <a:rPr lang="es-ES" sz="1000" b="0" dirty="0" err="1">
                <a:latin typeface="Verdana" pitchFamily="34" charset="0"/>
              </a:rPr>
              <a:t>R.Ex.N°</a:t>
            </a:r>
            <a:r>
              <a:rPr lang="es-ES" sz="1000" b="0" dirty="0">
                <a:latin typeface="Verdana" pitchFamily="34" charset="0"/>
              </a:rPr>
              <a:t> 524 de 2010</a:t>
            </a:r>
            <a:r>
              <a:rPr lang="es-ES" sz="1000" b="0" u="none" dirty="0">
                <a:latin typeface="Verdana" pitchFamily="34" charset="0"/>
              </a:rPr>
              <a:t>, suspende por el plazo de 5 años, a contar del día 4 de febrero de 2010, la inscripción en los registros pesqueros artesanales de la II región, la </a:t>
            </a:r>
            <a:r>
              <a:rPr lang="es-ES" sz="1000" b="0" dirty="0" err="1">
                <a:latin typeface="Verdana" pitchFamily="34" charset="0"/>
              </a:rPr>
              <a:t>R.Ex.N°</a:t>
            </a:r>
            <a:r>
              <a:rPr lang="es-ES" sz="1000" b="0" dirty="0">
                <a:latin typeface="Verdana" pitchFamily="34" charset="0"/>
              </a:rPr>
              <a:t> 2698 de 2010</a:t>
            </a:r>
            <a:r>
              <a:rPr lang="es-ES" sz="1000" b="0" u="none" dirty="0">
                <a:latin typeface="Verdana" pitchFamily="34" charset="0"/>
              </a:rPr>
              <a:t>, suspende por el plazo de 3 años, a contar del 8 de septiembre de 2010, la inscripción en los registros pesqueros artesanales de las regiones XIV y X, y la </a:t>
            </a:r>
            <a:r>
              <a:rPr lang="es-ES" sz="1000" b="0" dirty="0" err="1">
                <a:latin typeface="Verdana" pitchFamily="34" charset="0"/>
              </a:rPr>
              <a:t>R.Ex.N°</a:t>
            </a:r>
            <a:r>
              <a:rPr lang="es-ES" sz="1000" b="0" dirty="0">
                <a:latin typeface="Verdana" pitchFamily="34" charset="0"/>
              </a:rPr>
              <a:t> 3900 de 2010</a:t>
            </a:r>
            <a:r>
              <a:rPr lang="es-ES" sz="1000" b="0" u="none" dirty="0">
                <a:latin typeface="Verdana" pitchFamily="34" charset="0"/>
              </a:rPr>
              <a:t>, suspende por el plazo de 5 años, a contar del 4 de enero de 2011, la inscripción en los registros pesqueros artesanales de las regiones V, VI, VII, VIII, IX y </a:t>
            </a:r>
            <a:r>
              <a:rPr lang="es-ES" sz="1000" b="0" u="none" dirty="0" smtClean="0">
                <a:latin typeface="Verdana" pitchFamily="34" charset="0"/>
              </a:rPr>
              <a:t>XII. Para todas las mencionadas resoluciones, el cierre que aplica en todas sus categorías, por haber alcanzado el estado de plena explotación en cada área de pesca.</a:t>
            </a:r>
            <a:endParaRPr lang="es-MX" sz="1000" b="0" u="none" dirty="0">
              <a:latin typeface="Verdana" pitchFamily="34" charset="0"/>
            </a:endParaRPr>
          </a:p>
          <a:p>
            <a:pPr algn="just">
              <a:buFont typeface="Wingdings" pitchFamily="2" charset="2"/>
              <a:buChar char="ü"/>
              <a:defRPr/>
            </a:pPr>
            <a:r>
              <a:rPr lang="es-MX" sz="1400" b="0" u="none" dirty="0" smtClean="0">
                <a:latin typeface="Verdana" pitchFamily="34" charset="0"/>
              </a:rPr>
              <a:t>Cuota:</a:t>
            </a:r>
            <a:endParaRPr lang="es-MX" sz="1000" b="0" u="none" dirty="0">
              <a:latin typeface="Verdana" pitchFamily="34" charset="0"/>
            </a:endParaRPr>
          </a:p>
          <a:p>
            <a:pPr algn="just">
              <a:defRPr/>
            </a:pPr>
            <a:r>
              <a:rPr lang="es-ES" sz="1000" b="0" u="none" dirty="0" smtClean="0">
                <a:latin typeface="Verdana" pitchFamily="34" charset="0"/>
              </a:rPr>
              <a:t>D.Ex.N°44 de 2015, fija para el año 2015 cuota anual de captura de 55.141 toneladas a ser extraída en el área marítima de la III Región, fraccionada temporal y geográficamente. Se exceptúa de la cuota fijada, las cuotas de AMERB que cuenten con plan de manejo aprobados por </a:t>
            </a:r>
            <a:r>
              <a:rPr lang="es-ES" sz="1000" b="0" u="none" dirty="0" err="1" smtClean="0">
                <a:latin typeface="Verdana" pitchFamily="34" charset="0"/>
              </a:rPr>
              <a:t>Subpesca</a:t>
            </a:r>
            <a:r>
              <a:rPr lang="es-ES" sz="1000" b="0" u="none" dirty="0" smtClean="0">
                <a:latin typeface="Verdana" pitchFamily="34" charset="0"/>
              </a:rPr>
              <a:t>.</a:t>
            </a:r>
          </a:p>
          <a:p>
            <a:pPr algn="just">
              <a:defRPr/>
            </a:pPr>
            <a:r>
              <a:rPr lang="es-ES" sz="1000" b="0" u="none" dirty="0" smtClean="0">
                <a:latin typeface="Verdana" pitchFamily="34" charset="0"/>
              </a:rPr>
              <a:t>D.Ex.N°45 de 2015, fija para el año 2015 cuota anual de captura de 6.000 toneladas a ser extraída en el área marítima de la IV Región, fraccionada temporal y geográficamente. Se exceptúa de la cuota fijada, las cuotas de AMERB que cuenten con plan de manejo aprobados por </a:t>
            </a:r>
            <a:r>
              <a:rPr lang="es-ES" sz="1000" b="0" u="none" dirty="0" err="1" smtClean="0">
                <a:latin typeface="Verdana" pitchFamily="34" charset="0"/>
              </a:rPr>
              <a:t>Subpesca</a:t>
            </a:r>
            <a:r>
              <a:rPr lang="es-ES" sz="1000" b="0" u="none" dirty="0" smtClean="0">
                <a:latin typeface="Verdana" pitchFamily="34" charset="0"/>
              </a:rPr>
              <a:t>.</a:t>
            </a: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a:t>
            </a:r>
            <a:r>
              <a:rPr lang="es-ES" sz="1050" b="0" u="none" dirty="0">
                <a:latin typeface="Verdana" pitchFamily="34" charset="0"/>
              </a:rPr>
              <a:t>Res. Ex.N°3837 de 2010 establece que el barreteo sólo podrá efectuarse en praderas con densidad sea superior a un ejemplar por metro cuadrado y entresacando 1 de cada 3 ejemplares adultos. Se exceptúan las AMERB que cuenten con plan de manejo aprobado</a:t>
            </a:r>
            <a:r>
              <a:rPr lang="es-ES" sz="1050" b="0" u="none" dirty="0" smtClean="0">
                <a:latin typeface="Verdana" pitchFamily="34" charset="0"/>
              </a:rPr>
              <a:t>.</a:t>
            </a: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a:t>
            </a:r>
            <a:r>
              <a:rPr lang="es-ES" sz="1000" b="0" u="none" dirty="0">
                <a:latin typeface="Verdana" pitchFamily="34" charset="0"/>
              </a:rPr>
              <a:t>R.Ex.N°3837 de 2010, establece que la recolección podrá realizarse sólo desde varaderos naturales o por barreteo de ejemplares cuyo disco de fijación sea mayor a 20 cm. El barreteo sólo podrá efectuarse en praderas con densidad sea superior a un ejemplar por metro cuadrado. Se exceptúan las AMERB que cuenten con plan de manejo aprobado.</a:t>
            </a:r>
            <a:endParaRPr lang="es-MX" sz="1000" b="0" u="none" dirty="0">
              <a:latin typeface="Verdana" pitchFamily="34" charset="0"/>
            </a:endParaRP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 </a:t>
            </a:r>
            <a:r>
              <a:rPr lang="es-ES" sz="1000" b="0" dirty="0">
                <a:latin typeface="Verdana" pitchFamily="34" charset="0"/>
              </a:rPr>
              <a:t>D.S.N°1310 de 2010</a:t>
            </a:r>
            <a:r>
              <a:rPr lang="es-ES" sz="1000" b="0" u="none" dirty="0">
                <a:latin typeface="Verdana" pitchFamily="34" charset="0"/>
              </a:rPr>
              <a:t>, establece veda extractiva entre la XV y IV regiones, por un año, desde el 5 de diciembre de 2010. Se exceptúa proveniente de AMERB. </a:t>
            </a:r>
            <a:r>
              <a:rPr lang="es-ES" sz="1000" b="0" u="none" dirty="0" smtClean="0">
                <a:latin typeface="Verdana" pitchFamily="34" charset="0"/>
              </a:rPr>
              <a:t>Los Decretos Exentos N° 1011 de 2011, Nº 1103 de 2012, Nº 1088 de 2013 y Nº 747 de 2014, modificaron el D.Ex.N°1310 de 2010, estableciendo que la citada veda, en las regiones XV a II, tendrá vigencia hasta 31 de octubre de 2016 y exceptúa, además, algas recolectadas manualmente desde de varados naturales.</a:t>
            </a:r>
            <a:endParaRPr lang="es-ES" sz="1000" b="0" u="none" dirty="0">
              <a:latin typeface="Verdana" pitchFamily="34" charset="0"/>
            </a:endParaRPr>
          </a:p>
          <a:p>
            <a:pPr algn="just">
              <a:defRPr/>
            </a:pPr>
            <a:r>
              <a:rPr lang="es-MX" sz="1000" b="0" dirty="0" err="1" smtClean="0">
                <a:latin typeface="Verdana" pitchFamily="34" charset="0"/>
              </a:rPr>
              <a:t>D.Ex.Nº</a:t>
            </a:r>
            <a:r>
              <a:rPr lang="es-MX" sz="1000" b="0" dirty="0" smtClean="0">
                <a:latin typeface="Verdana" pitchFamily="34" charset="0"/>
              </a:rPr>
              <a:t> 492 de 2015</a:t>
            </a:r>
            <a:r>
              <a:rPr lang="es-MX" sz="1000" b="0" u="none" dirty="0" smtClean="0">
                <a:latin typeface="Verdana" pitchFamily="34" charset="0"/>
              </a:rPr>
              <a:t>, establece veda extractiva en el área marítima de la VIII región, desde el 6 de julio al 31 de julio de 2015. </a:t>
            </a:r>
            <a:r>
              <a:rPr lang="es-ES" sz="1000" b="0" u="none" dirty="0" smtClean="0">
                <a:latin typeface="Verdana" pitchFamily="34" charset="0"/>
              </a:rPr>
              <a:t>Se exceptúa la remoción directa de Áreas de Manejo con planes de manejo.</a:t>
            </a:r>
          </a:p>
          <a:p>
            <a:pPr algn="just">
              <a:defRPr/>
            </a:pPr>
            <a:r>
              <a:rPr lang="es-MX" sz="1000" b="0" dirty="0" err="1" smtClean="0">
                <a:latin typeface="Verdana" pitchFamily="34" charset="0"/>
              </a:rPr>
              <a:t>D.Ex.Nº</a:t>
            </a:r>
            <a:r>
              <a:rPr lang="es-MX" sz="1000" b="0" dirty="0" smtClean="0">
                <a:latin typeface="Verdana" pitchFamily="34" charset="0"/>
              </a:rPr>
              <a:t> 493 de 2015</a:t>
            </a:r>
            <a:r>
              <a:rPr lang="es-MX" sz="1000" b="0" u="none" dirty="0" smtClean="0">
                <a:latin typeface="Verdana" pitchFamily="34" charset="0"/>
              </a:rPr>
              <a:t>, establece veda extractiva en la III Región, entre el 6 y el 31 de julio de 2015. </a:t>
            </a:r>
            <a:r>
              <a:rPr lang="es-ES" sz="1000" b="0" u="none" dirty="0" smtClean="0">
                <a:latin typeface="Verdana" pitchFamily="34" charset="0"/>
              </a:rPr>
              <a:t>Se exceptúa la remoción directa de Áreas de Manejo con planes de manejo y la recolección manual del recurso varado.</a:t>
            </a: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4452" name="57 Rectángulo redondeado">
            <a:hlinkClick r:id="rId2" action="ppaction://hlinksldjump"/>
          </p:cNvPr>
          <p:cNvSpPr>
            <a:spLocks noChangeArrowheads="1"/>
          </p:cNvSpPr>
          <p:nvPr/>
        </p:nvSpPr>
        <p:spPr bwMode="auto">
          <a:xfrm>
            <a:off x="7524750" y="98358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142875" y="908720"/>
            <a:ext cx="8786813" cy="583264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Huiro palo </a:t>
            </a:r>
            <a:r>
              <a:rPr lang="es-MX" sz="900" i="1" dirty="0">
                <a:latin typeface="Verdana" pitchFamily="34" charset="0"/>
              </a:rPr>
              <a:t>(</a:t>
            </a:r>
            <a:r>
              <a:rPr lang="es-MX" sz="900" i="1" dirty="0" err="1">
                <a:latin typeface="Verdana" pitchFamily="34" charset="0"/>
              </a:rPr>
              <a:t>Lessonia</a:t>
            </a:r>
            <a:r>
              <a:rPr lang="es-MX" sz="900" i="1" dirty="0">
                <a:latin typeface="Verdana" pitchFamily="34" charset="0"/>
              </a:rPr>
              <a:t> </a:t>
            </a:r>
            <a:r>
              <a:rPr lang="es-MX" sz="900" i="1" dirty="0" err="1">
                <a:latin typeface="Verdana" pitchFamily="34" charset="0"/>
              </a:rPr>
              <a:t>trabeculata</a:t>
            </a:r>
            <a:r>
              <a:rPr lang="es-MX" sz="900" i="1" dirty="0">
                <a:latin typeface="Verdana" pitchFamily="34" charset="0"/>
              </a:rPr>
              <a:t>)</a:t>
            </a: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MX" sz="1000" b="0" u="none" dirty="0" smtClean="0">
                <a:latin typeface="Verdana" pitchFamily="34" charset="0"/>
              </a:rPr>
              <a:t>La </a:t>
            </a:r>
            <a:r>
              <a:rPr lang="es-ES" sz="1000" b="0" dirty="0" err="1" smtClean="0">
                <a:latin typeface="Verdana" pitchFamily="34" charset="0"/>
              </a:rPr>
              <a:t>R.Ex.N°</a:t>
            </a:r>
            <a:r>
              <a:rPr lang="es-ES" sz="1000" b="0" dirty="0" smtClean="0">
                <a:latin typeface="Verdana" pitchFamily="34" charset="0"/>
              </a:rPr>
              <a:t> 765 de 2014, </a:t>
            </a:r>
            <a:r>
              <a:rPr lang="es-ES" sz="1000" b="0" u="none" dirty="0" smtClean="0">
                <a:latin typeface="Verdana" pitchFamily="34" charset="0"/>
              </a:rPr>
              <a:t>suspende por el plazo de 5 años, a contar del día 19 de marzo de 2014, la inscripción en el registro pesquero artesanal de la III región por encontrarse en estado de plena explotación. </a:t>
            </a:r>
            <a:r>
              <a:rPr lang="es-ES" sz="1000" b="0" dirty="0" smtClean="0">
                <a:latin typeface="Verdana" pitchFamily="34" charset="0"/>
              </a:rPr>
              <a:t>R.Ex.N°2874 de 2014</a:t>
            </a:r>
            <a:r>
              <a:rPr lang="es-ES" sz="1000" b="0" u="none" dirty="0" smtClean="0">
                <a:latin typeface="Verdana" pitchFamily="34" charset="0"/>
              </a:rPr>
              <a:t> suspende cierre establecido por </a:t>
            </a:r>
            <a:r>
              <a:rPr lang="es-ES" sz="1000" b="0" dirty="0" smtClean="0">
                <a:latin typeface="Verdana" pitchFamily="34" charset="0"/>
              </a:rPr>
              <a:t>R.Ex.N°765 de 2014</a:t>
            </a:r>
            <a:r>
              <a:rPr lang="es-ES" sz="1000" b="0" u="none" dirty="0" smtClean="0">
                <a:latin typeface="Verdana" pitchFamily="34" charset="0"/>
              </a:rPr>
              <a:t> autorizando la inscripción del número de pescadores artesanales y en las categorías que indica. </a:t>
            </a:r>
            <a:r>
              <a:rPr lang="es-MX" sz="1000" b="0" u="none" dirty="0" smtClean="0">
                <a:latin typeface="Verdana" pitchFamily="34" charset="0"/>
              </a:rPr>
              <a:t>La </a:t>
            </a:r>
            <a:r>
              <a:rPr lang="es-ES" sz="1000" b="0" dirty="0" err="1" smtClean="0">
                <a:latin typeface="Verdana" pitchFamily="34" charset="0"/>
              </a:rPr>
              <a:t>R.Ex.N°</a:t>
            </a:r>
            <a:r>
              <a:rPr lang="es-ES" sz="1000" b="0" dirty="0" smtClean="0">
                <a:latin typeface="Verdana" pitchFamily="34" charset="0"/>
              </a:rPr>
              <a:t> 766 de 2014, </a:t>
            </a:r>
            <a:r>
              <a:rPr lang="es-ES" sz="1000" b="0" u="none" dirty="0" smtClean="0">
                <a:latin typeface="Verdana" pitchFamily="34" charset="0"/>
              </a:rPr>
              <a:t>suspende por el plazo de 5 años, a contar del día 19 de marzo de 2014, la inscripción en el registro pesquero artesanal de la IV región por encontrarse en estado de plena explotación. La </a:t>
            </a:r>
            <a:r>
              <a:rPr lang="es-ES" sz="1000" b="0" dirty="0" err="1">
                <a:latin typeface="Verdana" pitchFamily="34" charset="0"/>
              </a:rPr>
              <a:t>R.Ex.N°</a:t>
            </a:r>
            <a:r>
              <a:rPr lang="es-ES" sz="1000" b="0" dirty="0">
                <a:latin typeface="Verdana" pitchFamily="34" charset="0"/>
              </a:rPr>
              <a:t> 523 de 2010</a:t>
            </a:r>
            <a:r>
              <a:rPr lang="es-ES" sz="1000" b="0" u="none" dirty="0">
                <a:latin typeface="Verdana" pitchFamily="34" charset="0"/>
              </a:rPr>
              <a:t>, suspende por el plazo de 5 años, a contar del día 4 de febrero de 2010, la inscripción en los registros pesqueros artesanales de las XV y I regiones, la </a:t>
            </a:r>
            <a:r>
              <a:rPr lang="es-ES" sz="1000" b="0" dirty="0" err="1">
                <a:latin typeface="Verdana" pitchFamily="34" charset="0"/>
              </a:rPr>
              <a:t>R.Ex.N°</a:t>
            </a:r>
            <a:r>
              <a:rPr lang="es-ES" sz="1000" b="0" dirty="0">
                <a:latin typeface="Verdana" pitchFamily="34" charset="0"/>
              </a:rPr>
              <a:t> 524 de 2010</a:t>
            </a:r>
            <a:r>
              <a:rPr lang="es-ES" sz="1000" b="0" u="none" dirty="0">
                <a:latin typeface="Verdana" pitchFamily="34" charset="0"/>
              </a:rPr>
              <a:t>, suspende por el plazo de 5 años, a contar del día 4 de febrero de 2010, la inscripción en los registros pesqueros artesanales de la II región, la </a:t>
            </a:r>
            <a:r>
              <a:rPr lang="es-ES" sz="1000" b="0" dirty="0" err="1">
                <a:latin typeface="Verdana" pitchFamily="34" charset="0"/>
              </a:rPr>
              <a:t>R.Ex.N°</a:t>
            </a:r>
            <a:r>
              <a:rPr lang="es-ES" sz="1000" b="0" dirty="0">
                <a:latin typeface="Verdana" pitchFamily="34" charset="0"/>
              </a:rPr>
              <a:t> 2698 de 2010</a:t>
            </a:r>
            <a:r>
              <a:rPr lang="es-ES" sz="1000" b="0" u="none" dirty="0">
                <a:latin typeface="Verdana" pitchFamily="34" charset="0"/>
              </a:rPr>
              <a:t>, suspende por el plazo de 3 años, a contar del 8 de septiembre de 2010, la inscripción en los registros pesqueros artesanales de las regiones XIV y X, y la </a:t>
            </a:r>
            <a:r>
              <a:rPr lang="es-ES" sz="1000" b="0" dirty="0" err="1">
                <a:latin typeface="Verdana" pitchFamily="34" charset="0"/>
              </a:rPr>
              <a:t>R.Ex.N°</a:t>
            </a:r>
            <a:r>
              <a:rPr lang="es-ES" sz="1000" b="0" dirty="0">
                <a:latin typeface="Verdana" pitchFamily="34" charset="0"/>
              </a:rPr>
              <a:t> 3900 de 2010</a:t>
            </a:r>
            <a:r>
              <a:rPr lang="es-ES" sz="1000" b="0" u="none" dirty="0">
                <a:latin typeface="Verdana" pitchFamily="34" charset="0"/>
              </a:rPr>
              <a:t>, suspende por el plazo de 5 años, a contar del 4 de enero de 2011, la inscripción en los registros pesqueros artesanales de las regiones V, VI, VII, VIII, IX y </a:t>
            </a:r>
            <a:r>
              <a:rPr lang="es-ES" sz="1000" b="0" u="none" dirty="0" smtClean="0">
                <a:latin typeface="Verdana" pitchFamily="34" charset="0"/>
              </a:rPr>
              <a:t>XII Para todas las mencionadas resoluciones, el cierre que aplica en todas sus categorías, por haber alcanzado el estado de plena explotación en cada área de pesca.</a:t>
            </a:r>
            <a:endParaRPr lang="es-MX" sz="1000" b="0" u="none" dirty="0">
              <a:latin typeface="Verdana" pitchFamily="34" charset="0"/>
            </a:endParaRPr>
          </a:p>
          <a:p>
            <a:pPr algn="just">
              <a:buFont typeface="Wingdings" pitchFamily="2" charset="2"/>
              <a:buChar char="ü"/>
              <a:defRPr/>
            </a:pPr>
            <a:r>
              <a:rPr lang="es-MX" sz="1400" b="0" u="none" dirty="0" smtClean="0">
                <a:latin typeface="Verdana" pitchFamily="34" charset="0"/>
              </a:rPr>
              <a:t>Cuota:</a:t>
            </a:r>
            <a:endParaRPr lang="es-ES" sz="1000" b="0" u="none" dirty="0" smtClean="0">
              <a:latin typeface="Verdana" pitchFamily="34" charset="0"/>
            </a:endParaRPr>
          </a:p>
          <a:p>
            <a:pPr algn="just">
              <a:defRPr/>
            </a:pPr>
            <a:r>
              <a:rPr lang="es-ES" sz="1000" b="0" u="none" dirty="0" smtClean="0">
                <a:latin typeface="Verdana" pitchFamily="34" charset="0"/>
              </a:rPr>
              <a:t>D.Ex.N°44 de 2015, fija para el año 2015 cuota anual de captura de 13.696 toneladas a ser extraída en el área marítima de la III Región, fraccionada temporal y geográficamente. Se exceptúa de la cuota fijada, las cuotas de AMERB que cuenten con plan de manejo aprobados por </a:t>
            </a:r>
            <a:r>
              <a:rPr lang="es-ES" sz="1000" b="0" u="none" dirty="0" err="1" smtClean="0">
                <a:latin typeface="Verdana" pitchFamily="34" charset="0"/>
              </a:rPr>
              <a:t>Subpesca</a:t>
            </a:r>
            <a:r>
              <a:rPr lang="es-ES" sz="1000" b="0" u="none" dirty="0" smtClean="0">
                <a:latin typeface="Verdana" pitchFamily="34" charset="0"/>
              </a:rPr>
              <a:t>.</a:t>
            </a:r>
          </a:p>
          <a:p>
            <a:pPr algn="just">
              <a:defRPr/>
            </a:pPr>
            <a:r>
              <a:rPr lang="es-ES" sz="1000" b="0" u="none" dirty="0" smtClean="0">
                <a:latin typeface="Verdana" pitchFamily="34" charset="0"/>
              </a:rPr>
              <a:t>D.Ex.N°45 de 2015, fija para el año 2015 cuota anual de captura de 11.000 toneladas a ser extraída en el área marítima de la IV Región, fraccionada temporal y geográficamente. Se exceptúa de la cuota fijada, las cuotas de AMERB que cuenten con plan de manejo aprobados por </a:t>
            </a:r>
            <a:r>
              <a:rPr lang="es-ES" sz="1000" b="0" u="none" dirty="0" err="1" smtClean="0">
                <a:latin typeface="Verdana" pitchFamily="34" charset="0"/>
              </a:rPr>
              <a:t>Subpesca</a:t>
            </a:r>
            <a:r>
              <a:rPr lang="es-ES" sz="1000" b="0" u="none" dirty="0" smtClean="0">
                <a:latin typeface="Verdana" pitchFamily="34" charset="0"/>
              </a:rPr>
              <a:t>.</a:t>
            </a: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a:t>
            </a:r>
            <a:r>
              <a:rPr lang="es-ES" sz="1000" b="0" u="none" dirty="0">
                <a:latin typeface="Verdana" pitchFamily="34" charset="0"/>
              </a:rPr>
              <a:t>Res. Ex.N°3837 de 2010 establece que el barreteo sólo podrá efectuarse en praderas con densidad sea superior a un ejemplar por metro cuadrado y entresacando 1 de cada 3 ejemplares adultos. Se exceptúan las AMERB que cuenten con plan de manejo aprobado.</a:t>
            </a: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a:t>
            </a:r>
            <a:r>
              <a:rPr lang="es-ES" sz="1000" b="0" u="none" dirty="0">
                <a:latin typeface="Verdana" pitchFamily="34" charset="0"/>
              </a:rPr>
              <a:t>R.Ex.N°3837 de 2010, establece que la recolección podrá realizarse sólo desde varaderos naturales o por barreteo de ejemplares cuyo disco de fijación sea mayor a 20 cm. El barreteo sólo podrá efectuarse en praderas con densidad sea superior a un ejemplar por metro cuadrado. Se exceptúan las AMERB que cuenten con plan de manejo aprobado.</a:t>
            </a:r>
            <a:endParaRPr lang="es-MX" sz="1000" b="0" u="none" dirty="0">
              <a:latin typeface="Verdana" pitchFamily="34" charset="0"/>
            </a:endParaRP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 </a:t>
            </a:r>
            <a:r>
              <a:rPr lang="es-ES" sz="1000" b="0" dirty="0">
                <a:latin typeface="Verdana" pitchFamily="34" charset="0"/>
              </a:rPr>
              <a:t>D.S.N°1310 de 2010</a:t>
            </a:r>
            <a:r>
              <a:rPr lang="es-ES" sz="1000" b="0" u="none" dirty="0">
                <a:latin typeface="Verdana" pitchFamily="34" charset="0"/>
              </a:rPr>
              <a:t>, establece veda extractiva entre la XV y IV regiones, por un año, desde el 5 de diciembre de 2010. Se exceptúa proveniente de AMERB. </a:t>
            </a:r>
            <a:r>
              <a:rPr lang="es-ES" sz="1000" b="0" u="none" dirty="0" smtClean="0">
                <a:latin typeface="Verdana" pitchFamily="34" charset="0"/>
              </a:rPr>
              <a:t>Los Decretos Exentos N° 1011 de 2011, Nº 1103 de 2012, Nº 1088 de 2013 y Nº 747 de 2014, modificaron el D.Ex.N°1310 de 2010, estableciendo que la citada veda, en las regiones XV a II, tendrá vigencia hasta 31 de octubre de 2016 y exceptúa, además, algas recolectadas manualmente desde de varados naturales.</a:t>
            </a:r>
          </a:p>
          <a:p>
            <a:pPr algn="just">
              <a:defRPr/>
            </a:pPr>
            <a:r>
              <a:rPr lang="es-MX" sz="1000" b="0" dirty="0" err="1" smtClean="0">
                <a:latin typeface="Verdana" pitchFamily="34" charset="0"/>
              </a:rPr>
              <a:t>D.Ex.Nº</a:t>
            </a:r>
            <a:r>
              <a:rPr lang="es-MX" sz="1000" b="0" dirty="0" smtClean="0">
                <a:latin typeface="Verdana" pitchFamily="34" charset="0"/>
              </a:rPr>
              <a:t> 492 de 2015</a:t>
            </a:r>
            <a:r>
              <a:rPr lang="es-MX" sz="1000" b="0" u="none" dirty="0" smtClean="0">
                <a:latin typeface="Verdana" pitchFamily="34" charset="0"/>
              </a:rPr>
              <a:t>, establece veda extractiva en el área marítima de la VIII región, desde el 6 de julio al 31 de julio de 2015. </a:t>
            </a:r>
            <a:r>
              <a:rPr lang="es-ES" sz="1000" b="0" u="none" dirty="0" smtClean="0">
                <a:latin typeface="Verdana" pitchFamily="34" charset="0"/>
              </a:rPr>
              <a:t>Se exceptúa la remoción directa de Áreas de Manejo con planes de manejo.</a:t>
            </a:r>
          </a:p>
          <a:p>
            <a:pPr algn="just">
              <a:defRPr/>
            </a:pPr>
            <a:r>
              <a:rPr lang="es-ES" sz="1000" b="0" dirty="0" err="1" smtClean="0">
                <a:latin typeface="Verdana" pitchFamily="34" charset="0"/>
              </a:rPr>
              <a:t>D.Ex</a:t>
            </a:r>
            <a:r>
              <a:rPr lang="es-ES" sz="1000" b="0" dirty="0" smtClean="0">
                <a:latin typeface="Verdana" pitchFamily="34" charset="0"/>
              </a:rPr>
              <a:t>. Nº 1081 de 2013</a:t>
            </a:r>
            <a:r>
              <a:rPr lang="es-ES" sz="1000" b="0" u="none" dirty="0" smtClean="0">
                <a:latin typeface="Verdana" pitchFamily="34" charset="0"/>
              </a:rPr>
              <a:t>, establece veda extractiva en la III Región, desde el 19 de octubre al 31 de diciembre de 2013 (prohíbe remoción directa y segado). Se exceptúa la remoción directa de Áreas de Manejo con planes de manejo, la recolección manual del recurso varado naturalmente y la remoción directa efectuada en Bahía Chasco.</a:t>
            </a: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5476" name="57 Rectángulo redondeado">
            <a:hlinkClick r:id="rId2" action="ppaction://hlinksldjump"/>
          </p:cNvPr>
          <p:cNvSpPr>
            <a:spLocks noChangeArrowheads="1"/>
          </p:cNvSpPr>
          <p:nvPr/>
        </p:nvSpPr>
        <p:spPr bwMode="auto">
          <a:xfrm>
            <a:off x="7500938" y="908720"/>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14438"/>
            <a:ext cx="8358188" cy="21431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a:t>
            </a:r>
            <a:r>
              <a:rPr lang="es-MX" sz="900" i="1" dirty="0">
                <a:latin typeface="Verdana" pitchFamily="34" charset="0"/>
              </a:rPr>
              <a:t>(</a:t>
            </a:r>
            <a:r>
              <a:rPr lang="es-ES" sz="900" i="1" dirty="0" err="1">
                <a:latin typeface="Verdana" pitchFamily="34" charset="0"/>
              </a:rPr>
              <a:t>Cancer</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6500"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2" name="7 Rectángulo"/>
          <p:cNvSpPr>
            <a:spLocks noChangeArrowheads="1"/>
          </p:cNvSpPr>
          <p:nvPr/>
        </p:nvSpPr>
        <p:spPr bwMode="auto">
          <a:xfrm>
            <a:off x="428625" y="3500438"/>
            <a:ext cx="8358188" cy="2786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limón o remadora </a:t>
            </a:r>
            <a:r>
              <a:rPr lang="es-MX" sz="900" i="1" dirty="0">
                <a:latin typeface="Verdana" pitchFamily="34" charset="0"/>
              </a:rPr>
              <a:t>(</a:t>
            </a:r>
            <a:r>
              <a:rPr lang="es-ES" sz="900" i="1" dirty="0" err="1">
                <a:latin typeface="Verdana" pitchFamily="34" charset="0"/>
              </a:rPr>
              <a:t>Cancer</a:t>
            </a:r>
            <a:r>
              <a:rPr lang="es-ES" sz="900" i="1" dirty="0">
                <a:latin typeface="Verdana" pitchFamily="34" charset="0"/>
              </a:rPr>
              <a:t> </a:t>
            </a:r>
            <a:r>
              <a:rPr lang="es-ES" sz="900" i="1" dirty="0" err="1">
                <a:latin typeface="Verdana" pitchFamily="34" charset="0"/>
              </a:rPr>
              <a:t>porteri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endParaRPr lang="es-ES" sz="14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a:t>
            </a:r>
            <a:r>
              <a:rPr lang="es-ES" sz="1200" b="0" u="none" dirty="0">
                <a:latin typeface="Verdana" pitchFamily="34" charset="0"/>
              </a:rPr>
              <a:t>.</a:t>
            </a:r>
            <a:r>
              <a:rPr lang="es-ES" sz="1200" b="0" u="none" dirty="0" err="1">
                <a:latin typeface="Verdana" pitchFamily="34" charset="0"/>
              </a:rPr>
              <a:t>Ex.N°</a:t>
            </a:r>
            <a:r>
              <a:rPr lang="es-ES" sz="1200" b="0" u="none" dirty="0">
                <a:latin typeface="Verdana" pitchFamily="34" charset="0"/>
              </a:rPr>
              <a:t> 9 de 1990, establece en todo el territorio nacional una veda indefinida de hembras</a:t>
            </a:r>
            <a:r>
              <a:rPr lang="es-ES" sz="1200" b="0" u="none" dirty="0" smtClean="0">
                <a:latin typeface="Verdana" pitchFamily="34" charset="0"/>
              </a:rPr>
              <a:t>. </a:t>
            </a:r>
            <a:r>
              <a:rPr lang="es-MX" sz="1200" b="0" u="none" dirty="0" smtClean="0">
                <a:latin typeface="Verdana" pitchFamily="34" charset="0"/>
              </a:rPr>
              <a:t>D</a:t>
            </a:r>
            <a:r>
              <a:rPr lang="es-ES" sz="1200" b="0" u="none" dirty="0" smtClean="0">
                <a:latin typeface="Verdana" pitchFamily="34" charset="0"/>
              </a:rPr>
              <a:t>.</a:t>
            </a:r>
            <a:r>
              <a:rPr lang="es-ES" sz="1200" b="0" u="none" dirty="0" err="1" smtClean="0">
                <a:latin typeface="Verdana" pitchFamily="34" charset="0"/>
              </a:rPr>
              <a:t>Ex.N°</a:t>
            </a:r>
            <a:r>
              <a:rPr lang="es-ES" sz="1200" b="0" u="none" dirty="0" smtClean="0">
                <a:latin typeface="Verdana" pitchFamily="34" charset="0"/>
              </a:rPr>
              <a:t> 545 de 2015, suspende transitoriamente en las regiones V, VI y VII, la veda establecida en el </a:t>
            </a:r>
            <a:r>
              <a:rPr lang="es-MX" sz="1200" b="0" u="none" dirty="0" smtClean="0">
                <a:latin typeface="Verdana" pitchFamily="34" charset="0"/>
              </a:rPr>
              <a:t>D</a:t>
            </a:r>
            <a:r>
              <a:rPr lang="es-ES" sz="1200" b="0" u="none" dirty="0" smtClean="0">
                <a:latin typeface="Verdana" pitchFamily="34" charset="0"/>
              </a:rPr>
              <a:t>.</a:t>
            </a:r>
            <a:r>
              <a:rPr lang="es-ES" sz="1200" b="0" u="none" dirty="0" err="1" smtClean="0">
                <a:latin typeface="Verdana" pitchFamily="34" charset="0"/>
              </a:rPr>
              <a:t>Ex.N°</a:t>
            </a:r>
            <a:r>
              <a:rPr lang="es-ES" sz="1200" b="0" u="none" dirty="0" smtClean="0">
                <a:latin typeface="Verdana" pitchFamily="34" charset="0"/>
              </a:rPr>
              <a:t> 9 de 1990, entre el 11 de julio y el 31 de diciembre de 2015, para embarcaciones de eslora total hasta 12 metros que utilicen trampa.</a:t>
            </a:r>
            <a:endParaRPr lang="es-MX" sz="1200" b="0" u="none" dirty="0">
              <a:latin typeface="Verdana" pitchFamily="34" charset="0"/>
            </a:endParaRPr>
          </a:p>
        </p:txBody>
      </p:sp>
      <p:sp>
        <p:nvSpPr>
          <p:cNvPr id="106502" name="57 Rectángulo redondeado">
            <a:hlinkClick r:id="rId2" action="ppaction://hlinksldjump"/>
          </p:cNvPr>
          <p:cNvSpPr>
            <a:spLocks noChangeArrowheads="1"/>
          </p:cNvSpPr>
          <p:nvPr/>
        </p:nvSpPr>
        <p:spPr bwMode="auto">
          <a:xfrm>
            <a:off x="7286625" y="58578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2" name="7 Rectángulo"/>
          <p:cNvSpPr>
            <a:spLocks noChangeArrowheads="1"/>
          </p:cNvSpPr>
          <p:nvPr/>
        </p:nvSpPr>
        <p:spPr bwMode="auto">
          <a:xfrm>
            <a:off x="428625" y="1000125"/>
            <a:ext cx="8358188" cy="26431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a:t>
            </a:r>
            <a:r>
              <a:rPr lang="es-MX" sz="1400" dirty="0" err="1">
                <a:latin typeface="Verdana" pitchFamily="34" charset="0"/>
              </a:rPr>
              <a:t>marmola</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Cancer</a:t>
            </a:r>
            <a:r>
              <a:rPr lang="es-ES" sz="900" i="1" dirty="0">
                <a:latin typeface="Verdana" pitchFamily="34" charset="0"/>
              </a:rPr>
              <a:t> </a:t>
            </a:r>
            <a:r>
              <a:rPr lang="es-ES" sz="900" i="1" dirty="0" err="1">
                <a:latin typeface="Verdana" pitchFamily="34" charset="0"/>
              </a:rPr>
              <a:t>edwardsi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9 de 1990, fija en todo el territorio nacional una talla mínima de extracción de 120 mm de ancho cefalotoraxica, medidas entre los bordes externos del sector más ancho de la caparazón</a:t>
            </a:r>
            <a:r>
              <a:rPr lang="es-ES" sz="1400" b="0" u="none"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a:t>
            </a:r>
            <a:r>
              <a:rPr lang="es-ES" sz="1200" b="0" u="none" dirty="0">
                <a:latin typeface="Verdana" pitchFamily="34" charset="0"/>
              </a:rPr>
              <a:t>.</a:t>
            </a:r>
            <a:r>
              <a:rPr lang="es-ES" sz="1200" b="0" u="none" dirty="0" err="1">
                <a:latin typeface="Verdana" pitchFamily="34" charset="0"/>
              </a:rPr>
              <a:t>Ex.N°</a:t>
            </a:r>
            <a:r>
              <a:rPr lang="es-ES" sz="1200" b="0" u="none" dirty="0">
                <a:latin typeface="Verdana" pitchFamily="34" charset="0"/>
              </a:rPr>
              <a:t> 9 de 1990, establece en todo el territorio nacional una veda indefinida </a:t>
            </a:r>
          </a:p>
          <a:p>
            <a:pPr algn="just">
              <a:defRPr/>
            </a:pPr>
            <a:r>
              <a:rPr lang="es-ES" sz="1200" b="0" u="none" dirty="0">
                <a:latin typeface="Verdana" pitchFamily="34" charset="0"/>
              </a:rPr>
              <a:t>de hembras </a:t>
            </a:r>
            <a:r>
              <a:rPr lang="es-ES" sz="1200" b="0" u="none" dirty="0" err="1">
                <a:latin typeface="Verdana" pitchFamily="34" charset="0"/>
              </a:rPr>
              <a:t>ovígeras</a:t>
            </a:r>
            <a:r>
              <a:rPr lang="es-ES" sz="1200" b="0" u="none" dirty="0">
                <a:latin typeface="Verdana" pitchFamily="34" charset="0"/>
              </a:rPr>
              <a:t>.</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7524" name="57 Rectángulo redondeado">
            <a:hlinkClick r:id="rId2" action="ppaction://hlinksldjump"/>
          </p:cNvPr>
          <p:cNvSpPr>
            <a:spLocks noChangeArrowheads="1"/>
          </p:cNvSpPr>
          <p:nvPr/>
        </p:nvSpPr>
        <p:spPr bwMode="auto">
          <a:xfrm>
            <a:off x="7429500" y="32146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3714750"/>
            <a:ext cx="8358188" cy="26431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mora </a:t>
            </a:r>
            <a:r>
              <a:rPr lang="es-MX" sz="900" i="1" dirty="0">
                <a:latin typeface="Verdana" pitchFamily="34" charset="0"/>
              </a:rPr>
              <a:t>(</a:t>
            </a:r>
            <a:r>
              <a:rPr lang="es-ES" sz="900" i="1" dirty="0" err="1">
                <a:latin typeface="Verdana" pitchFamily="34" charset="0"/>
              </a:rPr>
              <a:t>Homalaspis</a:t>
            </a:r>
            <a:r>
              <a:rPr lang="es-ES" sz="900" i="1" dirty="0">
                <a:latin typeface="Verdana" pitchFamily="34" charset="0"/>
              </a:rPr>
              <a:t> plana)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9 de 1990, fija en todo el territorio nacional una talla mínima de extracción de 120 mm de ancho cefalotoraxica, medidas entre los bordes externos del sector más ancho de la caparazón</a:t>
            </a:r>
            <a:r>
              <a:rPr lang="es-ES" sz="1400" b="0" u="none"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a:t>
            </a:r>
            <a:r>
              <a:rPr lang="es-ES" sz="1200" b="0" u="none" dirty="0">
                <a:latin typeface="Verdana" pitchFamily="34" charset="0"/>
              </a:rPr>
              <a:t>.</a:t>
            </a:r>
            <a:r>
              <a:rPr lang="es-ES" sz="1200" b="0" u="none" dirty="0" err="1">
                <a:latin typeface="Verdana" pitchFamily="34" charset="0"/>
              </a:rPr>
              <a:t>Ex.N°</a:t>
            </a:r>
            <a:r>
              <a:rPr lang="es-ES" sz="1200" b="0" u="none" dirty="0">
                <a:latin typeface="Verdana" pitchFamily="34" charset="0"/>
              </a:rPr>
              <a:t> 9 de 1990, establece en todo el territorio nacional una veda indefinida </a:t>
            </a:r>
          </a:p>
          <a:p>
            <a:pPr algn="just">
              <a:defRPr/>
            </a:pPr>
            <a:r>
              <a:rPr lang="es-ES" sz="1200" b="0" u="none" dirty="0">
                <a:latin typeface="Verdana" pitchFamily="34" charset="0"/>
              </a:rPr>
              <a:t>de hembras </a:t>
            </a:r>
            <a:r>
              <a:rPr lang="es-ES" sz="1200" b="0" u="none" dirty="0" err="1">
                <a:latin typeface="Verdana" pitchFamily="34" charset="0"/>
              </a:rPr>
              <a:t>ovígeras</a:t>
            </a:r>
            <a:r>
              <a:rPr lang="es-ES" sz="1200" b="0" u="none" dirty="0">
                <a:latin typeface="Verdana" pitchFamily="34" charset="0"/>
              </a:rPr>
              <a:t>.</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7526" name="57 Rectángulo redondeado">
            <a:hlinkClick r:id="rId2" action="ppaction://hlinksldjump"/>
          </p:cNvPr>
          <p:cNvSpPr>
            <a:spLocks noChangeArrowheads="1"/>
          </p:cNvSpPr>
          <p:nvPr/>
        </p:nvSpPr>
        <p:spPr bwMode="auto">
          <a:xfrm>
            <a:off x="7429500"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2" name="7 Rectángulo"/>
          <p:cNvSpPr>
            <a:spLocks noChangeArrowheads="1"/>
          </p:cNvSpPr>
          <p:nvPr/>
        </p:nvSpPr>
        <p:spPr bwMode="auto">
          <a:xfrm>
            <a:off x="428625" y="1000125"/>
            <a:ext cx="8358188" cy="26431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a:t>
            </a:r>
            <a:r>
              <a:rPr lang="es-MX" sz="1400" dirty="0" err="1">
                <a:latin typeface="Verdana" pitchFamily="34" charset="0"/>
              </a:rPr>
              <a:t>paco</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Cancer</a:t>
            </a:r>
            <a:r>
              <a:rPr lang="es-MX" sz="900" i="1" dirty="0">
                <a:latin typeface="Verdana" pitchFamily="34" charset="0"/>
              </a:rPr>
              <a:t> </a:t>
            </a:r>
            <a:r>
              <a:rPr lang="es-MX" sz="900" i="1" dirty="0" err="1">
                <a:latin typeface="Verdana" pitchFamily="34" charset="0"/>
              </a:rPr>
              <a:t>portieri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endParaRPr lang="es-ES" sz="14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a:t>
            </a:r>
            <a:r>
              <a:rPr lang="es-ES" sz="1200" b="0" u="none" dirty="0">
                <a:latin typeface="Verdana" pitchFamily="34" charset="0"/>
              </a:rPr>
              <a:t>.</a:t>
            </a:r>
            <a:r>
              <a:rPr lang="es-ES" sz="1200" b="0" u="none" dirty="0" err="1">
                <a:latin typeface="Verdana" pitchFamily="34" charset="0"/>
              </a:rPr>
              <a:t>Ex.N°</a:t>
            </a:r>
            <a:r>
              <a:rPr lang="es-ES" sz="1200" b="0" u="none" dirty="0">
                <a:latin typeface="Verdana" pitchFamily="34" charset="0"/>
              </a:rPr>
              <a:t> 9 de 1990, establece en todo el territorio nacional una veda indefinida de hembras.</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8548" name="57 Rectángulo redondeado">
            <a:hlinkClick r:id="rId3" action="ppaction://hlinksldjump"/>
          </p:cNvPr>
          <p:cNvSpPr>
            <a:spLocks noChangeArrowheads="1"/>
          </p:cNvSpPr>
          <p:nvPr/>
        </p:nvSpPr>
        <p:spPr bwMode="auto">
          <a:xfrm>
            <a:off x="7429500" y="32146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3714750"/>
            <a:ext cx="8358188" cy="26431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a:t>
            </a:r>
            <a:r>
              <a:rPr lang="es-MX" sz="1400" dirty="0" err="1">
                <a:latin typeface="Verdana" pitchFamily="34" charset="0"/>
              </a:rPr>
              <a:t>panchote</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Taliepus</a:t>
            </a:r>
            <a:r>
              <a:rPr lang="es-ES" sz="900" i="1" dirty="0">
                <a:latin typeface="Verdana" pitchFamily="34" charset="0"/>
              </a:rPr>
              <a:t> </a:t>
            </a:r>
            <a:r>
              <a:rPr lang="es-ES" sz="900" i="1" dirty="0" err="1">
                <a:latin typeface="Verdana" pitchFamily="34" charset="0"/>
              </a:rPr>
              <a:t>dentatus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endParaRPr lang="es-ES" sz="14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a:t>
            </a:r>
            <a:r>
              <a:rPr lang="es-ES" sz="1200" b="0" u="none" dirty="0">
                <a:latin typeface="Verdana" pitchFamily="34" charset="0"/>
              </a:rPr>
              <a:t>.</a:t>
            </a:r>
            <a:r>
              <a:rPr lang="es-ES" sz="1200" b="0" u="none" dirty="0" err="1">
                <a:latin typeface="Verdana" pitchFamily="34" charset="0"/>
              </a:rPr>
              <a:t>Ex.N°</a:t>
            </a:r>
            <a:r>
              <a:rPr lang="es-ES" sz="1200" b="0" u="none" dirty="0">
                <a:latin typeface="Verdana" pitchFamily="34" charset="0"/>
              </a:rPr>
              <a:t> 9 de 1990, establece en todo el territorio nacional una veda indefinida de hembras.</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8550" name="57 Rectángulo redondeado">
            <a:hlinkClick r:id="rId3" action="ppaction://hlinksldjump"/>
          </p:cNvPr>
          <p:cNvSpPr>
            <a:spLocks noChangeArrowheads="1"/>
          </p:cNvSpPr>
          <p:nvPr/>
        </p:nvSpPr>
        <p:spPr bwMode="auto">
          <a:xfrm>
            <a:off x="7429500"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2" name="7 Rectángulo"/>
          <p:cNvSpPr>
            <a:spLocks noChangeArrowheads="1"/>
          </p:cNvSpPr>
          <p:nvPr/>
        </p:nvSpPr>
        <p:spPr bwMode="auto">
          <a:xfrm>
            <a:off x="428625" y="1000125"/>
            <a:ext cx="8358188" cy="26431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patuda </a:t>
            </a:r>
            <a:r>
              <a:rPr lang="es-MX" sz="900" i="1" dirty="0">
                <a:latin typeface="Verdana" pitchFamily="34" charset="0"/>
              </a:rPr>
              <a:t>(</a:t>
            </a:r>
            <a:r>
              <a:rPr lang="es-ES" sz="900" i="1" dirty="0" err="1">
                <a:latin typeface="Verdana" pitchFamily="34" charset="0"/>
              </a:rPr>
              <a:t>Taliepus</a:t>
            </a:r>
            <a:r>
              <a:rPr lang="es-ES" sz="900" i="1" dirty="0">
                <a:latin typeface="Verdana" pitchFamily="34" charset="0"/>
              </a:rPr>
              <a:t> </a:t>
            </a:r>
            <a:r>
              <a:rPr lang="es-ES" sz="900" i="1" dirty="0" err="1">
                <a:latin typeface="Verdana" pitchFamily="34" charset="0"/>
              </a:rPr>
              <a:t>marginatus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endParaRPr lang="es-ES" sz="14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a:t>
            </a:r>
            <a:r>
              <a:rPr lang="es-ES" sz="1200" b="0" u="none" dirty="0">
                <a:latin typeface="Verdana" pitchFamily="34" charset="0"/>
              </a:rPr>
              <a:t>.</a:t>
            </a:r>
            <a:r>
              <a:rPr lang="es-ES" sz="1200" b="0" u="none" dirty="0" err="1">
                <a:latin typeface="Verdana" pitchFamily="34" charset="0"/>
              </a:rPr>
              <a:t>Ex.N°</a:t>
            </a:r>
            <a:r>
              <a:rPr lang="es-ES" sz="1200" b="0" u="none" dirty="0">
                <a:latin typeface="Verdana" pitchFamily="34" charset="0"/>
              </a:rPr>
              <a:t> 9 de 1990, establece en todo el territorio nacional una veda indefinida de hembras.</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9572" name="57 Rectángulo redondeado">
            <a:hlinkClick r:id="rId2" action="ppaction://hlinksldjump"/>
          </p:cNvPr>
          <p:cNvSpPr>
            <a:spLocks noChangeArrowheads="1"/>
          </p:cNvSpPr>
          <p:nvPr/>
        </p:nvSpPr>
        <p:spPr bwMode="auto">
          <a:xfrm>
            <a:off x="7429500" y="32146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3714750"/>
            <a:ext cx="8358188" cy="26431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peluda o pachona </a:t>
            </a:r>
            <a:r>
              <a:rPr lang="es-MX" sz="900" i="1" dirty="0">
                <a:latin typeface="Verdana" pitchFamily="34" charset="0"/>
              </a:rPr>
              <a:t>(</a:t>
            </a:r>
            <a:r>
              <a:rPr lang="es-ES" sz="900" i="1" dirty="0" err="1">
                <a:latin typeface="Verdana" pitchFamily="34" charset="0"/>
              </a:rPr>
              <a:t>Cancer</a:t>
            </a:r>
            <a:r>
              <a:rPr lang="es-ES" sz="900" i="1" dirty="0">
                <a:latin typeface="Verdana" pitchFamily="34" charset="0"/>
              </a:rPr>
              <a:t> </a:t>
            </a:r>
            <a:r>
              <a:rPr lang="es-ES" sz="900" i="1" dirty="0" err="1">
                <a:latin typeface="Verdana" pitchFamily="34" charset="0"/>
              </a:rPr>
              <a:t>setosus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9 de 1990, fija en todo el territorio nacional una talla mínima de extracción de 120 mm de ancho cefalotoraxica, medidas entre los bordes externos del sector más ancho de la caparazón</a:t>
            </a:r>
            <a:r>
              <a:rPr lang="es-ES" sz="1400" b="0" u="none"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a:t>
            </a:r>
            <a:r>
              <a:rPr lang="es-ES" sz="1200" b="0" u="none" dirty="0">
                <a:latin typeface="Verdana" pitchFamily="34" charset="0"/>
              </a:rPr>
              <a:t>.</a:t>
            </a:r>
            <a:r>
              <a:rPr lang="es-ES" sz="1200" b="0" u="none" dirty="0" err="1">
                <a:latin typeface="Verdana" pitchFamily="34" charset="0"/>
              </a:rPr>
              <a:t>Ex.N°</a:t>
            </a:r>
            <a:r>
              <a:rPr lang="es-ES" sz="1200" b="0" u="none" dirty="0">
                <a:latin typeface="Verdana" pitchFamily="34" charset="0"/>
              </a:rPr>
              <a:t> 9 de 1990, establece en todo el territorio nacional una veda indefinida </a:t>
            </a:r>
          </a:p>
          <a:p>
            <a:pPr algn="just">
              <a:defRPr/>
            </a:pPr>
            <a:r>
              <a:rPr lang="es-ES" sz="1200" b="0" u="none" dirty="0">
                <a:latin typeface="Verdana" pitchFamily="34" charset="0"/>
              </a:rPr>
              <a:t>de hembras </a:t>
            </a:r>
            <a:r>
              <a:rPr lang="es-ES" sz="1200" b="0" u="none" dirty="0" err="1">
                <a:latin typeface="Verdana" pitchFamily="34" charset="0"/>
              </a:rPr>
              <a:t>ovígeras</a:t>
            </a:r>
            <a:r>
              <a:rPr lang="es-ES" sz="1200" b="0" u="none" dirty="0">
                <a:latin typeface="Verdana" pitchFamily="34" charset="0"/>
              </a:rPr>
              <a:t>.</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9574" name="57 Rectángulo redondeado">
            <a:hlinkClick r:id="rId2" action="ppaction://hlinksldjump"/>
          </p:cNvPr>
          <p:cNvSpPr>
            <a:spLocks noChangeArrowheads="1"/>
          </p:cNvSpPr>
          <p:nvPr/>
        </p:nvSpPr>
        <p:spPr bwMode="auto">
          <a:xfrm>
            <a:off x="7429500"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925835"/>
            <a:ext cx="8358188" cy="1927101"/>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Jaiba reina </a:t>
            </a:r>
            <a:r>
              <a:rPr lang="es-MX" sz="900" i="1" dirty="0">
                <a:latin typeface="Verdana" pitchFamily="34" charset="0"/>
              </a:rPr>
              <a:t>(</a:t>
            </a:r>
            <a:r>
              <a:rPr lang="es-ES" sz="900" i="1" dirty="0" err="1">
                <a:latin typeface="Verdana" pitchFamily="34" charset="0"/>
              </a:rPr>
              <a:t>Cancer</a:t>
            </a:r>
            <a:r>
              <a:rPr lang="es-ES" sz="900" i="1" dirty="0">
                <a:latin typeface="Verdana" pitchFamily="34" charset="0"/>
              </a:rPr>
              <a:t> </a:t>
            </a:r>
            <a:r>
              <a:rPr lang="es-ES" sz="900" i="1" dirty="0" err="1">
                <a:latin typeface="Verdana" pitchFamily="34" charset="0"/>
              </a:rPr>
              <a:t>coronatus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10596" name="57 Rectángulo redondeado">
            <a:hlinkClick r:id="rId2" action="ppaction://hlinksldjump"/>
          </p:cNvPr>
          <p:cNvSpPr>
            <a:spLocks noChangeArrowheads="1"/>
          </p:cNvSpPr>
          <p:nvPr/>
        </p:nvSpPr>
        <p:spPr bwMode="auto">
          <a:xfrm>
            <a:off x="7429500" y="98072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996952"/>
            <a:ext cx="8358188" cy="331236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Jibia o calamar rojo </a:t>
            </a:r>
            <a:r>
              <a:rPr lang="es-MX" sz="900" i="1" dirty="0">
                <a:latin typeface="Verdana" pitchFamily="34" charset="0"/>
              </a:rPr>
              <a:t>(</a:t>
            </a:r>
            <a:r>
              <a:rPr lang="es-ES" sz="900" i="1" dirty="0" err="1">
                <a:latin typeface="Verdana" pitchFamily="34" charset="0"/>
              </a:rPr>
              <a:t>Dosidicus</a:t>
            </a:r>
            <a:r>
              <a:rPr lang="es-ES" sz="900" i="1" dirty="0">
                <a:latin typeface="Verdana" pitchFamily="34" charset="0"/>
              </a:rPr>
              <a:t> gigas)</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a:t>
            </a:r>
            <a:r>
              <a:rPr lang="es-MX" sz="1200" b="0" u="none" dirty="0">
                <a:latin typeface="Verdana" pitchFamily="34" charset="0"/>
              </a:rPr>
              <a:t>	</a:t>
            </a:r>
            <a:r>
              <a:rPr lang="es-MX" sz="1200" b="0" u="none" dirty="0" err="1">
                <a:latin typeface="Verdana" pitchFamily="34" charset="0"/>
              </a:rPr>
              <a:t>Res.Ex.Nº</a:t>
            </a:r>
            <a:r>
              <a:rPr lang="es-MX" sz="1200" b="0" u="none" dirty="0">
                <a:latin typeface="Verdana" pitchFamily="34" charset="0"/>
              </a:rPr>
              <a:t> </a:t>
            </a:r>
            <a:r>
              <a:rPr lang="es-MX" sz="1200" b="0" u="none" dirty="0" smtClean="0">
                <a:latin typeface="Verdana" pitchFamily="34" charset="0"/>
              </a:rPr>
              <a:t>3421 </a:t>
            </a:r>
            <a:r>
              <a:rPr lang="es-MX" sz="1200" b="0" u="none" dirty="0">
                <a:latin typeface="Verdana" pitchFamily="34" charset="0"/>
              </a:rPr>
              <a:t>de </a:t>
            </a:r>
            <a:r>
              <a:rPr lang="es-MX" sz="1200" b="0" u="none" dirty="0" smtClean="0">
                <a:latin typeface="Verdana" pitchFamily="34" charset="0"/>
              </a:rPr>
              <a:t>2014, </a:t>
            </a:r>
            <a:r>
              <a:rPr lang="es-MX" sz="1200" b="0" u="none" dirty="0">
                <a:latin typeface="Verdana" pitchFamily="34" charset="0"/>
              </a:rPr>
              <a:t>suspende inscripción en el Registro Pesquero Artesanal en todas sus categorías, desde el </a:t>
            </a:r>
            <a:r>
              <a:rPr lang="es-MX" sz="1200" b="0" u="none" dirty="0" smtClean="0">
                <a:latin typeface="Verdana" pitchFamily="34" charset="0"/>
              </a:rPr>
              <a:t>1 </a:t>
            </a:r>
            <a:r>
              <a:rPr lang="es-MX" sz="1200" b="0" u="none" dirty="0">
                <a:latin typeface="Verdana" pitchFamily="34" charset="0"/>
              </a:rPr>
              <a:t>de </a:t>
            </a:r>
            <a:r>
              <a:rPr lang="es-MX" sz="1200" b="0" u="none" dirty="0" smtClean="0">
                <a:latin typeface="Verdana" pitchFamily="34" charset="0"/>
              </a:rPr>
              <a:t>enero de 2015 </a:t>
            </a:r>
            <a:r>
              <a:rPr lang="es-MX" sz="1200" b="0" u="none" dirty="0">
                <a:latin typeface="Verdana" pitchFamily="34" charset="0"/>
              </a:rPr>
              <a:t>hasta el 31 de diciembre de </a:t>
            </a:r>
            <a:r>
              <a:rPr lang="es-MX" sz="1200" b="0" u="none" dirty="0" smtClean="0">
                <a:latin typeface="Verdana" pitchFamily="34" charset="0"/>
              </a:rPr>
              <a:t>2019, </a:t>
            </a:r>
            <a:r>
              <a:rPr lang="es-MX" sz="1200" b="0" u="none" dirty="0">
                <a:latin typeface="Verdana" pitchFamily="34" charset="0"/>
              </a:rPr>
              <a:t>ambas fechas inclusive, entre las regiones XV y XII, por haber alcanzado el estado de plena explotación.</a:t>
            </a:r>
          </a:p>
          <a:p>
            <a:pPr algn="just">
              <a:buFont typeface="Wingdings" pitchFamily="2" charset="2"/>
              <a:buChar char="ü"/>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err="1">
                <a:latin typeface="Verdana" pitchFamily="34" charset="0"/>
              </a:rPr>
              <a:t>D.Ex.Nº</a:t>
            </a:r>
            <a:r>
              <a:rPr lang="es-MX" sz="1200" b="0" u="none" dirty="0">
                <a:latin typeface="Verdana" pitchFamily="34" charset="0"/>
              </a:rPr>
              <a:t> </a:t>
            </a:r>
            <a:r>
              <a:rPr lang="es-MX" sz="1200" b="0" u="none" dirty="0" smtClean="0">
                <a:latin typeface="Verdana" pitchFamily="34" charset="0"/>
              </a:rPr>
              <a:t>960 </a:t>
            </a:r>
            <a:r>
              <a:rPr lang="es-MX" sz="1200" b="0" u="none" dirty="0">
                <a:latin typeface="Verdana" pitchFamily="34" charset="0"/>
              </a:rPr>
              <a:t>de </a:t>
            </a:r>
            <a:r>
              <a:rPr lang="es-MX" sz="1200" b="0" u="none" dirty="0" smtClean="0">
                <a:latin typeface="Verdana" pitchFamily="34" charset="0"/>
              </a:rPr>
              <a:t>2015, </a:t>
            </a:r>
            <a:r>
              <a:rPr lang="es-MX" sz="1200" b="0" u="none" dirty="0">
                <a:latin typeface="Verdana" pitchFamily="34" charset="0"/>
              </a:rPr>
              <a:t>establece para el año </a:t>
            </a:r>
            <a:r>
              <a:rPr lang="es-MX" sz="1200" b="0" u="none" dirty="0" smtClean="0">
                <a:latin typeface="Verdana" pitchFamily="34" charset="0"/>
              </a:rPr>
              <a:t>2015, una </a:t>
            </a:r>
            <a:r>
              <a:rPr lang="es-MX" sz="1200" b="0" u="none" dirty="0">
                <a:latin typeface="Verdana" pitchFamily="34" charset="0"/>
              </a:rPr>
              <a:t>cuota global de captura de 200.000 </a:t>
            </a:r>
            <a:r>
              <a:rPr lang="es-MX" sz="1200" b="0" u="none" dirty="0" smtClean="0">
                <a:latin typeface="Verdana" pitchFamily="34" charset="0"/>
              </a:rPr>
              <a:t>toneladas, </a:t>
            </a:r>
            <a:r>
              <a:rPr lang="es-MX" sz="1200" b="0" u="none" dirty="0">
                <a:latin typeface="Verdana" pitchFamily="34" charset="0"/>
              </a:rPr>
              <a:t>entre las regiones XV y </a:t>
            </a:r>
            <a:r>
              <a:rPr lang="es-MX" sz="1200" b="0" u="none" dirty="0" smtClean="0">
                <a:latin typeface="Verdana" pitchFamily="34" charset="0"/>
              </a:rPr>
              <a:t>XII (1.000 t reserva investigación, 2.000 reserva fauna acompañante,  157.600 cuota artesanal y 39.400 t cuota industrial).</a:t>
            </a:r>
          </a:p>
          <a:p>
            <a:pPr algn="just">
              <a:buFont typeface="Wingdings" pitchFamily="2" charset="2"/>
              <a:buChar char="ü"/>
              <a:defRPr/>
            </a:pPr>
            <a:endParaRPr lang="es-MX" sz="14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No aplica</a:t>
            </a: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No aplica</a:t>
            </a: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 						No </a:t>
            </a:r>
            <a:r>
              <a:rPr lang="es-MX" sz="1400" b="0" u="none" dirty="0" smtClean="0">
                <a:latin typeface="Verdana" pitchFamily="34" charset="0"/>
              </a:rPr>
              <a:t>aplica</a:t>
            </a:r>
            <a:endParaRPr lang="es-MX" sz="1400" b="0" u="none" dirty="0">
              <a:latin typeface="Verdana" pitchFamily="34" charset="0"/>
            </a:endParaRPr>
          </a:p>
        </p:txBody>
      </p:sp>
      <p:sp>
        <p:nvSpPr>
          <p:cNvPr id="110598" name="57 Rectángulo redondeado">
            <a:hlinkClick r:id="rId2" action="ppaction://hlinksldjump"/>
          </p:cNvPr>
          <p:cNvSpPr>
            <a:spLocks noChangeArrowheads="1"/>
          </p:cNvSpPr>
          <p:nvPr/>
        </p:nvSpPr>
        <p:spPr bwMode="auto">
          <a:xfrm>
            <a:off x="7429500" y="5880124"/>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214313" y="928688"/>
            <a:ext cx="8786812" cy="5429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Jerguilla </a:t>
            </a:r>
            <a:r>
              <a:rPr lang="es-MX" sz="900" i="1" dirty="0">
                <a:latin typeface="Verdana" pitchFamily="34" charset="0"/>
              </a:rPr>
              <a:t>(</a:t>
            </a:r>
            <a:r>
              <a:rPr lang="es-ES" sz="900" i="1" dirty="0" err="1">
                <a:latin typeface="Verdana" pitchFamily="34" charset="0"/>
              </a:rPr>
              <a:t>Aplodatylus</a:t>
            </a:r>
            <a:r>
              <a:rPr lang="es-ES" sz="900" i="1" dirty="0">
                <a:latin typeface="Verdana" pitchFamily="34" charset="0"/>
              </a:rPr>
              <a:t> </a:t>
            </a:r>
            <a:r>
              <a:rPr lang="es-ES" sz="900" i="1" dirty="0" err="1">
                <a:latin typeface="Verdana" pitchFamily="34" charset="0"/>
              </a:rPr>
              <a:t>punctatus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Para actividades de pesca recreativa es necesaria la Licencia de Pesca Recreativa.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300" b="0" u="none" dirty="0" err="1">
                <a:latin typeface="Verdana" pitchFamily="34" charset="0"/>
              </a:rPr>
              <a:t>R.Ex.N°</a:t>
            </a:r>
            <a:r>
              <a:rPr lang="es-ES" sz="1300" b="0" u="none" dirty="0">
                <a:latin typeface="Verdana" pitchFamily="34" charset="0"/>
              </a:rPr>
              <a:t> 1447 de 2010, fija para los ejemplares extraídos en el área marítima comprendida entre el límite norte de la XV región y el límite sur de la XII región, un TML de 60 </a:t>
            </a:r>
            <a:r>
              <a:rPr lang="es-ES" sz="1300" b="0" u="none" dirty="0" err="1">
                <a:latin typeface="Verdana" pitchFamily="34" charset="0"/>
              </a:rPr>
              <a:t>cms</a:t>
            </a:r>
            <a:r>
              <a:rPr lang="es-ES" sz="1300" b="0" u="none" dirty="0">
                <a:latin typeface="Verdana" pitchFamily="34" charset="0"/>
              </a:rPr>
              <a:t> de longitud total. La </a:t>
            </a:r>
            <a:r>
              <a:rPr lang="es-ES" sz="1300" b="0" u="none" dirty="0" err="1">
                <a:latin typeface="Verdana" pitchFamily="34" charset="0"/>
              </a:rPr>
              <a:t>R.Ex.N°</a:t>
            </a:r>
            <a:r>
              <a:rPr lang="es-ES" sz="1300" b="0" u="none" dirty="0">
                <a:latin typeface="Verdana" pitchFamily="34" charset="0"/>
              </a:rPr>
              <a:t> 1664 de 2010 modifica R.Ex.1447/2010 en el sentido de señalar que está medida comenzará a regir a partir del 30 de abril de 2012</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11620" name="57 Rectángulo redondeado">
            <a:hlinkClick r:id="rId2" action="ppaction://hlinksldjump"/>
          </p:cNvPr>
          <p:cNvSpPr>
            <a:spLocks noChangeArrowheads="1"/>
          </p:cNvSpPr>
          <p:nvPr/>
        </p:nvSpPr>
        <p:spPr bwMode="auto">
          <a:xfrm>
            <a:off x="7643813" y="5857875"/>
            <a:ext cx="1214437" cy="371475"/>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214313" y="928688"/>
            <a:ext cx="8786812" cy="5429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Jerguilla de Juan Fernández </a:t>
            </a:r>
            <a:r>
              <a:rPr lang="es-MX" sz="900" i="1" dirty="0">
                <a:latin typeface="Verdana" pitchFamily="34" charset="0"/>
              </a:rPr>
              <a:t>(</a:t>
            </a:r>
            <a:r>
              <a:rPr lang="es-MX" sz="900" i="1" dirty="0" err="1">
                <a:latin typeface="Verdana" pitchFamily="34" charset="0"/>
              </a:rPr>
              <a:t>Girella</a:t>
            </a:r>
            <a:r>
              <a:rPr lang="es-MX" sz="900" i="1" dirty="0">
                <a:latin typeface="Verdana" pitchFamily="34" charset="0"/>
              </a:rPr>
              <a:t> </a:t>
            </a:r>
            <a:r>
              <a:rPr lang="es-MX" sz="900" i="1" dirty="0" err="1">
                <a:latin typeface="Verdana" pitchFamily="34" charset="0"/>
              </a:rPr>
              <a:t>albostriata</a:t>
            </a:r>
            <a:r>
              <a:rPr lang="es-MX" sz="900" i="1" dirty="0">
                <a:latin typeface="Verdana" pitchFamily="34" charset="0"/>
              </a:rPr>
              <a:t>)</a:t>
            </a:r>
            <a:endParaRPr lang="es-MX" sz="900" dirty="0">
              <a:latin typeface="Verdana" pitchFamily="34" charset="0"/>
            </a:endParaRPr>
          </a:p>
          <a:p>
            <a:pPr algn="just">
              <a:defRPr/>
            </a:pPr>
            <a:endParaRPr lang="es-MX" sz="1400" u="none" dirty="0">
              <a:latin typeface="Verdana" pitchFamily="34" charset="0"/>
            </a:endParaRPr>
          </a:p>
          <a:p>
            <a:pPr algn="just">
              <a:buFont typeface="Wingdings" pitchFamily="2" charset="2"/>
              <a:buChar char="ü"/>
              <a:defRPr/>
            </a:pPr>
            <a:r>
              <a:rPr lang="es-MX" sz="1400" b="0" u="none" dirty="0">
                <a:latin typeface="Verdana" pitchFamily="34" charset="0"/>
              </a:rPr>
              <a:t>Acceso: 	Para actividades de pesca recreativa es necesaria la Licencia de Pesca Recreativa.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300" b="0" u="none" dirty="0" err="1">
                <a:latin typeface="Verdana" pitchFamily="34" charset="0"/>
              </a:rPr>
              <a:t>R.Ex.N°</a:t>
            </a:r>
            <a:r>
              <a:rPr lang="es-ES" sz="1300" b="0" u="none" dirty="0">
                <a:latin typeface="Verdana" pitchFamily="34" charset="0"/>
              </a:rPr>
              <a:t> 1447 de 2010, fija para los ejemplares extraídos en el área marítima comprendida entre el límite norte de la XV región y el límite sur de la XII región, un TML de 60 </a:t>
            </a:r>
            <a:r>
              <a:rPr lang="es-ES" sz="1300" b="0" u="none" dirty="0" err="1">
                <a:latin typeface="Verdana" pitchFamily="34" charset="0"/>
              </a:rPr>
              <a:t>cms</a:t>
            </a:r>
            <a:r>
              <a:rPr lang="es-ES" sz="1300" b="0" u="none" dirty="0">
                <a:latin typeface="Verdana" pitchFamily="34" charset="0"/>
              </a:rPr>
              <a:t> de longitud total. La </a:t>
            </a:r>
            <a:r>
              <a:rPr lang="es-ES" sz="1300" b="0" u="none" dirty="0" err="1">
                <a:latin typeface="Verdana" pitchFamily="34" charset="0"/>
              </a:rPr>
              <a:t>R.Ex.N°</a:t>
            </a:r>
            <a:r>
              <a:rPr lang="es-ES" sz="1300" b="0" u="none" dirty="0">
                <a:latin typeface="Verdana" pitchFamily="34" charset="0"/>
              </a:rPr>
              <a:t> 1664 de 2010 modifica R.Ex.1447/2010 en el sentido de señalar que está medida comenzará a regir a partir del 30 de abril de 2012</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12644" name="57 Rectángulo redondeado">
            <a:hlinkClick r:id="rId2" action="ppaction://hlinksldjump"/>
          </p:cNvPr>
          <p:cNvSpPr>
            <a:spLocks noChangeArrowheads="1"/>
          </p:cNvSpPr>
          <p:nvPr/>
        </p:nvSpPr>
        <p:spPr bwMode="auto">
          <a:xfrm>
            <a:off x="7643813" y="5857875"/>
            <a:ext cx="1214437" cy="371475"/>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12291" name="43 Rectángulo">
            <a:hlinkClick r:id="rId2" action="ppaction://hlinksldjump"/>
          </p:cNvPr>
          <p:cNvSpPr>
            <a:spLocks noChangeArrowheads="1"/>
          </p:cNvSpPr>
          <p:nvPr/>
        </p:nvSpPr>
        <p:spPr bwMode="auto">
          <a:xfrm>
            <a:off x="1285875" y="1928813"/>
            <a:ext cx="2143125" cy="285750"/>
          </a:xfrm>
          <a:prstGeom prst="rect">
            <a:avLst/>
          </a:prstGeom>
          <a:noFill/>
          <a:ln w="9525" algn="ctr">
            <a:noFill/>
            <a:round/>
            <a:headEnd/>
            <a:tailEnd/>
          </a:ln>
        </p:spPr>
        <p:txBody>
          <a:bodyPr/>
          <a:lstStyle/>
          <a:p>
            <a:r>
              <a:rPr lang="es-MX" sz="1200" b="0" u="none">
                <a:latin typeface="Verdana" pitchFamily="34" charset="0"/>
              </a:rPr>
              <a:t>Langosta australiana</a:t>
            </a:r>
            <a:endParaRPr lang="es-ES" sz="1200" b="0" u="none">
              <a:latin typeface="Verdana" pitchFamily="34" charset="0"/>
            </a:endParaRPr>
          </a:p>
        </p:txBody>
      </p:sp>
      <p:sp>
        <p:nvSpPr>
          <p:cNvPr id="12292" name="44 Rectángulo">
            <a:hlinkClick r:id="rId3" action="ppaction://hlinksldjump"/>
          </p:cNvPr>
          <p:cNvSpPr>
            <a:spLocks noChangeArrowheads="1"/>
          </p:cNvSpPr>
          <p:nvPr/>
        </p:nvSpPr>
        <p:spPr bwMode="auto">
          <a:xfrm>
            <a:off x="1285875" y="2286000"/>
            <a:ext cx="2928938" cy="357188"/>
          </a:xfrm>
          <a:prstGeom prst="rect">
            <a:avLst/>
          </a:prstGeom>
          <a:noFill/>
          <a:ln w="9525" algn="ctr">
            <a:noFill/>
            <a:round/>
            <a:headEnd/>
            <a:tailEnd/>
          </a:ln>
        </p:spPr>
        <p:txBody>
          <a:bodyPr/>
          <a:lstStyle/>
          <a:p>
            <a:r>
              <a:rPr lang="es-MX" sz="1200" b="0" u="none">
                <a:latin typeface="Verdana" pitchFamily="34" charset="0"/>
              </a:rPr>
              <a:t>Langosta de Isla de Pascua</a:t>
            </a:r>
            <a:endParaRPr lang="es-ES" sz="1200" b="0" u="none">
              <a:latin typeface="Verdana" pitchFamily="34" charset="0"/>
            </a:endParaRPr>
          </a:p>
        </p:txBody>
      </p:sp>
      <p:sp>
        <p:nvSpPr>
          <p:cNvPr id="12293" name="45 Rectángulo">
            <a:hlinkClick r:id="rId4" action="ppaction://hlinksldjump"/>
          </p:cNvPr>
          <p:cNvSpPr>
            <a:spLocks noChangeArrowheads="1"/>
          </p:cNvSpPr>
          <p:nvPr/>
        </p:nvSpPr>
        <p:spPr bwMode="auto">
          <a:xfrm>
            <a:off x="1285875" y="2643188"/>
            <a:ext cx="3500438" cy="285750"/>
          </a:xfrm>
          <a:prstGeom prst="rect">
            <a:avLst/>
          </a:prstGeom>
          <a:noFill/>
          <a:ln w="9525" algn="ctr">
            <a:noFill/>
            <a:round/>
            <a:headEnd/>
            <a:tailEnd/>
          </a:ln>
        </p:spPr>
        <p:txBody>
          <a:bodyPr/>
          <a:lstStyle/>
          <a:p>
            <a:r>
              <a:rPr lang="es-MX" sz="1200" b="0" u="none">
                <a:latin typeface="Verdana" pitchFamily="34" charset="0"/>
              </a:rPr>
              <a:t>Langosta de Juan Fernández</a:t>
            </a:r>
            <a:endParaRPr lang="es-ES" sz="1200" b="0" u="none">
              <a:latin typeface="Verdana" pitchFamily="34" charset="0"/>
            </a:endParaRPr>
          </a:p>
        </p:txBody>
      </p:sp>
      <p:sp>
        <p:nvSpPr>
          <p:cNvPr id="12294" name="46 Rectángulo">
            <a:hlinkClick r:id="rId3" action="ppaction://hlinksldjump"/>
          </p:cNvPr>
          <p:cNvSpPr>
            <a:spLocks noChangeArrowheads="1"/>
          </p:cNvSpPr>
          <p:nvPr/>
        </p:nvSpPr>
        <p:spPr bwMode="auto">
          <a:xfrm>
            <a:off x="1285875" y="3000375"/>
            <a:ext cx="3214688" cy="285750"/>
          </a:xfrm>
          <a:prstGeom prst="rect">
            <a:avLst/>
          </a:prstGeom>
          <a:noFill/>
          <a:ln w="9525" algn="ctr">
            <a:noFill/>
            <a:round/>
            <a:headEnd/>
            <a:tailEnd/>
          </a:ln>
        </p:spPr>
        <p:txBody>
          <a:bodyPr/>
          <a:lstStyle/>
          <a:p>
            <a:r>
              <a:rPr lang="es-MX" sz="1200" b="0" u="none" dirty="0">
                <a:latin typeface="Verdana" pitchFamily="34" charset="0"/>
              </a:rPr>
              <a:t>Langosta enana</a:t>
            </a:r>
            <a:endParaRPr lang="es-ES" sz="1200" b="0" u="none" dirty="0">
              <a:latin typeface="Verdana" pitchFamily="34" charset="0"/>
            </a:endParaRPr>
          </a:p>
        </p:txBody>
      </p:sp>
      <p:sp>
        <p:nvSpPr>
          <p:cNvPr id="12295" name="47 Rectángulo">
            <a:hlinkClick r:id="rId5" action="ppaction://hlinksldjump"/>
          </p:cNvPr>
          <p:cNvSpPr>
            <a:spLocks noChangeArrowheads="1"/>
          </p:cNvSpPr>
          <p:nvPr/>
        </p:nvSpPr>
        <p:spPr bwMode="auto">
          <a:xfrm>
            <a:off x="1285875" y="3357563"/>
            <a:ext cx="2500313" cy="285750"/>
          </a:xfrm>
          <a:prstGeom prst="rect">
            <a:avLst/>
          </a:prstGeom>
          <a:noFill/>
          <a:ln w="9525" algn="ctr">
            <a:noFill/>
            <a:round/>
            <a:headEnd/>
            <a:tailEnd/>
          </a:ln>
        </p:spPr>
        <p:txBody>
          <a:bodyPr/>
          <a:lstStyle/>
          <a:p>
            <a:r>
              <a:rPr lang="es-MX" sz="1200" b="0" u="none">
                <a:latin typeface="Verdana" pitchFamily="34" charset="0"/>
              </a:rPr>
              <a:t>Langostino amarillo</a:t>
            </a:r>
            <a:endParaRPr lang="es-ES" sz="1200" b="0" u="none">
              <a:latin typeface="Verdana" pitchFamily="34" charset="0"/>
            </a:endParaRPr>
          </a:p>
        </p:txBody>
      </p:sp>
      <p:sp>
        <p:nvSpPr>
          <p:cNvPr id="12296" name="48 Rectángulo">
            <a:hlinkClick r:id="rId6" action="ppaction://hlinksldjump"/>
          </p:cNvPr>
          <p:cNvSpPr>
            <a:spLocks noChangeArrowheads="1"/>
          </p:cNvSpPr>
          <p:nvPr/>
        </p:nvSpPr>
        <p:spPr bwMode="auto">
          <a:xfrm>
            <a:off x="1285875" y="3714750"/>
            <a:ext cx="3071813" cy="285750"/>
          </a:xfrm>
          <a:prstGeom prst="rect">
            <a:avLst/>
          </a:prstGeom>
          <a:noFill/>
          <a:ln w="9525" algn="ctr">
            <a:noFill/>
            <a:round/>
            <a:headEnd/>
            <a:tailEnd/>
          </a:ln>
        </p:spPr>
        <p:txBody>
          <a:bodyPr/>
          <a:lstStyle/>
          <a:p>
            <a:r>
              <a:rPr lang="es-MX" sz="1200" b="0" u="none">
                <a:latin typeface="Verdana" pitchFamily="34" charset="0"/>
              </a:rPr>
              <a:t>Langostino colorado</a:t>
            </a:r>
            <a:endParaRPr lang="es-ES" sz="1200" b="0" u="none">
              <a:latin typeface="Verdana" pitchFamily="34" charset="0"/>
            </a:endParaRPr>
          </a:p>
        </p:txBody>
      </p:sp>
      <p:sp>
        <p:nvSpPr>
          <p:cNvPr id="12297" name="49 Rectángulo">
            <a:hlinkClick r:id="rId7" action="ppaction://hlinksldjump"/>
          </p:cNvPr>
          <p:cNvSpPr>
            <a:spLocks noChangeArrowheads="1"/>
          </p:cNvSpPr>
          <p:nvPr/>
        </p:nvSpPr>
        <p:spPr bwMode="auto">
          <a:xfrm>
            <a:off x="1285875" y="4071938"/>
            <a:ext cx="3286125" cy="285750"/>
          </a:xfrm>
          <a:prstGeom prst="rect">
            <a:avLst/>
          </a:prstGeom>
          <a:noFill/>
          <a:ln w="9525" algn="ctr">
            <a:noFill/>
            <a:round/>
            <a:headEnd/>
            <a:tailEnd/>
          </a:ln>
        </p:spPr>
        <p:txBody>
          <a:bodyPr/>
          <a:lstStyle/>
          <a:p>
            <a:r>
              <a:rPr lang="es-MX" sz="1200" b="0" u="none">
                <a:latin typeface="Verdana" pitchFamily="34" charset="0"/>
              </a:rPr>
              <a:t>Langostino enano</a:t>
            </a:r>
            <a:endParaRPr lang="es-ES" sz="1200" b="0" u="none">
              <a:latin typeface="Verdana" pitchFamily="34" charset="0"/>
            </a:endParaRPr>
          </a:p>
        </p:txBody>
      </p:sp>
      <p:sp>
        <p:nvSpPr>
          <p:cNvPr id="12298" name="50 Rectángulo">
            <a:hlinkClick r:id="rId7" action="ppaction://hlinksldjump"/>
          </p:cNvPr>
          <p:cNvSpPr>
            <a:spLocks noChangeArrowheads="1"/>
          </p:cNvSpPr>
          <p:nvPr/>
        </p:nvSpPr>
        <p:spPr bwMode="auto">
          <a:xfrm>
            <a:off x="1285875" y="4429125"/>
            <a:ext cx="2857500" cy="285750"/>
          </a:xfrm>
          <a:prstGeom prst="rect">
            <a:avLst/>
          </a:prstGeom>
          <a:noFill/>
          <a:ln w="9525" algn="ctr">
            <a:noFill/>
            <a:round/>
            <a:headEnd/>
            <a:tailEnd/>
          </a:ln>
        </p:spPr>
        <p:txBody>
          <a:bodyPr/>
          <a:lstStyle/>
          <a:p>
            <a:r>
              <a:rPr lang="es-MX" sz="1200" b="0" u="none">
                <a:latin typeface="Verdana" pitchFamily="34" charset="0"/>
              </a:rPr>
              <a:t>Lapa</a:t>
            </a:r>
            <a:endParaRPr lang="es-ES" sz="1200" b="0" u="none">
              <a:latin typeface="Verdana" pitchFamily="34" charset="0"/>
            </a:endParaRPr>
          </a:p>
        </p:txBody>
      </p:sp>
      <p:sp>
        <p:nvSpPr>
          <p:cNvPr id="12299" name="51 Rectángulo">
            <a:hlinkClick r:id="rId8" action="ppaction://hlinksldjump"/>
          </p:cNvPr>
          <p:cNvSpPr>
            <a:spLocks noChangeArrowheads="1"/>
          </p:cNvSpPr>
          <p:nvPr/>
        </p:nvSpPr>
        <p:spPr bwMode="auto">
          <a:xfrm>
            <a:off x="4071938" y="1571625"/>
            <a:ext cx="3071812" cy="285750"/>
          </a:xfrm>
          <a:prstGeom prst="rect">
            <a:avLst/>
          </a:prstGeom>
          <a:noFill/>
          <a:ln w="9525" algn="ctr">
            <a:noFill/>
            <a:round/>
            <a:headEnd/>
            <a:tailEnd/>
          </a:ln>
        </p:spPr>
        <p:txBody>
          <a:bodyPr/>
          <a:lstStyle/>
          <a:p>
            <a:r>
              <a:rPr lang="es-MX" sz="1200" b="0" u="none">
                <a:latin typeface="Verdana" pitchFamily="34" charset="0"/>
              </a:rPr>
              <a:t>Lenguado</a:t>
            </a:r>
            <a:endParaRPr lang="es-ES" sz="1200" b="0" u="none">
              <a:latin typeface="Verdana" pitchFamily="34" charset="0"/>
            </a:endParaRPr>
          </a:p>
        </p:txBody>
      </p:sp>
      <p:sp>
        <p:nvSpPr>
          <p:cNvPr id="12300" name="52 Rectángulo">
            <a:hlinkClick r:id="rId9" action="ppaction://hlinksldjump"/>
          </p:cNvPr>
          <p:cNvSpPr>
            <a:spLocks noChangeArrowheads="1"/>
          </p:cNvSpPr>
          <p:nvPr/>
        </p:nvSpPr>
        <p:spPr bwMode="auto">
          <a:xfrm>
            <a:off x="4071938" y="1928813"/>
            <a:ext cx="2714625" cy="285750"/>
          </a:xfrm>
          <a:prstGeom prst="rect">
            <a:avLst/>
          </a:prstGeom>
          <a:noFill/>
          <a:ln w="9525" algn="ctr">
            <a:noFill/>
            <a:round/>
            <a:headEnd/>
            <a:tailEnd/>
          </a:ln>
        </p:spPr>
        <p:txBody>
          <a:bodyPr/>
          <a:lstStyle/>
          <a:p>
            <a:r>
              <a:rPr lang="es-MX" sz="1200" b="0" u="none">
                <a:latin typeface="Verdana" pitchFamily="34" charset="0"/>
              </a:rPr>
              <a:t>Lenguado ojos chicos</a:t>
            </a:r>
            <a:endParaRPr lang="es-ES" sz="1200" b="0" u="none">
              <a:latin typeface="Verdana" pitchFamily="34" charset="0"/>
            </a:endParaRPr>
          </a:p>
        </p:txBody>
      </p:sp>
      <p:sp>
        <p:nvSpPr>
          <p:cNvPr id="12301" name="53 Rectángulo">
            <a:hlinkClick r:id="rId10" action="ppaction://hlinksldjump"/>
          </p:cNvPr>
          <p:cNvSpPr>
            <a:spLocks noChangeArrowheads="1"/>
          </p:cNvSpPr>
          <p:nvPr/>
        </p:nvSpPr>
        <p:spPr bwMode="auto">
          <a:xfrm>
            <a:off x="4071938" y="2286000"/>
            <a:ext cx="2928937" cy="285750"/>
          </a:xfrm>
          <a:prstGeom prst="rect">
            <a:avLst/>
          </a:prstGeom>
          <a:noFill/>
          <a:ln w="9525" algn="ctr">
            <a:noFill/>
            <a:round/>
            <a:headEnd/>
            <a:tailEnd/>
          </a:ln>
        </p:spPr>
        <p:txBody>
          <a:bodyPr/>
          <a:lstStyle/>
          <a:p>
            <a:r>
              <a:rPr lang="es-MX" sz="1200" b="0" u="none">
                <a:latin typeface="Verdana" pitchFamily="34" charset="0"/>
              </a:rPr>
              <a:t>Lenguado ojos grandes</a:t>
            </a:r>
            <a:endParaRPr lang="es-ES" sz="1200" b="0" u="none">
              <a:latin typeface="Verdana" pitchFamily="34" charset="0"/>
            </a:endParaRPr>
          </a:p>
        </p:txBody>
      </p:sp>
      <p:sp>
        <p:nvSpPr>
          <p:cNvPr id="12302" name="54 Rectángulo">
            <a:hlinkClick r:id="rId11" action="ppaction://hlinksldjump"/>
          </p:cNvPr>
          <p:cNvSpPr>
            <a:spLocks noChangeArrowheads="1"/>
          </p:cNvSpPr>
          <p:nvPr/>
        </p:nvSpPr>
        <p:spPr bwMode="auto">
          <a:xfrm>
            <a:off x="4071938" y="2643188"/>
            <a:ext cx="2786062" cy="285750"/>
          </a:xfrm>
          <a:prstGeom prst="rect">
            <a:avLst/>
          </a:prstGeom>
          <a:noFill/>
          <a:ln w="9525" algn="ctr">
            <a:noFill/>
            <a:round/>
            <a:headEnd/>
            <a:tailEnd/>
          </a:ln>
        </p:spPr>
        <p:txBody>
          <a:bodyPr/>
          <a:lstStyle/>
          <a:p>
            <a:r>
              <a:rPr lang="es-MX" sz="1200" b="0" u="none">
                <a:latin typeface="Verdana" pitchFamily="34" charset="0"/>
              </a:rPr>
              <a:t>Liquen gomoso</a:t>
            </a:r>
            <a:endParaRPr lang="es-ES" sz="1200" b="0" u="none">
              <a:latin typeface="Verdana" pitchFamily="34" charset="0"/>
            </a:endParaRPr>
          </a:p>
        </p:txBody>
      </p:sp>
      <p:sp>
        <p:nvSpPr>
          <p:cNvPr id="12303" name="55 Rectángulo">
            <a:hlinkClick r:id="rId12" action="ppaction://hlinksldjump"/>
          </p:cNvPr>
          <p:cNvSpPr>
            <a:spLocks noChangeArrowheads="1"/>
          </p:cNvSpPr>
          <p:nvPr/>
        </p:nvSpPr>
        <p:spPr bwMode="auto">
          <a:xfrm>
            <a:off x="4071938" y="3000375"/>
            <a:ext cx="1857375" cy="285750"/>
          </a:xfrm>
          <a:prstGeom prst="rect">
            <a:avLst/>
          </a:prstGeom>
          <a:noFill/>
          <a:ln w="9525" algn="ctr">
            <a:noFill/>
            <a:round/>
            <a:headEnd/>
            <a:tailEnd/>
          </a:ln>
        </p:spPr>
        <p:txBody>
          <a:bodyPr/>
          <a:lstStyle/>
          <a:p>
            <a:r>
              <a:rPr lang="es-MX" sz="1200" b="0" u="none">
                <a:latin typeface="Verdana" pitchFamily="34" charset="0"/>
              </a:rPr>
              <a:t>Lisa</a:t>
            </a:r>
            <a:endParaRPr lang="es-ES" sz="1200" b="0" u="none">
              <a:latin typeface="Verdana" pitchFamily="34" charset="0"/>
            </a:endParaRPr>
          </a:p>
        </p:txBody>
      </p:sp>
      <p:sp>
        <p:nvSpPr>
          <p:cNvPr id="12304" name="7 Rectángulo"/>
          <p:cNvSpPr>
            <a:spLocks noChangeArrowheads="1"/>
          </p:cNvSpPr>
          <p:nvPr/>
        </p:nvSpPr>
        <p:spPr bwMode="auto">
          <a:xfrm>
            <a:off x="2357438" y="1000125"/>
            <a:ext cx="4714875"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12305" name="23 Rectángulo">
            <a:hlinkClick r:id="rId11" action="ppaction://hlinksldjump"/>
          </p:cNvPr>
          <p:cNvSpPr>
            <a:spLocks noChangeArrowheads="1"/>
          </p:cNvSpPr>
          <p:nvPr/>
        </p:nvSpPr>
        <p:spPr bwMode="auto">
          <a:xfrm>
            <a:off x="4071938" y="3357563"/>
            <a:ext cx="2928937" cy="285750"/>
          </a:xfrm>
          <a:prstGeom prst="rect">
            <a:avLst/>
          </a:prstGeom>
          <a:noFill/>
          <a:ln w="9525" algn="ctr">
            <a:noFill/>
            <a:round/>
            <a:headEnd/>
            <a:tailEnd/>
          </a:ln>
        </p:spPr>
        <p:txBody>
          <a:bodyPr/>
          <a:lstStyle/>
          <a:p>
            <a:r>
              <a:rPr lang="es-MX" sz="1200" b="0" u="none">
                <a:latin typeface="Verdana" pitchFamily="34" charset="0"/>
              </a:rPr>
              <a:t>Lobo marino común</a:t>
            </a:r>
            <a:endParaRPr lang="es-ES" sz="1200" b="0" u="none">
              <a:latin typeface="Verdana" pitchFamily="34" charset="0"/>
            </a:endParaRPr>
          </a:p>
        </p:txBody>
      </p:sp>
      <p:sp>
        <p:nvSpPr>
          <p:cNvPr id="12306" name="24 Rectángulo">
            <a:hlinkClick r:id="rId13" action="ppaction://hlinksldjump"/>
          </p:cNvPr>
          <p:cNvSpPr>
            <a:spLocks noChangeArrowheads="1"/>
          </p:cNvSpPr>
          <p:nvPr/>
        </p:nvSpPr>
        <p:spPr bwMode="auto">
          <a:xfrm>
            <a:off x="4071938" y="3714750"/>
            <a:ext cx="2786062" cy="285750"/>
          </a:xfrm>
          <a:prstGeom prst="rect">
            <a:avLst/>
          </a:prstGeom>
          <a:noFill/>
          <a:ln w="9525" algn="ctr">
            <a:noFill/>
            <a:round/>
            <a:headEnd/>
            <a:tailEnd/>
          </a:ln>
        </p:spPr>
        <p:txBody>
          <a:bodyPr/>
          <a:lstStyle/>
          <a:p>
            <a:r>
              <a:rPr lang="es-MX" sz="1200" b="0" u="none">
                <a:latin typeface="Verdana" pitchFamily="34" charset="0"/>
              </a:rPr>
              <a:t>Lobo fino de Juan Fernández</a:t>
            </a:r>
            <a:endParaRPr lang="es-ES" sz="1200" b="0" u="none">
              <a:latin typeface="Verdana" pitchFamily="34" charset="0"/>
            </a:endParaRPr>
          </a:p>
        </p:txBody>
      </p:sp>
      <p:sp>
        <p:nvSpPr>
          <p:cNvPr id="12307" name="25 Rectángulo">
            <a:hlinkClick r:id="rId13" action="ppaction://hlinksldjump"/>
          </p:cNvPr>
          <p:cNvSpPr>
            <a:spLocks noChangeArrowheads="1"/>
          </p:cNvSpPr>
          <p:nvPr/>
        </p:nvSpPr>
        <p:spPr bwMode="auto">
          <a:xfrm>
            <a:off x="4071938" y="4071938"/>
            <a:ext cx="2714625" cy="285750"/>
          </a:xfrm>
          <a:prstGeom prst="rect">
            <a:avLst/>
          </a:prstGeom>
          <a:noFill/>
          <a:ln w="9525" algn="ctr">
            <a:noFill/>
            <a:round/>
            <a:headEnd/>
            <a:tailEnd/>
          </a:ln>
        </p:spPr>
        <p:txBody>
          <a:bodyPr/>
          <a:lstStyle/>
          <a:p>
            <a:r>
              <a:rPr lang="es-MX" sz="1200" b="0" u="none">
                <a:latin typeface="Verdana" pitchFamily="34" charset="0"/>
              </a:rPr>
              <a:t>Lobo fino austral</a:t>
            </a:r>
            <a:endParaRPr lang="es-ES" sz="1200" b="0" u="none">
              <a:latin typeface="Verdana" pitchFamily="34" charset="0"/>
            </a:endParaRPr>
          </a:p>
        </p:txBody>
      </p:sp>
      <p:sp>
        <p:nvSpPr>
          <p:cNvPr id="12308" name="26 Rectángulo">
            <a:hlinkClick r:id="rId14" action="ppaction://hlinksldjump"/>
          </p:cNvPr>
          <p:cNvSpPr>
            <a:spLocks noChangeArrowheads="1"/>
          </p:cNvSpPr>
          <p:nvPr/>
        </p:nvSpPr>
        <p:spPr bwMode="auto">
          <a:xfrm>
            <a:off x="4071938" y="4429125"/>
            <a:ext cx="2928937" cy="285750"/>
          </a:xfrm>
          <a:prstGeom prst="rect">
            <a:avLst/>
          </a:prstGeom>
          <a:noFill/>
          <a:ln w="9525" algn="ctr">
            <a:noFill/>
            <a:round/>
            <a:headEnd/>
            <a:tailEnd/>
          </a:ln>
        </p:spPr>
        <p:txBody>
          <a:bodyPr/>
          <a:lstStyle/>
          <a:p>
            <a:r>
              <a:rPr lang="es-MX" sz="1200" b="0" u="none">
                <a:latin typeface="Verdana" pitchFamily="34" charset="0"/>
              </a:rPr>
              <a:t>Lobo fino antártico</a:t>
            </a:r>
            <a:endParaRPr lang="es-ES" sz="1200" b="0" u="none">
              <a:latin typeface="Verdana" pitchFamily="34" charset="0"/>
            </a:endParaRPr>
          </a:p>
        </p:txBody>
      </p:sp>
      <p:sp>
        <p:nvSpPr>
          <p:cNvPr id="12309" name="55 Rectángulo">
            <a:hlinkClick r:id="rId14" action="ppaction://hlinksldjump"/>
          </p:cNvPr>
          <p:cNvSpPr>
            <a:spLocks noChangeArrowheads="1"/>
          </p:cNvSpPr>
          <p:nvPr/>
        </p:nvSpPr>
        <p:spPr bwMode="auto">
          <a:xfrm>
            <a:off x="4071938" y="4786313"/>
            <a:ext cx="2500312" cy="285750"/>
          </a:xfrm>
          <a:prstGeom prst="rect">
            <a:avLst/>
          </a:prstGeom>
          <a:noFill/>
          <a:ln w="9525" algn="ctr">
            <a:noFill/>
            <a:round/>
            <a:headEnd/>
            <a:tailEnd/>
          </a:ln>
        </p:spPr>
        <p:txBody>
          <a:bodyPr/>
          <a:lstStyle/>
          <a:p>
            <a:r>
              <a:rPr lang="es-MX" sz="1200" b="0" u="none">
                <a:latin typeface="Verdana" pitchFamily="34" charset="0"/>
              </a:rPr>
              <a:t>Lobo fino subantartico</a:t>
            </a:r>
            <a:endParaRPr lang="es-ES" sz="1200" b="0" u="none">
              <a:latin typeface="Verdana" pitchFamily="34" charset="0"/>
            </a:endParaRPr>
          </a:p>
          <a:p>
            <a:endParaRPr lang="es-ES" sz="1200" b="0" u="none">
              <a:latin typeface="Verdana" pitchFamily="34" charset="0"/>
            </a:endParaRPr>
          </a:p>
        </p:txBody>
      </p:sp>
      <p:sp>
        <p:nvSpPr>
          <p:cNvPr id="12310" name="23 Rectángulo">
            <a:hlinkClick r:id="rId15" action="ppaction://hlinksldjump"/>
          </p:cNvPr>
          <p:cNvSpPr>
            <a:spLocks noChangeArrowheads="1"/>
          </p:cNvSpPr>
          <p:nvPr/>
        </p:nvSpPr>
        <p:spPr bwMode="auto">
          <a:xfrm>
            <a:off x="4071938" y="5143500"/>
            <a:ext cx="2928937" cy="285750"/>
          </a:xfrm>
          <a:prstGeom prst="rect">
            <a:avLst/>
          </a:prstGeom>
          <a:noFill/>
          <a:ln w="9525" algn="ctr">
            <a:noFill/>
            <a:round/>
            <a:headEnd/>
            <a:tailEnd/>
          </a:ln>
        </p:spPr>
        <p:txBody>
          <a:bodyPr/>
          <a:lstStyle/>
          <a:p>
            <a:r>
              <a:rPr lang="es-MX" sz="1200" b="0" u="none">
                <a:latin typeface="Verdana" pitchFamily="34" charset="0"/>
              </a:rPr>
              <a:t>Loco</a:t>
            </a:r>
            <a:endParaRPr lang="es-ES" sz="1200" b="0" u="none">
              <a:latin typeface="Verdana" pitchFamily="34" charset="0"/>
            </a:endParaRPr>
          </a:p>
        </p:txBody>
      </p:sp>
      <p:sp>
        <p:nvSpPr>
          <p:cNvPr id="12311" name="24 Rectángulo">
            <a:hlinkClick r:id="rId16" action="ppaction://hlinksldjump"/>
          </p:cNvPr>
          <p:cNvSpPr>
            <a:spLocks noChangeArrowheads="1"/>
          </p:cNvSpPr>
          <p:nvPr/>
        </p:nvSpPr>
        <p:spPr bwMode="auto">
          <a:xfrm>
            <a:off x="4071938" y="5500688"/>
            <a:ext cx="2786062" cy="285750"/>
          </a:xfrm>
          <a:prstGeom prst="rect">
            <a:avLst/>
          </a:prstGeom>
          <a:noFill/>
          <a:ln w="9525" algn="ctr">
            <a:noFill/>
            <a:round/>
            <a:headEnd/>
            <a:tailEnd/>
          </a:ln>
        </p:spPr>
        <p:txBody>
          <a:bodyPr/>
          <a:lstStyle/>
          <a:p>
            <a:r>
              <a:rPr lang="es-MX" sz="1200" b="0" u="none">
                <a:latin typeface="Verdana" pitchFamily="34" charset="0"/>
              </a:rPr>
              <a:t>Locate</a:t>
            </a:r>
            <a:endParaRPr lang="es-ES" sz="1200" b="0" u="none">
              <a:latin typeface="Verdana" pitchFamily="34" charset="0"/>
            </a:endParaRPr>
          </a:p>
        </p:txBody>
      </p:sp>
      <p:sp>
        <p:nvSpPr>
          <p:cNvPr id="12312" name="25 Rectángulo">
            <a:hlinkClick r:id="rId17" action="ppaction://hlinksldjump"/>
          </p:cNvPr>
          <p:cNvSpPr>
            <a:spLocks noChangeArrowheads="1"/>
          </p:cNvSpPr>
          <p:nvPr/>
        </p:nvSpPr>
        <p:spPr bwMode="auto">
          <a:xfrm>
            <a:off x="4071938" y="5857875"/>
            <a:ext cx="2714625" cy="285750"/>
          </a:xfrm>
          <a:prstGeom prst="rect">
            <a:avLst/>
          </a:prstGeom>
          <a:noFill/>
          <a:ln w="9525" algn="ctr">
            <a:noFill/>
            <a:round/>
            <a:headEnd/>
            <a:tailEnd/>
          </a:ln>
        </p:spPr>
        <p:txBody>
          <a:bodyPr/>
          <a:lstStyle/>
          <a:p>
            <a:r>
              <a:rPr lang="es-MX" sz="1200" b="0" u="none">
                <a:latin typeface="Verdana" pitchFamily="34" charset="0"/>
              </a:rPr>
              <a:t>Luche</a:t>
            </a:r>
            <a:endParaRPr lang="es-ES" sz="1200" b="0" u="none">
              <a:latin typeface="Verdana" pitchFamily="34" charset="0"/>
            </a:endParaRPr>
          </a:p>
        </p:txBody>
      </p:sp>
      <p:sp>
        <p:nvSpPr>
          <p:cNvPr id="12313" name="26 Rectángulo">
            <a:hlinkClick r:id="rId18" action="ppaction://hlinksldjump"/>
          </p:cNvPr>
          <p:cNvSpPr>
            <a:spLocks noChangeArrowheads="1"/>
          </p:cNvSpPr>
          <p:nvPr/>
        </p:nvSpPr>
        <p:spPr bwMode="auto">
          <a:xfrm>
            <a:off x="4071938" y="6215063"/>
            <a:ext cx="2928937" cy="285750"/>
          </a:xfrm>
          <a:prstGeom prst="rect">
            <a:avLst/>
          </a:prstGeom>
          <a:noFill/>
          <a:ln w="9525" algn="ctr">
            <a:noFill/>
            <a:round/>
            <a:headEnd/>
            <a:tailEnd/>
          </a:ln>
        </p:spPr>
        <p:txBody>
          <a:bodyPr/>
          <a:lstStyle/>
          <a:p>
            <a:r>
              <a:rPr lang="es-MX" sz="1200" b="0" u="none">
                <a:latin typeface="Verdana" pitchFamily="34" charset="0"/>
              </a:rPr>
              <a:t>Luga cuchara</a:t>
            </a:r>
            <a:endParaRPr lang="es-ES" sz="1200" b="0" u="none">
              <a:latin typeface="Verdana" pitchFamily="34" charset="0"/>
            </a:endParaRPr>
          </a:p>
        </p:txBody>
      </p:sp>
      <p:sp>
        <p:nvSpPr>
          <p:cNvPr id="12314" name="26 Rectángulo">
            <a:hlinkClick r:id="rId18" action="ppaction://hlinksldjump"/>
          </p:cNvPr>
          <p:cNvSpPr>
            <a:spLocks noChangeArrowheads="1"/>
          </p:cNvSpPr>
          <p:nvPr/>
        </p:nvSpPr>
        <p:spPr bwMode="auto">
          <a:xfrm>
            <a:off x="6786563" y="1571625"/>
            <a:ext cx="2928937" cy="285750"/>
          </a:xfrm>
          <a:prstGeom prst="rect">
            <a:avLst/>
          </a:prstGeom>
          <a:noFill/>
          <a:ln w="9525" algn="ctr">
            <a:noFill/>
            <a:round/>
            <a:headEnd/>
            <a:tailEnd/>
          </a:ln>
        </p:spPr>
        <p:txBody>
          <a:bodyPr/>
          <a:lstStyle/>
          <a:p>
            <a:r>
              <a:rPr lang="es-MX" sz="1200" b="0" u="none">
                <a:latin typeface="Verdana" pitchFamily="34" charset="0"/>
              </a:rPr>
              <a:t>Luga luga</a:t>
            </a:r>
            <a:endParaRPr lang="es-ES" sz="1200" b="0" u="none">
              <a:latin typeface="Verdana" pitchFamily="34" charset="0"/>
            </a:endParaRPr>
          </a:p>
        </p:txBody>
      </p:sp>
      <p:sp>
        <p:nvSpPr>
          <p:cNvPr id="12315" name="57 Rectángulo redondeado">
            <a:hlinkClick r:id="rId19" action="ppaction://hlinksldjump"/>
          </p:cNvPr>
          <p:cNvSpPr>
            <a:spLocks noChangeArrowheads="1"/>
          </p:cNvSpPr>
          <p:nvPr/>
        </p:nvSpPr>
        <p:spPr bwMode="auto">
          <a:xfrm>
            <a:off x="7000875" y="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35" name="34 Elipse"/>
          <p:cNvSpPr/>
          <p:nvPr/>
        </p:nvSpPr>
        <p:spPr bwMode="auto">
          <a:xfrm>
            <a:off x="357188" y="12144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L</a:t>
            </a:r>
            <a:endParaRPr lang="es-ES" dirty="0">
              <a:solidFill>
                <a:schemeClr val="bg1"/>
              </a:solidFill>
            </a:endParaRPr>
          </a:p>
        </p:txBody>
      </p:sp>
      <p:sp>
        <p:nvSpPr>
          <p:cNvPr id="12317" name="46 Rectángulo">
            <a:hlinkClick r:id="rId20" action="ppaction://hlinksldjump"/>
          </p:cNvPr>
          <p:cNvSpPr>
            <a:spLocks noChangeArrowheads="1"/>
          </p:cNvSpPr>
          <p:nvPr/>
        </p:nvSpPr>
        <p:spPr bwMode="auto">
          <a:xfrm>
            <a:off x="1285875" y="4714875"/>
            <a:ext cx="3214688" cy="285750"/>
          </a:xfrm>
          <a:prstGeom prst="rect">
            <a:avLst/>
          </a:prstGeom>
          <a:noFill/>
          <a:ln w="9525" algn="ctr">
            <a:noFill/>
            <a:round/>
            <a:headEnd/>
            <a:tailEnd/>
          </a:ln>
        </p:spPr>
        <p:txBody>
          <a:bodyPr/>
          <a:lstStyle/>
          <a:p>
            <a:r>
              <a:rPr lang="es-MX" sz="1200" b="0" u="none">
                <a:latin typeface="Verdana" pitchFamily="34" charset="0"/>
              </a:rPr>
              <a:t>Lapa bonete</a:t>
            </a:r>
            <a:endParaRPr lang="es-ES" sz="1200" b="0" u="none">
              <a:latin typeface="Verdana" pitchFamily="34" charset="0"/>
            </a:endParaRPr>
          </a:p>
        </p:txBody>
      </p:sp>
      <p:sp>
        <p:nvSpPr>
          <p:cNvPr id="12318" name="47 Rectángulo">
            <a:hlinkClick r:id="rId20" action="ppaction://hlinksldjump"/>
          </p:cNvPr>
          <p:cNvSpPr>
            <a:spLocks noChangeArrowheads="1"/>
          </p:cNvSpPr>
          <p:nvPr/>
        </p:nvSpPr>
        <p:spPr bwMode="auto">
          <a:xfrm>
            <a:off x="1285875" y="5072063"/>
            <a:ext cx="2500313" cy="285750"/>
          </a:xfrm>
          <a:prstGeom prst="rect">
            <a:avLst/>
          </a:prstGeom>
          <a:noFill/>
          <a:ln w="9525" algn="ctr">
            <a:noFill/>
            <a:round/>
            <a:headEnd/>
            <a:tailEnd/>
          </a:ln>
        </p:spPr>
        <p:txBody>
          <a:bodyPr/>
          <a:lstStyle/>
          <a:p>
            <a:r>
              <a:rPr lang="es-MX" sz="1200" b="0" u="none">
                <a:latin typeface="Verdana" pitchFamily="34" charset="0"/>
              </a:rPr>
              <a:t>Lapa negra</a:t>
            </a:r>
            <a:endParaRPr lang="es-ES" sz="1200" b="0" u="none">
              <a:latin typeface="Verdana" pitchFamily="34" charset="0"/>
            </a:endParaRPr>
          </a:p>
        </p:txBody>
      </p:sp>
      <p:sp>
        <p:nvSpPr>
          <p:cNvPr id="12319" name="48 Rectángulo">
            <a:hlinkClick r:id="rId21" action="ppaction://hlinksldjump"/>
          </p:cNvPr>
          <p:cNvSpPr>
            <a:spLocks noChangeArrowheads="1"/>
          </p:cNvSpPr>
          <p:nvPr/>
        </p:nvSpPr>
        <p:spPr bwMode="auto">
          <a:xfrm>
            <a:off x="1285875" y="5429250"/>
            <a:ext cx="3071813" cy="285750"/>
          </a:xfrm>
          <a:prstGeom prst="rect">
            <a:avLst/>
          </a:prstGeom>
          <a:noFill/>
          <a:ln w="9525" algn="ctr">
            <a:noFill/>
            <a:round/>
            <a:headEnd/>
            <a:tailEnd/>
          </a:ln>
        </p:spPr>
        <p:txBody>
          <a:bodyPr/>
          <a:lstStyle/>
          <a:p>
            <a:r>
              <a:rPr lang="es-MX" sz="1200" b="0" u="none">
                <a:latin typeface="Verdana" pitchFamily="34" charset="0"/>
              </a:rPr>
              <a:t>Lapa picta</a:t>
            </a:r>
            <a:endParaRPr lang="es-ES" sz="1200" b="0" u="none">
              <a:latin typeface="Verdana" pitchFamily="34" charset="0"/>
            </a:endParaRPr>
          </a:p>
        </p:txBody>
      </p:sp>
      <p:sp>
        <p:nvSpPr>
          <p:cNvPr id="12320" name="49 Rectángulo">
            <a:hlinkClick r:id="rId21" action="ppaction://hlinksldjump"/>
          </p:cNvPr>
          <p:cNvSpPr>
            <a:spLocks noChangeArrowheads="1"/>
          </p:cNvSpPr>
          <p:nvPr/>
        </p:nvSpPr>
        <p:spPr bwMode="auto">
          <a:xfrm>
            <a:off x="1285875" y="5786438"/>
            <a:ext cx="3286125" cy="285750"/>
          </a:xfrm>
          <a:prstGeom prst="rect">
            <a:avLst/>
          </a:prstGeom>
          <a:noFill/>
          <a:ln w="9525" algn="ctr">
            <a:noFill/>
            <a:round/>
            <a:headEnd/>
            <a:tailEnd/>
          </a:ln>
        </p:spPr>
        <p:txBody>
          <a:bodyPr/>
          <a:lstStyle/>
          <a:p>
            <a:r>
              <a:rPr lang="es-MX" sz="1200" b="0" u="none">
                <a:latin typeface="Verdana" pitchFamily="34" charset="0"/>
              </a:rPr>
              <a:t>Lapa reina</a:t>
            </a:r>
            <a:endParaRPr lang="es-ES" sz="1200" b="0" u="none">
              <a:latin typeface="Verdana" pitchFamily="34" charset="0"/>
            </a:endParaRPr>
          </a:p>
        </p:txBody>
      </p:sp>
      <p:sp>
        <p:nvSpPr>
          <p:cNvPr id="12321" name="49 Rectángulo">
            <a:hlinkClick r:id="rId22" action="ppaction://hlinksldjump"/>
          </p:cNvPr>
          <p:cNvSpPr>
            <a:spLocks noChangeArrowheads="1"/>
          </p:cNvSpPr>
          <p:nvPr/>
        </p:nvSpPr>
        <p:spPr bwMode="auto">
          <a:xfrm>
            <a:off x="1285875" y="6072188"/>
            <a:ext cx="3286125" cy="285750"/>
          </a:xfrm>
          <a:prstGeom prst="rect">
            <a:avLst/>
          </a:prstGeom>
          <a:noFill/>
          <a:ln w="9525" algn="ctr">
            <a:noFill/>
            <a:round/>
            <a:headEnd/>
            <a:tailEnd/>
          </a:ln>
        </p:spPr>
        <p:txBody>
          <a:bodyPr/>
          <a:lstStyle/>
          <a:p>
            <a:r>
              <a:rPr lang="es-MX" sz="1200" b="0" u="none">
                <a:latin typeface="Verdana" pitchFamily="34" charset="0"/>
              </a:rPr>
              <a:t>Lapa rosada</a:t>
            </a:r>
            <a:endParaRPr lang="es-ES" sz="1200" b="0" u="none">
              <a:latin typeface="Verdana" pitchFamily="34" charset="0"/>
            </a:endParaRPr>
          </a:p>
        </p:txBody>
      </p:sp>
      <p:sp>
        <p:nvSpPr>
          <p:cNvPr id="12322" name="51 Rectángulo">
            <a:hlinkClick r:id="rId22" action="ppaction://hlinksldjump"/>
          </p:cNvPr>
          <p:cNvSpPr>
            <a:spLocks noChangeArrowheads="1"/>
          </p:cNvSpPr>
          <p:nvPr/>
        </p:nvSpPr>
        <p:spPr bwMode="auto">
          <a:xfrm>
            <a:off x="1285875" y="6429375"/>
            <a:ext cx="3071813" cy="285750"/>
          </a:xfrm>
          <a:prstGeom prst="rect">
            <a:avLst/>
          </a:prstGeom>
          <a:noFill/>
          <a:ln w="9525" algn="ctr">
            <a:noFill/>
            <a:round/>
            <a:headEnd/>
            <a:tailEnd/>
          </a:ln>
        </p:spPr>
        <p:txBody>
          <a:bodyPr/>
          <a:lstStyle/>
          <a:p>
            <a:r>
              <a:rPr lang="es-MX" sz="1200" b="0" u="none">
                <a:latin typeface="Verdana" pitchFamily="34" charset="0"/>
              </a:rPr>
              <a:t>Lechuguilla</a:t>
            </a:r>
            <a:endParaRPr lang="es-ES" sz="1200" b="0" u="none">
              <a:latin typeface="Verdana" pitchFamily="34" charset="0"/>
            </a:endParaRPr>
          </a:p>
        </p:txBody>
      </p:sp>
      <p:sp>
        <p:nvSpPr>
          <p:cNvPr id="12323" name="26 Rectángulo">
            <a:hlinkClick r:id="rId23" action="ppaction://hlinksldjump"/>
          </p:cNvPr>
          <p:cNvSpPr>
            <a:spLocks noChangeArrowheads="1"/>
          </p:cNvSpPr>
          <p:nvPr/>
        </p:nvSpPr>
        <p:spPr bwMode="auto">
          <a:xfrm>
            <a:off x="6786563" y="1928813"/>
            <a:ext cx="2928937" cy="285750"/>
          </a:xfrm>
          <a:prstGeom prst="rect">
            <a:avLst/>
          </a:prstGeom>
          <a:noFill/>
          <a:ln w="9525" algn="ctr">
            <a:noFill/>
            <a:round/>
            <a:headEnd/>
            <a:tailEnd/>
          </a:ln>
        </p:spPr>
        <p:txBody>
          <a:bodyPr/>
          <a:lstStyle/>
          <a:p>
            <a:r>
              <a:rPr lang="es-MX" sz="1200" b="0" u="none">
                <a:latin typeface="Verdana" pitchFamily="34" charset="0"/>
              </a:rPr>
              <a:t>Luga negra</a:t>
            </a:r>
            <a:endParaRPr lang="es-ES" sz="1200" b="0" u="none">
              <a:latin typeface="Verdana" pitchFamily="34" charset="0"/>
            </a:endParaRPr>
          </a:p>
        </p:txBody>
      </p:sp>
      <p:sp>
        <p:nvSpPr>
          <p:cNvPr id="12324" name="26 Rectángulo">
            <a:hlinkClick r:id="rId24" action="ppaction://hlinksldjump"/>
          </p:cNvPr>
          <p:cNvSpPr>
            <a:spLocks noChangeArrowheads="1"/>
          </p:cNvSpPr>
          <p:nvPr/>
        </p:nvSpPr>
        <p:spPr bwMode="auto">
          <a:xfrm>
            <a:off x="6786563" y="2286000"/>
            <a:ext cx="2928937" cy="285750"/>
          </a:xfrm>
          <a:prstGeom prst="rect">
            <a:avLst/>
          </a:prstGeom>
          <a:noFill/>
          <a:ln w="9525" algn="ctr">
            <a:noFill/>
            <a:round/>
            <a:headEnd/>
            <a:tailEnd/>
          </a:ln>
        </p:spPr>
        <p:txBody>
          <a:bodyPr/>
          <a:lstStyle/>
          <a:p>
            <a:r>
              <a:rPr lang="es-MX" sz="1200" b="0" u="none">
                <a:latin typeface="Verdana" pitchFamily="34" charset="0"/>
              </a:rPr>
              <a:t>Luga roja</a:t>
            </a:r>
            <a:endParaRPr lang="es-ES" sz="1200" b="0" u="none">
              <a:latin typeface="Verdana" pitchFamily="34" charset="0"/>
            </a:endParaRPr>
          </a:p>
        </p:txBody>
      </p:sp>
      <p:sp>
        <p:nvSpPr>
          <p:cNvPr id="12325" name="43 Rectángulo">
            <a:hlinkClick r:id="rId2" action="ppaction://hlinksldjump"/>
          </p:cNvPr>
          <p:cNvSpPr>
            <a:spLocks noChangeArrowheads="1"/>
          </p:cNvSpPr>
          <p:nvPr/>
        </p:nvSpPr>
        <p:spPr bwMode="auto">
          <a:xfrm>
            <a:off x="1285875" y="1571625"/>
            <a:ext cx="2143125" cy="285750"/>
          </a:xfrm>
          <a:prstGeom prst="rect">
            <a:avLst/>
          </a:prstGeom>
          <a:noFill/>
          <a:ln w="9525" algn="ctr">
            <a:noFill/>
            <a:round/>
            <a:headEnd/>
            <a:tailEnd/>
          </a:ln>
        </p:spPr>
        <p:txBody>
          <a:bodyPr/>
          <a:lstStyle/>
          <a:p>
            <a:r>
              <a:rPr lang="es-MX" sz="1200" b="0" u="none">
                <a:latin typeface="Verdana" pitchFamily="34" charset="0"/>
              </a:rPr>
              <a:t>Lamprea de agua dulce</a:t>
            </a:r>
            <a:endParaRPr lang="es-ES" sz="1200" b="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928688"/>
            <a:ext cx="8358188" cy="40846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Juliana </a:t>
            </a:r>
            <a:r>
              <a:rPr lang="es-MX" sz="900" i="1" dirty="0">
                <a:latin typeface="Verdana" pitchFamily="34" charset="0"/>
              </a:rPr>
              <a:t>(</a:t>
            </a:r>
            <a:r>
              <a:rPr lang="es-MX" sz="900" i="1" dirty="0" err="1">
                <a:latin typeface="Verdana" pitchFamily="34" charset="0"/>
              </a:rPr>
              <a:t>Tawera</a:t>
            </a:r>
            <a:r>
              <a:rPr lang="es-MX" sz="900" i="1" dirty="0">
                <a:latin typeface="Verdana" pitchFamily="34" charset="0"/>
              </a:rPr>
              <a:t> </a:t>
            </a:r>
            <a:r>
              <a:rPr lang="es-MX" sz="900" i="1" dirty="0" err="1">
                <a:latin typeface="Verdana" pitchFamily="34" charset="0"/>
              </a:rPr>
              <a:t>gayi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38 de 2013, suspende por el plazo de 5 años contados desde el 16 de enero de 2013, la inscripción en el Registro Pesquero Artesanal de la X región de Los Lagos, en todas sus categorías, por haber alcanzado el estado de plena explotación en dicha área de pesca.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err="1">
                <a:latin typeface="Verdana" pitchFamily="34" charset="0"/>
              </a:rPr>
              <a:t>D.Ex.N°</a:t>
            </a:r>
            <a:r>
              <a:rPr lang="es-MX" sz="1200" b="0" u="none" dirty="0">
                <a:latin typeface="Verdana" pitchFamily="34" charset="0"/>
              </a:rPr>
              <a:t> 35 de 2012 (modificado por </a:t>
            </a:r>
            <a:r>
              <a:rPr lang="es-MX" sz="1200" b="0" u="none" dirty="0" err="1">
                <a:latin typeface="Verdana" pitchFamily="34" charset="0"/>
              </a:rPr>
              <a:t>D.Ex.Nº</a:t>
            </a:r>
            <a:r>
              <a:rPr lang="es-MX" sz="1200" b="0" u="none" dirty="0">
                <a:latin typeface="Verdana" pitchFamily="34" charset="0"/>
              </a:rPr>
              <a:t> 597 de 2012), fija para el año 2012 una cuota anual de captura de 7.235 t. a ser extraídas en el área marítima correspondiente a las aguas interiores de la X Región de Los Lagos. La cuota remanente a junio es de 5.110 t, las que se fraccionan en el período junio-diciembre en 730 t mensuales.</a:t>
            </a:r>
          </a:p>
          <a:p>
            <a:pPr algn="just">
              <a:buFont typeface="Wingdings" pitchFamily="2" charset="2"/>
              <a:buChar char="ü"/>
              <a:defRPr/>
            </a:pPr>
            <a:r>
              <a:rPr lang="es-MX" sz="1400" b="0" u="none" dirty="0">
                <a:latin typeface="Verdana" pitchFamily="34" charset="0"/>
              </a:rPr>
              <a:t>					</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R.Ex.N°</a:t>
            </a:r>
            <a:r>
              <a:rPr lang="es-ES" sz="1200" b="0" u="none" dirty="0">
                <a:latin typeface="Verdana" pitchFamily="34" charset="0"/>
              </a:rPr>
              <a:t> 2407 de </a:t>
            </a:r>
            <a:r>
              <a:rPr lang="es-ES" sz="1200" b="0" u="none" dirty="0" smtClean="0">
                <a:latin typeface="Verdana" pitchFamily="34" charset="0"/>
              </a:rPr>
              <a:t>2011 (modificada por Res.Ex.Nº1825 de 2014), </a:t>
            </a:r>
            <a:r>
              <a:rPr lang="es-ES" sz="1200" b="0" u="none" dirty="0">
                <a:latin typeface="Verdana" pitchFamily="34" charset="0"/>
              </a:rPr>
              <a:t>establece </a:t>
            </a:r>
            <a:r>
              <a:rPr lang="es-ES" sz="1200" b="0" u="none" dirty="0" smtClean="0">
                <a:latin typeface="Verdana" pitchFamily="34" charset="0"/>
              </a:rPr>
              <a:t>en el área marítima de la X Región, una </a:t>
            </a:r>
            <a:r>
              <a:rPr lang="es-ES" sz="1200" b="0" u="none" dirty="0">
                <a:latin typeface="Verdana" pitchFamily="34" charset="0"/>
              </a:rPr>
              <a:t>talla mínima de extracción de </a:t>
            </a:r>
            <a:r>
              <a:rPr lang="es-ES" sz="1200" b="0" u="none" dirty="0" smtClean="0">
                <a:latin typeface="Verdana" pitchFamily="34" charset="0"/>
              </a:rPr>
              <a:t>25 mm, admitiendo un margen de tolerancia del 10% de ejemplares bajo talla.</a:t>
            </a:r>
            <a:endParaRPr lang="es-ES" sz="1200" b="0" u="none" dirty="0">
              <a:latin typeface="Verdana" pitchFamily="34" charset="0"/>
            </a:endParaRP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err="1">
                <a:latin typeface="Verdana" pitchFamily="34" charset="0"/>
              </a:rPr>
              <a:t>D.Ex.N°</a:t>
            </a:r>
            <a:r>
              <a:rPr lang="es-MX" sz="1200" b="0" u="none" dirty="0">
                <a:latin typeface="Verdana" pitchFamily="34" charset="0"/>
              </a:rPr>
              <a:t> 150 de 2013, establece veda extractiva en la X Región, desde el día 4 de febrero hasta el 28 de febrero, ambas de 2013.</a:t>
            </a: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13668" name="57 Rectángulo redondeado">
            <a:hlinkClick r:id="rId2" action="ppaction://hlinksldjump"/>
          </p:cNvPr>
          <p:cNvSpPr>
            <a:spLocks noChangeArrowheads="1"/>
          </p:cNvSpPr>
          <p:nvPr/>
        </p:nvSpPr>
        <p:spPr bwMode="auto">
          <a:xfrm>
            <a:off x="7429500" y="45847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5102225"/>
            <a:ext cx="8358188" cy="16398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Jurel fino </a:t>
            </a:r>
            <a:r>
              <a:rPr lang="es-MX" sz="900" dirty="0">
                <a:latin typeface="Verdana" pitchFamily="34" charset="0"/>
              </a:rPr>
              <a:t>(</a:t>
            </a:r>
            <a:r>
              <a:rPr lang="es-ES" sz="900" i="1" dirty="0" err="1">
                <a:latin typeface="Verdana" pitchFamily="34" charset="0"/>
              </a:rPr>
              <a:t>Decapterus</a:t>
            </a:r>
            <a:r>
              <a:rPr lang="es-ES" sz="900" i="1" dirty="0">
                <a:latin typeface="Verdana" pitchFamily="34" charset="0"/>
              </a:rPr>
              <a:t> </a:t>
            </a:r>
            <a:r>
              <a:rPr lang="es-ES" sz="900" i="1" dirty="0" err="1">
                <a:latin typeface="Verdana" pitchFamily="34" charset="0"/>
              </a:rPr>
              <a:t>macrosoma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p:txBody>
      </p:sp>
      <p:sp>
        <p:nvSpPr>
          <p:cNvPr id="113670" name="57 Rectángulo redondeado">
            <a:hlinkClick r:id="rId2" action="ppaction://hlinksldjump"/>
          </p:cNvPr>
          <p:cNvSpPr>
            <a:spLocks noChangeArrowheads="1"/>
          </p:cNvSpPr>
          <p:nvPr/>
        </p:nvSpPr>
        <p:spPr bwMode="auto">
          <a:xfrm>
            <a:off x="7429500" y="52292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836612"/>
            <a:ext cx="8501063" cy="583274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Jurel </a:t>
            </a:r>
            <a:r>
              <a:rPr lang="es-MX" sz="900" dirty="0">
                <a:latin typeface="Verdana" pitchFamily="34" charset="0"/>
              </a:rPr>
              <a:t>(</a:t>
            </a:r>
            <a:r>
              <a:rPr lang="es-ES" sz="900" i="1" dirty="0" err="1">
                <a:latin typeface="Verdana" pitchFamily="34" charset="0"/>
              </a:rPr>
              <a:t>Trachurus</a:t>
            </a:r>
            <a:r>
              <a:rPr lang="es-ES" sz="900" i="1" dirty="0">
                <a:latin typeface="Verdana" pitchFamily="34" charset="0"/>
              </a:rPr>
              <a:t> </a:t>
            </a:r>
            <a:r>
              <a:rPr lang="es-ES" sz="900" i="1" dirty="0" err="1">
                <a:latin typeface="Verdana" pitchFamily="34" charset="0"/>
              </a:rPr>
              <a:t>symetricus</a:t>
            </a:r>
            <a:r>
              <a:rPr lang="es-ES" sz="900" i="1" dirty="0">
                <a:latin typeface="Verdana" pitchFamily="34" charset="0"/>
              </a:rPr>
              <a:t> </a:t>
            </a:r>
            <a:r>
              <a:rPr lang="es-ES" sz="900" i="1" dirty="0" err="1">
                <a:latin typeface="Verdana" pitchFamily="34" charset="0"/>
              </a:rPr>
              <a:t>murphyi</a:t>
            </a:r>
            <a:r>
              <a:rPr lang="es-ES" sz="900" dirty="0">
                <a:latin typeface="Verdana" pitchFamily="34" charset="0"/>
              </a:rPr>
              <a:t>)</a:t>
            </a:r>
          </a:p>
          <a:p>
            <a:pPr algn="just">
              <a:defRPr/>
            </a:pPr>
            <a:endParaRPr lang="es-MX" sz="900" i="1"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ES" sz="1200" b="0" u="none" dirty="0">
                <a:latin typeface="Verdana" pitchFamily="34" charset="0"/>
              </a:rPr>
              <a:t> </a:t>
            </a:r>
            <a:r>
              <a:rPr lang="es-ES" sz="1000" b="0" u="none" dirty="0">
                <a:latin typeface="Verdana" pitchFamily="34" charset="0"/>
              </a:rPr>
              <a:t>El </a:t>
            </a:r>
            <a:r>
              <a:rPr lang="es-ES" sz="1000" b="0" dirty="0">
                <a:latin typeface="Verdana" pitchFamily="34" charset="0"/>
              </a:rPr>
              <a:t>D.S.N° 354 de 1993</a:t>
            </a:r>
            <a:r>
              <a:rPr lang="es-ES" sz="1000" b="0" u="none" dirty="0">
                <a:latin typeface="Verdana" pitchFamily="34" charset="0"/>
              </a:rPr>
              <a:t>, D.S.N° 608 de 1997 y D.S.N° 545 de 1998 declaran a la unidad de pesquería jurel, en el área marítima de la I a II a regiones y V a IX, III a la IV y X región, respectivamente,  en estado y régimen de plena explotación.</a:t>
            </a:r>
          </a:p>
          <a:p>
            <a:pPr algn="just">
              <a:defRPr/>
            </a:pPr>
            <a:r>
              <a:rPr lang="es-ES" sz="1000" b="0" dirty="0" err="1" smtClean="0">
                <a:latin typeface="Verdana" pitchFamily="34" charset="0"/>
              </a:rPr>
              <a:t>D.Ex.N</a:t>
            </a:r>
            <a:r>
              <a:rPr lang="es-ES" sz="1000" b="0" dirty="0" err="1">
                <a:latin typeface="Verdana" pitchFamily="34" charset="0"/>
              </a:rPr>
              <a:t>°</a:t>
            </a:r>
            <a:r>
              <a:rPr lang="es-ES" sz="1000" b="0" dirty="0">
                <a:latin typeface="Verdana" pitchFamily="34" charset="0"/>
              </a:rPr>
              <a:t> 756 de 2012</a:t>
            </a:r>
            <a:r>
              <a:rPr lang="es-ES" sz="1000" b="0" u="none" dirty="0">
                <a:latin typeface="Verdana" pitchFamily="34" charset="0"/>
              </a:rPr>
              <a:t>, suspende recepción de solicitudes y el otorgamiento de nuevas autorizaciones de pesca, por el término de un año contado desde el 1° de agosto de 2012 (regiones XV a X). </a:t>
            </a:r>
          </a:p>
          <a:p>
            <a:pPr algn="just">
              <a:defRPr/>
            </a:pPr>
            <a:r>
              <a:rPr lang="es-ES" sz="1000" b="0" dirty="0" err="1" smtClean="0">
                <a:latin typeface="Verdana" pitchFamily="34" charset="0"/>
              </a:rPr>
              <a:t>R.Ex.N</a:t>
            </a:r>
            <a:r>
              <a:rPr lang="es-ES" sz="1000" b="0" dirty="0" err="1">
                <a:latin typeface="Verdana" pitchFamily="34" charset="0"/>
              </a:rPr>
              <a:t>°</a:t>
            </a:r>
            <a:r>
              <a:rPr lang="es-ES" sz="1000" b="0" dirty="0">
                <a:latin typeface="Verdana" pitchFamily="34" charset="0"/>
              </a:rPr>
              <a:t> 2079 de 2012</a:t>
            </a:r>
            <a:r>
              <a:rPr lang="es-ES" sz="1000" b="0" u="none" dirty="0">
                <a:latin typeface="Verdana" pitchFamily="34" charset="0"/>
              </a:rPr>
              <a:t>, suspende por un año a contar del 1° de agosto de 2012, la inscripción en el RPA en todas sus categorías, XV a X regiones. Suspende por el mismo período en las regiones citadas, la inscripción de todas las especies que constituyan fauna acompañante, según corresponda al arte o aparejo de pesca.</a:t>
            </a:r>
          </a:p>
          <a:p>
            <a:pPr algn="just">
              <a:defRPr/>
            </a:pPr>
            <a:endParaRPr lang="es-ES" sz="1000" b="0" u="none" dirty="0">
              <a:latin typeface="Verdana" pitchFamily="34" charset="0"/>
            </a:endParaRPr>
          </a:p>
          <a:p>
            <a:pPr algn="just">
              <a:defRPr/>
            </a:pPr>
            <a:r>
              <a:rPr lang="es-MX" sz="1000" b="0" u="none" dirty="0">
                <a:latin typeface="Verdana" pitchFamily="34" charset="0"/>
              </a:rPr>
              <a:t>Para actividades de pesca recreativa es necesaria la Licencia de Pesca Recreativa.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ES" sz="1000" b="0" dirty="0" smtClean="0">
                <a:latin typeface="Verdana" pitchFamily="34" charset="0"/>
              </a:rPr>
              <a:t>D.EX.N</a:t>
            </a:r>
            <a:r>
              <a:rPr lang="es-ES" sz="1000" b="0" dirty="0">
                <a:latin typeface="Verdana" pitchFamily="34" charset="0"/>
              </a:rPr>
              <a:t>° </a:t>
            </a:r>
            <a:r>
              <a:rPr lang="es-ES" sz="1000" b="0" dirty="0" smtClean="0">
                <a:latin typeface="Verdana" pitchFamily="34" charset="0"/>
              </a:rPr>
              <a:t>956 </a:t>
            </a:r>
            <a:r>
              <a:rPr lang="es-ES" sz="1000" b="0" dirty="0">
                <a:latin typeface="Verdana" pitchFamily="34" charset="0"/>
              </a:rPr>
              <a:t>de </a:t>
            </a:r>
            <a:r>
              <a:rPr lang="es-ES" sz="1000" b="0" dirty="0" smtClean="0">
                <a:latin typeface="Verdana" pitchFamily="34" charset="0"/>
              </a:rPr>
              <a:t>2014</a:t>
            </a:r>
            <a:r>
              <a:rPr lang="es-ES" sz="1000" b="0" u="none" dirty="0" smtClean="0">
                <a:latin typeface="Verdana" pitchFamily="34" charset="0"/>
              </a:rPr>
              <a:t> (rectificado por D.Ex.Nº24 de 2015, modificado por D.Ex.Nº204 de 2015), establece </a:t>
            </a:r>
            <a:r>
              <a:rPr lang="es-ES" sz="1000" b="0" u="none" dirty="0">
                <a:latin typeface="Verdana" pitchFamily="34" charset="0"/>
              </a:rPr>
              <a:t>para </a:t>
            </a:r>
            <a:r>
              <a:rPr lang="es-ES" sz="1000" b="0" u="none" dirty="0" smtClean="0">
                <a:latin typeface="Verdana" pitchFamily="34" charset="0"/>
              </a:rPr>
              <a:t>el año 2015, una cuota anual de captura de 297.000 t </a:t>
            </a:r>
            <a:r>
              <a:rPr lang="es-ES" sz="1000" b="0" u="none" dirty="0">
                <a:latin typeface="Verdana" pitchFamily="34" charset="0"/>
              </a:rPr>
              <a:t>de la XV a X </a:t>
            </a:r>
            <a:r>
              <a:rPr lang="es-ES" sz="1000" b="0" u="none" dirty="0" smtClean="0">
                <a:latin typeface="Verdana" pitchFamily="34" charset="0"/>
              </a:rPr>
              <a:t>regiones, desagregadas </a:t>
            </a:r>
            <a:r>
              <a:rPr lang="es-ES" sz="1000" b="0" u="none" dirty="0">
                <a:latin typeface="Verdana" pitchFamily="34" charset="0"/>
              </a:rPr>
              <a:t>de la siguiente forma: 200 t reservada con fines de investigación, </a:t>
            </a:r>
            <a:r>
              <a:rPr lang="es-ES" sz="1000" b="0" u="none" dirty="0" smtClean="0">
                <a:latin typeface="Verdana" pitchFamily="34" charset="0"/>
              </a:rPr>
              <a:t>2.970 </a:t>
            </a:r>
            <a:r>
              <a:rPr lang="es-ES" sz="1000" b="0" u="none" dirty="0">
                <a:latin typeface="Verdana" pitchFamily="34" charset="0"/>
              </a:rPr>
              <a:t>t cuota de imprevistos, </a:t>
            </a:r>
            <a:r>
              <a:rPr lang="es-ES" sz="1000" b="0" u="none" dirty="0" smtClean="0">
                <a:latin typeface="Verdana" pitchFamily="34" charset="0"/>
              </a:rPr>
              <a:t>2.970 </a:t>
            </a:r>
            <a:r>
              <a:rPr lang="es-ES" sz="1000" b="0" u="none" dirty="0">
                <a:latin typeface="Verdana" pitchFamily="34" charset="0"/>
              </a:rPr>
              <a:t>t cuota de consumo humano, </a:t>
            </a:r>
            <a:r>
              <a:rPr lang="es-ES" sz="1000" b="0" u="none" dirty="0" smtClean="0">
                <a:latin typeface="Verdana" pitchFamily="34" charset="0"/>
              </a:rPr>
              <a:t>26.904 </a:t>
            </a:r>
            <a:r>
              <a:rPr lang="es-ES" sz="1000" b="0" u="none" dirty="0">
                <a:latin typeface="Verdana" pitchFamily="34" charset="0"/>
              </a:rPr>
              <a:t>t asignadas al sector </a:t>
            </a:r>
            <a:r>
              <a:rPr lang="es-ES" sz="1000" b="0" u="none" dirty="0" smtClean="0">
                <a:latin typeface="Verdana" pitchFamily="34" charset="0"/>
              </a:rPr>
              <a:t>artesanal (477 t como fauna acompañante y 26.427 t como cuota objetivo) y 263.956 </a:t>
            </a:r>
            <a:r>
              <a:rPr lang="es-ES" sz="1000" b="0" u="none" dirty="0">
                <a:latin typeface="Verdana" pitchFamily="34" charset="0"/>
              </a:rPr>
              <a:t>t asignadas al sector </a:t>
            </a:r>
            <a:r>
              <a:rPr lang="es-ES" sz="1000" b="0" u="none" dirty="0" smtClean="0">
                <a:latin typeface="Verdana" pitchFamily="34" charset="0"/>
              </a:rPr>
              <a:t>industrial (41.448 t como cuota objetivo para regiones XV a II y 222.508 t como cuota objetivo para regiones III a X). </a:t>
            </a:r>
            <a:r>
              <a:rPr lang="es-ES" sz="1000" b="0" u="none" dirty="0" err="1" smtClean="0">
                <a:latin typeface="Verdana" pitchFamily="34" charset="0"/>
              </a:rPr>
              <a:t>R.Ex.Nº</a:t>
            </a:r>
            <a:r>
              <a:rPr lang="es-ES" sz="1000" b="0" u="none" dirty="0" smtClean="0">
                <a:latin typeface="Verdana" pitchFamily="34" charset="0"/>
              </a:rPr>
              <a:t> 116 de 2015 (modificada por </a:t>
            </a:r>
            <a:r>
              <a:rPr lang="es-ES" sz="1000" b="0" u="none" dirty="0" err="1" smtClean="0">
                <a:latin typeface="Verdana" pitchFamily="34" charset="0"/>
              </a:rPr>
              <a:t>R.Ex.Nº</a:t>
            </a:r>
            <a:r>
              <a:rPr lang="es-ES" sz="1000" b="0" u="none" dirty="0" smtClean="0">
                <a:latin typeface="Verdana" pitchFamily="34" charset="0"/>
              </a:rPr>
              <a:t> 523 de 2015 y </a:t>
            </a:r>
            <a:r>
              <a:rPr lang="es-ES" sz="1000" b="0" u="none" dirty="0" err="1" smtClean="0">
                <a:latin typeface="Verdana" pitchFamily="34" charset="0"/>
              </a:rPr>
              <a:t>R.Ex.Nº</a:t>
            </a:r>
            <a:r>
              <a:rPr lang="es-ES" sz="1000" b="0" u="none" dirty="0" smtClean="0">
                <a:latin typeface="Verdana" pitchFamily="34" charset="0"/>
              </a:rPr>
              <a:t> 1001 de 2015), establece que la cuota de imprevisto será de 1.485 t para la III y de 1.485 t para la IV región.</a:t>
            </a:r>
            <a:endParaRPr lang="es-ES" sz="1000" b="0" u="none" dirty="0">
              <a:latin typeface="Verdana" pitchFamily="34" charset="0"/>
            </a:endParaRPr>
          </a:p>
          <a:p>
            <a:pPr algn="just">
              <a:defRPr/>
            </a:pPr>
            <a:endParaRPr lang="es-ES" sz="12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1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1000" b="0" dirty="0" err="1">
                <a:latin typeface="Verdana" pitchFamily="34" charset="0"/>
              </a:rPr>
              <a:t>D.Ex.N°</a:t>
            </a:r>
            <a:r>
              <a:rPr lang="es-ES" sz="1000" b="0" dirty="0">
                <a:latin typeface="Verdana" pitchFamily="34" charset="0"/>
              </a:rPr>
              <a:t> 458 de 1981</a:t>
            </a:r>
            <a:r>
              <a:rPr lang="es-ES" sz="1000" b="0" u="none" dirty="0">
                <a:latin typeface="Verdana" pitchFamily="34" charset="0"/>
              </a:rPr>
              <a:t>, establece talla mínima de extracción de 26 cm de longitud de horquilla. </a:t>
            </a:r>
            <a:r>
              <a:rPr lang="es-ES" sz="1000" b="0" dirty="0">
                <a:latin typeface="Verdana" pitchFamily="34" charset="0"/>
              </a:rPr>
              <a:t>Res.1665 de 2012</a:t>
            </a:r>
            <a:r>
              <a:rPr lang="es-ES" sz="1000" b="0" u="none" dirty="0">
                <a:latin typeface="Verdana" pitchFamily="34" charset="0"/>
              </a:rPr>
              <a:t>, establece a partir del 23 de junio de 2012, tamaño mínimo de extracción de jurel de 26 cm de longitud horquilla en las regiones XV a X, manteniendo vigente D. 458/81. Esta resol. establece además, en la captura de jurel como </a:t>
            </a:r>
            <a:r>
              <a:rPr lang="es-ES" sz="1000" b="0" u="none" dirty="0" err="1">
                <a:latin typeface="Verdana" pitchFamily="34" charset="0"/>
              </a:rPr>
              <a:t>f.a.</a:t>
            </a:r>
            <a:r>
              <a:rPr lang="es-ES" sz="1000" b="0" u="none" dirty="0">
                <a:latin typeface="Verdana" pitchFamily="34" charset="0"/>
              </a:rPr>
              <a:t> de la pesca dirigida a anchoveta en las regiones XV a II, un margen de tolerancia del TML de un monto de 40.000 toneladas anuales de jurel.</a:t>
            </a:r>
          </a:p>
          <a:p>
            <a:pPr algn="just">
              <a:defRPr/>
            </a:pPr>
            <a:endParaRPr lang="es-MX" sz="1200" b="0" u="none" dirty="0">
              <a:latin typeface="Verdana" pitchFamily="34" charset="0"/>
            </a:endParaRPr>
          </a:p>
          <a:p>
            <a:pPr algn="just">
              <a:defRPr/>
            </a:pPr>
            <a:r>
              <a:rPr lang="es-MX" sz="1000" b="0" dirty="0" err="1">
                <a:latin typeface="Verdana" pitchFamily="34" charset="0"/>
              </a:rPr>
              <a:t>R.Ex.N°</a:t>
            </a:r>
            <a:r>
              <a:rPr lang="es-MX" sz="1000" b="0" dirty="0">
                <a:latin typeface="Verdana" pitchFamily="34" charset="0"/>
              </a:rPr>
              <a:t> 200 de 2012</a:t>
            </a:r>
            <a:r>
              <a:rPr lang="es-MX" sz="1000" b="0" u="none" dirty="0">
                <a:latin typeface="Verdana" pitchFamily="34" charset="0"/>
              </a:rPr>
              <a:t>, fija períodos de operación de 21 días corridos en las áreas de la XV , II, III y IV regiones, para evaluar la ocurrencia de captura de ejemplares de jurel bajo la TML de carácter referencial de 22 cm de longitud horquilla y por sobre el margen de tolerancia de un 35% medido en número de ejemplares, por cada viaje de pesca</a:t>
            </a:r>
            <a:r>
              <a:rPr lang="es-MX" sz="1100" b="0" u="none" dirty="0">
                <a:latin typeface="Verdana" pitchFamily="34" charset="0"/>
              </a:rPr>
              <a:t>.</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100" b="0" u="none" dirty="0">
                <a:latin typeface="Verdana" pitchFamily="34" charset="0"/>
              </a:rPr>
              <a:t>No aplica	</a:t>
            </a:r>
            <a:r>
              <a:rPr lang="es-MX" sz="1400" b="0" u="none" dirty="0">
                <a:latin typeface="Verdana" pitchFamily="34" charset="0"/>
              </a:rPr>
              <a:t>				</a:t>
            </a:r>
            <a:endParaRPr lang="es-MX" sz="11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44450"/>
            <a:ext cx="7772400" cy="863600"/>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14692" name="57 Rectángulo redondeado">
            <a:hlinkClick r:id="rId2" action="ppaction://hlinksldjump"/>
          </p:cNvPr>
          <p:cNvSpPr>
            <a:spLocks noChangeArrowheads="1"/>
          </p:cNvSpPr>
          <p:nvPr/>
        </p:nvSpPr>
        <p:spPr bwMode="auto">
          <a:xfrm>
            <a:off x="7358063" y="92868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000125"/>
            <a:ext cx="8358188" cy="21431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Karachi </a:t>
            </a:r>
            <a:r>
              <a:rPr lang="es-MX" sz="900" i="1" dirty="0">
                <a:latin typeface="Verdana" pitchFamily="34" charset="0"/>
              </a:rPr>
              <a:t>(</a:t>
            </a:r>
            <a:r>
              <a:rPr lang="es-MX" sz="900" i="1" dirty="0" err="1">
                <a:latin typeface="Verdana" pitchFamily="34" charset="0"/>
              </a:rPr>
              <a:t>Orestias</a:t>
            </a:r>
            <a:r>
              <a:rPr lang="es-MX" sz="900" i="1" dirty="0">
                <a:latin typeface="Verdana" pitchFamily="34" charset="0"/>
              </a:rPr>
              <a:t> </a:t>
            </a:r>
            <a:r>
              <a:rPr lang="es-MX" sz="900" i="1" dirty="0" err="1">
                <a:latin typeface="Verdana" pitchFamily="34" charset="0"/>
              </a:rPr>
              <a:t>agassii</a:t>
            </a:r>
            <a:r>
              <a:rPr lang="es-MX" sz="900" i="1" dirty="0">
                <a:latin typeface="Verdana" pitchFamily="34" charset="0"/>
              </a:rPr>
              <a:t>, </a:t>
            </a:r>
            <a:r>
              <a:rPr lang="es-MX" sz="900" i="1" dirty="0" err="1">
                <a:latin typeface="Verdana" pitchFamily="34" charset="0"/>
              </a:rPr>
              <a:t>Orestias</a:t>
            </a:r>
            <a:r>
              <a:rPr lang="es-MX" sz="900" i="1" dirty="0">
                <a:latin typeface="Verdana" pitchFamily="34" charset="0"/>
              </a:rPr>
              <a:t> </a:t>
            </a:r>
            <a:r>
              <a:rPr lang="es-MX" sz="900" i="1" dirty="0" err="1">
                <a:latin typeface="Verdana" pitchFamily="34" charset="0"/>
              </a:rPr>
              <a:t>chugarensis</a:t>
            </a:r>
            <a:r>
              <a:rPr lang="es-MX" sz="900" i="1" dirty="0">
                <a:latin typeface="Verdana" pitchFamily="34" charset="0"/>
              </a:rPr>
              <a:t>, </a:t>
            </a:r>
            <a:r>
              <a:rPr lang="es-MX" sz="900" i="1" dirty="0" err="1">
                <a:latin typeface="Verdana" pitchFamily="34" charset="0"/>
              </a:rPr>
              <a:t>Orestias</a:t>
            </a:r>
            <a:r>
              <a:rPr lang="es-MX" sz="900" i="1" dirty="0">
                <a:latin typeface="Verdana" pitchFamily="34" charset="0"/>
              </a:rPr>
              <a:t> </a:t>
            </a:r>
            <a:r>
              <a:rPr lang="es-MX" sz="900" i="1" dirty="0" err="1">
                <a:latin typeface="Verdana" pitchFamily="34" charset="0"/>
              </a:rPr>
              <a:t>laucaensis</a:t>
            </a:r>
            <a:r>
              <a:rPr lang="es-MX" sz="900" i="1" dirty="0">
                <a:latin typeface="Verdana" pitchFamily="34" charset="0"/>
              </a:rPr>
              <a:t>, </a:t>
            </a:r>
            <a:r>
              <a:rPr lang="es-MX" sz="900" i="1" dirty="0" err="1">
                <a:latin typeface="Verdana" pitchFamily="34" charset="0"/>
              </a:rPr>
              <a:t>Orestias</a:t>
            </a:r>
            <a:r>
              <a:rPr lang="es-MX" sz="900" i="1" dirty="0">
                <a:latin typeface="Verdana" pitchFamily="34" charset="0"/>
              </a:rPr>
              <a:t> </a:t>
            </a:r>
            <a:r>
              <a:rPr lang="es-MX" sz="900" i="1" dirty="0" err="1">
                <a:latin typeface="Verdana" pitchFamily="34" charset="0"/>
              </a:rPr>
              <a:t>ascotanensis</a:t>
            </a:r>
            <a:r>
              <a:rPr lang="es-MX" sz="900" i="1" dirty="0">
                <a:latin typeface="Verdana" pitchFamily="34" charset="0"/>
              </a:rPr>
              <a:t> y </a:t>
            </a:r>
            <a:r>
              <a:rPr lang="es-MX" sz="900" i="1" dirty="0" err="1">
                <a:latin typeface="Verdana" pitchFamily="34" charset="0"/>
              </a:rPr>
              <a:t>Orestias</a:t>
            </a:r>
            <a:r>
              <a:rPr lang="es-MX" sz="900" i="1" dirty="0">
                <a:latin typeface="Verdana" pitchFamily="34" charset="0"/>
              </a:rPr>
              <a:t> </a:t>
            </a:r>
            <a:r>
              <a:rPr lang="es-MX" sz="900" i="1" dirty="0" err="1">
                <a:latin typeface="Verdana" pitchFamily="34" charset="0"/>
              </a:rPr>
              <a:t>parinacotensis</a:t>
            </a:r>
            <a:r>
              <a:rPr lang="es-MX" sz="900" i="1" dirty="0">
                <a:latin typeface="Verdana" pitchFamily="34" charset="0"/>
              </a:rPr>
              <a:t>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15716" name="57 Rectángulo redondeado">
            <a:hlinkClick r:id="rId2" action="ppaction://hlinksldjump"/>
          </p:cNvPr>
          <p:cNvSpPr>
            <a:spLocks noChangeArrowheads="1"/>
          </p:cNvSpPr>
          <p:nvPr/>
        </p:nvSpPr>
        <p:spPr bwMode="auto">
          <a:xfrm>
            <a:off x="7429500" y="2714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214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Konso</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Ruvettus</a:t>
            </a:r>
            <a:r>
              <a:rPr lang="es-MX" sz="900" i="1" dirty="0">
                <a:latin typeface="Verdana" pitchFamily="34" charset="0"/>
              </a:rPr>
              <a:t> </a:t>
            </a:r>
            <a:r>
              <a:rPr lang="es-MX" sz="900" i="1" dirty="0" err="1">
                <a:latin typeface="Verdana" pitchFamily="34" charset="0"/>
              </a:rPr>
              <a:t>pretiosus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15718" name="57 Rectángulo redondeado">
            <a:hlinkClick r:id="rId2" action="ppaction://hlinksldjump"/>
          </p:cNvPr>
          <p:cNvSpPr>
            <a:spLocks noChangeArrowheads="1"/>
          </p:cNvSpPr>
          <p:nvPr/>
        </p:nvSpPr>
        <p:spPr bwMode="auto">
          <a:xfrm>
            <a:off x="7429500" y="4429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8" name="7 Rectángulo"/>
          <p:cNvSpPr>
            <a:spLocks noChangeArrowheads="1"/>
          </p:cNvSpPr>
          <p:nvPr/>
        </p:nvSpPr>
        <p:spPr bwMode="auto">
          <a:xfrm>
            <a:off x="428625" y="49291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Krill</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Euphausia</a:t>
            </a:r>
            <a:r>
              <a:rPr lang="es-ES" sz="900" i="1" dirty="0">
                <a:latin typeface="Verdana" pitchFamily="34" charset="0"/>
              </a:rPr>
              <a:t> superba)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15720" name="57 Rectángulo redondeado">
            <a:hlinkClick r:id="rId2" action="ppaction://hlinksldjump"/>
          </p:cNvPr>
          <p:cNvSpPr>
            <a:spLocks noChangeArrowheads="1"/>
          </p:cNvSpPr>
          <p:nvPr/>
        </p:nvSpPr>
        <p:spPr bwMode="auto">
          <a:xfrm>
            <a:off x="7429500" y="6143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214438"/>
            <a:ext cx="8358188" cy="21431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Lamprea de agua dulce </a:t>
            </a:r>
            <a:r>
              <a:rPr lang="es-MX" sz="900" i="1" dirty="0">
                <a:latin typeface="Verdana" pitchFamily="34" charset="0"/>
              </a:rPr>
              <a:t>(</a:t>
            </a:r>
            <a:r>
              <a:rPr lang="es-MX" sz="900" i="1" dirty="0" err="1">
                <a:latin typeface="Verdana" pitchFamily="34" charset="0"/>
              </a:rPr>
              <a:t>Mordacia</a:t>
            </a:r>
            <a:r>
              <a:rPr lang="es-MX" sz="900" i="1" dirty="0">
                <a:latin typeface="Verdana" pitchFamily="34" charset="0"/>
              </a:rPr>
              <a:t> lapicida)</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16740"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50043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Langosta australiana </a:t>
            </a:r>
            <a:r>
              <a:rPr lang="es-MX" sz="900" i="1" dirty="0">
                <a:latin typeface="Verdana" pitchFamily="34" charset="0"/>
              </a:rPr>
              <a:t>(</a:t>
            </a:r>
            <a:r>
              <a:rPr lang="es-ES" sz="900" i="1" dirty="0" err="1">
                <a:latin typeface="Verdana" pitchFamily="34" charset="0"/>
              </a:rPr>
              <a:t>Cherax</a:t>
            </a:r>
            <a:r>
              <a:rPr lang="es-ES" sz="900" i="1" dirty="0">
                <a:latin typeface="Verdana" pitchFamily="34" charset="0"/>
              </a:rPr>
              <a:t> </a:t>
            </a:r>
            <a:r>
              <a:rPr lang="es-ES" sz="900" i="1" dirty="0" err="1">
                <a:latin typeface="Verdana" pitchFamily="34" charset="0"/>
              </a:rPr>
              <a:t>teniumanus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16742" name="57 Rectángulo redondeado">
            <a:hlinkClick r:id="rId2" action="ppaction://hlinksldjump"/>
          </p:cNvPr>
          <p:cNvSpPr>
            <a:spLocks noChangeArrowheads="1"/>
          </p:cNvSpPr>
          <p:nvPr/>
        </p:nvSpPr>
        <p:spPr bwMode="auto">
          <a:xfrm>
            <a:off x="7429500" y="47148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071563"/>
            <a:ext cx="8358188" cy="300037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Langosta de Isla de Pascua </a:t>
            </a:r>
            <a:r>
              <a:rPr lang="es-MX" sz="900" i="1" dirty="0">
                <a:latin typeface="Verdana" pitchFamily="34" charset="0"/>
              </a:rPr>
              <a:t>(</a:t>
            </a:r>
            <a:r>
              <a:rPr lang="es-ES" sz="900" i="1" dirty="0" err="1">
                <a:latin typeface="Verdana" pitchFamily="34" charset="0"/>
              </a:rPr>
              <a:t>Panulirus</a:t>
            </a:r>
            <a:r>
              <a:rPr lang="es-ES" sz="900" i="1" dirty="0">
                <a:latin typeface="Verdana" pitchFamily="34" charset="0"/>
              </a:rPr>
              <a:t> </a:t>
            </a:r>
            <a:r>
              <a:rPr lang="es-ES" sz="900" i="1" dirty="0" err="1">
                <a:latin typeface="Verdana" pitchFamily="34" charset="0"/>
              </a:rPr>
              <a:t>pascuensis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209 de 1979, Fija talla mínima de extracción en 100 mm. </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1584 de 1934 modificado por el </a:t>
            </a:r>
            <a:r>
              <a:rPr lang="es-ES" sz="1200" b="0" u="none" dirty="0" err="1">
                <a:latin typeface="Verdana" pitchFamily="34" charset="0"/>
              </a:rPr>
              <a:t>D.Ex.N°</a:t>
            </a:r>
            <a:r>
              <a:rPr lang="es-ES" sz="1200" b="0" u="none" dirty="0">
                <a:latin typeface="Verdana" pitchFamily="34" charset="0"/>
              </a:rPr>
              <a:t> 209 de 1979, prohíbe la extracción, comercialización y transporte de este recurso en el período comprendido entre el 1° de noviembre de cada año hasta el 1° de marzo del año siguiente, ambas fechas inclusive. Durante el período de veda se autoriza la extracción de ejemplares machos  de un tamaño mínimo de 100 mm de longitud cefalotoráxica, exclusivamente para el consumo interno de la Isla.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17764" name="57 Rectángulo redondeado">
            <a:hlinkClick r:id="rId2" action="ppaction://hlinksldjump"/>
          </p:cNvPr>
          <p:cNvSpPr>
            <a:spLocks noChangeArrowheads="1"/>
          </p:cNvSpPr>
          <p:nvPr/>
        </p:nvSpPr>
        <p:spPr bwMode="auto">
          <a:xfrm>
            <a:off x="7429500" y="3605213"/>
            <a:ext cx="1214438" cy="3952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4214813"/>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Langosta enana </a:t>
            </a:r>
            <a:r>
              <a:rPr lang="es-MX" sz="900" i="1" dirty="0">
                <a:latin typeface="Verdana" pitchFamily="34" charset="0"/>
              </a:rPr>
              <a:t>(</a:t>
            </a:r>
            <a:r>
              <a:rPr lang="es-ES" sz="900" i="1" dirty="0" err="1">
                <a:latin typeface="Verdana" pitchFamily="34" charset="0"/>
              </a:rPr>
              <a:t>Projasus</a:t>
            </a:r>
            <a:r>
              <a:rPr lang="es-ES" sz="900" i="1" dirty="0">
                <a:latin typeface="Verdana" pitchFamily="34" charset="0"/>
              </a:rPr>
              <a:t> </a:t>
            </a:r>
            <a:r>
              <a:rPr lang="es-ES" sz="900" i="1" dirty="0" err="1">
                <a:latin typeface="Verdana" pitchFamily="34" charset="0"/>
              </a:rPr>
              <a:t>bahamondei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17766" name="57 Rectángulo redondeado">
            <a:hlinkClick r:id="rId2" action="ppaction://hlinksldjump"/>
          </p:cNvPr>
          <p:cNvSpPr>
            <a:spLocks noChangeArrowheads="1"/>
          </p:cNvSpPr>
          <p:nvPr/>
        </p:nvSpPr>
        <p:spPr bwMode="auto">
          <a:xfrm>
            <a:off x="7429500" y="54292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071563"/>
            <a:ext cx="8358188" cy="5214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Langosta de Juan Fernández </a:t>
            </a:r>
            <a:r>
              <a:rPr lang="es-MX" sz="900" i="1" dirty="0">
                <a:latin typeface="Verdana" pitchFamily="34" charset="0"/>
              </a:rPr>
              <a:t>(</a:t>
            </a:r>
            <a:r>
              <a:rPr lang="es-ES" sz="900" i="1" dirty="0" err="1">
                <a:latin typeface="Verdana" pitchFamily="34" charset="0"/>
              </a:rPr>
              <a:t>Jasus</a:t>
            </a:r>
            <a:r>
              <a:rPr lang="es-ES" sz="900" i="1" dirty="0">
                <a:latin typeface="Verdana" pitchFamily="34" charset="0"/>
              </a:rPr>
              <a:t> </a:t>
            </a:r>
            <a:r>
              <a:rPr lang="es-ES" sz="900" i="1" dirty="0" err="1">
                <a:latin typeface="Verdana" pitchFamily="34" charset="0"/>
              </a:rPr>
              <a:t>frontalis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err="1">
                <a:latin typeface="Verdana" pitchFamily="34" charset="0"/>
              </a:rPr>
              <a:t>R.Ex.N°</a:t>
            </a:r>
            <a:r>
              <a:rPr lang="es-ES" sz="1200" b="0" u="none" dirty="0">
                <a:latin typeface="Verdana" pitchFamily="34" charset="0"/>
              </a:rPr>
              <a:t> 4011 de 2009, Suspende por el plazo de 5 años, contados a partir 30 de noviembre de 2009, la inscripción en el RPA de la V región e Islas Oceánicas, en todas sus categorías por haber alcanzado el estado de plena explotación y su fauna acompañante, con trampas.</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200" b="0" u="none" dirty="0">
                <a:latin typeface="Verdana" pitchFamily="34" charset="0"/>
              </a:rPr>
              <a:t>Res</a:t>
            </a:r>
            <a:r>
              <a:rPr lang="es-ES" sz="1200" b="0" u="none" dirty="0">
                <a:latin typeface="Verdana" pitchFamily="34" charset="0"/>
              </a:rPr>
              <a:t>.N° 957 de 1992, establece que la captura de la especie langosta de Juan Fernández, que se practique en el Archipiélago de Juan Fernández e Islas Desventuradas (San Félix y San Ambrosio), deberá efectuarse con trampas, como único arte de pesca autorizado.</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1584 de 1934, establece un tamaño mínimo legal de 11,5 cm</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a:latin typeface="Verdana" pitchFamily="34" charset="0"/>
              </a:rPr>
              <a:t>D.S.N° 1241 de 1951: Establece veda entre el 01 de junio y 30 de septiembre de cada año, para las Islas Desventuradas (San Félix y San Ambrosio).</a:t>
            </a:r>
          </a:p>
          <a:p>
            <a:pPr algn="just">
              <a:buFont typeface="Wingdings" pitchFamily="2" charset="2"/>
              <a:buChar char="ü"/>
              <a:defRPr/>
            </a:pPr>
            <a:endParaRPr lang="es-ES" sz="1200" b="0" u="none" dirty="0">
              <a:latin typeface="Verdana" pitchFamily="34" charset="0"/>
            </a:endParaRPr>
          </a:p>
          <a:p>
            <a:pPr algn="just">
              <a:defRPr/>
            </a:pPr>
            <a:r>
              <a:rPr lang="es-ES" sz="1200" b="0" u="none" dirty="0" err="1">
                <a:latin typeface="Verdana" pitchFamily="34" charset="0"/>
              </a:rPr>
              <a:t>D.Ex.N°</a:t>
            </a:r>
            <a:r>
              <a:rPr lang="es-ES" sz="1200" b="0" u="none" dirty="0">
                <a:latin typeface="Verdana" pitchFamily="34" charset="0"/>
              </a:rPr>
              <a:t> 188 de 1972, confirma veda indefinida para las hembras ovadas del Archipiélago de Juan Fernández e Islas Desventuradas.</a:t>
            </a:r>
          </a:p>
          <a:p>
            <a:pPr algn="just">
              <a:buFont typeface="Wingdings" pitchFamily="2" charset="2"/>
              <a:buChar char="ü"/>
              <a:defRPr/>
            </a:pPr>
            <a:endParaRPr lang="es-ES" sz="1200" b="0" u="none" dirty="0">
              <a:latin typeface="Verdana" pitchFamily="34" charset="0"/>
            </a:endParaRPr>
          </a:p>
          <a:p>
            <a:pPr algn="just">
              <a:defRPr/>
            </a:pPr>
            <a:r>
              <a:rPr lang="es-ES" sz="1200" b="0" u="none" dirty="0" err="1">
                <a:latin typeface="Verdana" pitchFamily="34" charset="0"/>
              </a:rPr>
              <a:t>D.Ex.N°</a:t>
            </a:r>
            <a:r>
              <a:rPr lang="es-ES" sz="1200" b="0" u="none" dirty="0">
                <a:latin typeface="Verdana" pitchFamily="34" charset="0"/>
              </a:rPr>
              <a:t> 311 de 2004, establece veda biológica en el área de Alejandro </a:t>
            </a:r>
            <a:r>
              <a:rPr lang="es-ES" sz="1200" b="0" u="none" dirty="0" err="1">
                <a:latin typeface="Verdana" pitchFamily="34" charset="0"/>
              </a:rPr>
              <a:t>Selkirk</a:t>
            </a:r>
            <a:r>
              <a:rPr lang="es-ES" sz="1200" b="0" u="none" dirty="0">
                <a:latin typeface="Verdana" pitchFamily="34" charset="0"/>
              </a:rPr>
              <a:t>, Archipiélago de Juan Fernández, la que rige entre el 15 de mayo y el 30 de septiembre de cada año, ambas fechas inclusive.</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18788" name="57 Rectángulo redondeado">
            <a:hlinkClick r:id="rId2" action="ppaction://hlinksldjump"/>
          </p:cNvPr>
          <p:cNvSpPr>
            <a:spLocks noChangeArrowheads="1"/>
          </p:cNvSpPr>
          <p:nvPr/>
        </p:nvSpPr>
        <p:spPr bwMode="auto">
          <a:xfrm>
            <a:off x="7358063" y="5786438"/>
            <a:ext cx="1214437" cy="3952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214313" y="980058"/>
            <a:ext cx="8715375" cy="583331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Langostino amarillo </a:t>
            </a:r>
            <a:r>
              <a:rPr lang="es-MX" sz="900" i="1" dirty="0">
                <a:latin typeface="Verdana" pitchFamily="34" charset="0"/>
              </a:rPr>
              <a:t>(</a:t>
            </a:r>
            <a:r>
              <a:rPr lang="es-ES" sz="900" i="1" dirty="0" err="1">
                <a:latin typeface="Verdana" pitchFamily="34" charset="0"/>
              </a:rPr>
              <a:t>Cervimunida</a:t>
            </a:r>
            <a:r>
              <a:rPr lang="es-ES" sz="900" i="1" dirty="0">
                <a:latin typeface="Verdana" pitchFamily="34" charset="0"/>
              </a:rPr>
              <a:t> </a:t>
            </a:r>
            <a:r>
              <a:rPr lang="es-ES" sz="900" i="1" dirty="0" err="1">
                <a:latin typeface="Verdana" pitchFamily="34" charset="0"/>
              </a:rPr>
              <a:t>johni</a:t>
            </a:r>
            <a:r>
              <a:rPr lang="es-ES" sz="900" i="1" dirty="0" smtClean="0">
                <a:latin typeface="Verdana" pitchFamily="34" charset="0"/>
              </a:rPr>
              <a:t>)</a:t>
            </a: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ES" sz="900" b="0" dirty="0">
                <a:latin typeface="Verdana" pitchFamily="34" charset="0"/>
              </a:rPr>
              <a:t>D.S.N° 377 de 1995</a:t>
            </a:r>
            <a:r>
              <a:rPr lang="es-ES" sz="900" b="0" u="none" dirty="0">
                <a:latin typeface="Verdana" pitchFamily="34" charset="0"/>
              </a:rPr>
              <a:t>, declara a esta unidad de pesquería, en el área marítima de la III a la IV regiones en estado y régimen de plena explotación. A través de la </a:t>
            </a:r>
            <a:r>
              <a:rPr lang="es-ES" sz="900" b="0" dirty="0" err="1">
                <a:latin typeface="Verdana" pitchFamily="34" charset="0"/>
              </a:rPr>
              <a:t>R.Ex.N°</a:t>
            </a:r>
            <a:r>
              <a:rPr lang="es-ES" sz="900" b="0" dirty="0">
                <a:latin typeface="Verdana" pitchFamily="34" charset="0"/>
              </a:rPr>
              <a:t> 756 de 2012</a:t>
            </a:r>
            <a:r>
              <a:rPr lang="es-ES" sz="900" b="0" u="none" dirty="0">
                <a:latin typeface="Verdana" pitchFamily="34" charset="0"/>
              </a:rPr>
              <a:t>, suspende recepción de solicitudes y el otorgamiento de nuevas autorizaciones de pesca, por el término de un año contado desde el 1° de agosto de 2012, asimismo la </a:t>
            </a:r>
            <a:r>
              <a:rPr lang="es-ES" sz="900" b="0" dirty="0" err="1">
                <a:latin typeface="Verdana" pitchFamily="34" charset="0"/>
              </a:rPr>
              <a:t>R.Ex.N°</a:t>
            </a:r>
            <a:r>
              <a:rPr lang="es-ES" sz="900" b="0" dirty="0">
                <a:latin typeface="Verdana" pitchFamily="34" charset="0"/>
              </a:rPr>
              <a:t> 2079 de 2012</a:t>
            </a:r>
            <a:r>
              <a:rPr lang="es-ES" sz="900" b="0" u="none" dirty="0">
                <a:latin typeface="Verdana" pitchFamily="34" charset="0"/>
              </a:rPr>
              <a:t>, suspende transitoriamente por el período de un año a contar del 1° de agosto de 2012, la inscripción en el RPA en todas sus categorías, III y IV regiones. Suspende por el mismo período en las regiones citadas, la inscripción de todas las especies que constituyan fauna acompañante, según corresponda al arte o aparejo de pesca. La </a:t>
            </a:r>
            <a:r>
              <a:rPr lang="es-ES" sz="900" b="0" dirty="0">
                <a:latin typeface="Verdana" pitchFamily="34" charset="0"/>
              </a:rPr>
              <a:t>R.Ex.3080 de 2009</a:t>
            </a:r>
            <a:r>
              <a:rPr lang="es-ES" sz="900" b="0" u="none" dirty="0">
                <a:latin typeface="Verdana" pitchFamily="34" charset="0"/>
              </a:rPr>
              <a:t>, autoriza por 5 años, a partir del 15 de noviembre de 2009, la operación de naves pesqueras industriales, con red de arrastre, en las zonas del ARPA de la IV región</a:t>
            </a:r>
            <a:r>
              <a:rPr lang="es-ES" sz="900" b="0" u="none" dirty="0" smtClean="0">
                <a:latin typeface="Verdana" pitchFamily="34" charset="0"/>
              </a:rPr>
              <a:t>.</a:t>
            </a:r>
          </a:p>
          <a:p>
            <a:pPr algn="just">
              <a:defRPr/>
            </a:pPr>
            <a:endParaRPr lang="es-ES" sz="900" b="0" u="none" dirty="0">
              <a:latin typeface="Verdana" pitchFamily="34" charset="0"/>
            </a:endParaRPr>
          </a:p>
          <a:p>
            <a:pPr algn="just">
              <a:buFont typeface="Wingdings" pitchFamily="2" charset="2"/>
              <a:buChar char="ü"/>
              <a:defRPr/>
            </a:pPr>
            <a:r>
              <a:rPr lang="es-MX" sz="1400" b="0" u="none" dirty="0" smtClean="0">
                <a:latin typeface="Verdana" pitchFamily="34" charset="0"/>
              </a:rPr>
              <a:t>Cuota</a:t>
            </a:r>
            <a:r>
              <a:rPr lang="es-MX" sz="1400" b="0" u="none" dirty="0">
                <a:latin typeface="Verdana" pitchFamily="34" charset="0"/>
              </a:rPr>
              <a:t>:</a:t>
            </a:r>
            <a:r>
              <a:rPr lang="es-MX" sz="1000" b="0" u="none" dirty="0">
                <a:latin typeface="Verdana" pitchFamily="34" charset="0"/>
              </a:rPr>
              <a:t> </a:t>
            </a:r>
            <a:r>
              <a:rPr lang="es-MX" sz="900" b="0" u="none" dirty="0">
                <a:latin typeface="Verdana" pitchFamily="34" charset="0"/>
              </a:rPr>
              <a:t>El </a:t>
            </a:r>
            <a:r>
              <a:rPr lang="es-ES" sz="900" b="0" u="none" dirty="0">
                <a:latin typeface="Verdana" pitchFamily="34" charset="0"/>
              </a:rPr>
              <a:t>D.EX.N° </a:t>
            </a:r>
            <a:r>
              <a:rPr lang="es-ES" sz="900" b="0" u="none" dirty="0" smtClean="0">
                <a:latin typeface="Verdana" pitchFamily="34" charset="0"/>
              </a:rPr>
              <a:t>953 </a:t>
            </a:r>
            <a:r>
              <a:rPr lang="es-ES" sz="900" b="0" u="none" dirty="0">
                <a:latin typeface="Verdana" pitchFamily="34" charset="0"/>
              </a:rPr>
              <a:t>de </a:t>
            </a:r>
            <a:r>
              <a:rPr lang="es-ES" sz="900" b="0" u="none" dirty="0" smtClean="0">
                <a:latin typeface="Verdana" pitchFamily="34" charset="0"/>
              </a:rPr>
              <a:t>2014, establece para el año 2015 una cuota global anual de captura de 2.985 t </a:t>
            </a:r>
            <a:r>
              <a:rPr lang="es-ES" sz="900" b="0" u="none" dirty="0">
                <a:latin typeface="Verdana" pitchFamily="34" charset="0"/>
              </a:rPr>
              <a:t>de la III y IV </a:t>
            </a:r>
            <a:r>
              <a:rPr lang="es-ES" sz="900" b="0" u="none" dirty="0" smtClean="0">
                <a:latin typeface="Verdana" pitchFamily="34" charset="0"/>
              </a:rPr>
              <a:t>regiones, desagregadas </a:t>
            </a:r>
            <a:r>
              <a:rPr lang="es-ES" sz="900" b="0" u="none" dirty="0">
                <a:latin typeface="Verdana" pitchFamily="34" charset="0"/>
              </a:rPr>
              <a:t>de la siguiente forma: </a:t>
            </a:r>
            <a:r>
              <a:rPr lang="es-ES" sz="900" b="0" u="none" dirty="0" smtClean="0">
                <a:latin typeface="Verdana" pitchFamily="34" charset="0"/>
              </a:rPr>
              <a:t>60 </a:t>
            </a:r>
            <a:r>
              <a:rPr lang="es-ES" sz="900" b="0" u="none" dirty="0">
                <a:latin typeface="Verdana" pitchFamily="34" charset="0"/>
              </a:rPr>
              <a:t>t reservada con fines de investigación, </a:t>
            </a:r>
            <a:r>
              <a:rPr lang="es-ES" sz="900" b="0" u="none" dirty="0" smtClean="0">
                <a:latin typeface="Verdana" pitchFamily="34" charset="0"/>
              </a:rPr>
              <a:t>30 </a:t>
            </a:r>
            <a:r>
              <a:rPr lang="es-ES" sz="900" b="0" u="none" dirty="0">
                <a:latin typeface="Verdana" pitchFamily="34" charset="0"/>
              </a:rPr>
              <a:t>t </a:t>
            </a:r>
            <a:r>
              <a:rPr lang="es-ES" sz="900" b="0" u="none" dirty="0" smtClean="0">
                <a:latin typeface="Verdana" pitchFamily="34" charset="0"/>
              </a:rPr>
              <a:t>imprevistos, 1.780 t asignadas al sector industrial (con descuento Art. 16º Transitorio) y 1.115 </a:t>
            </a:r>
            <a:r>
              <a:rPr lang="es-ES" sz="900" b="0" u="none" dirty="0">
                <a:latin typeface="Verdana" pitchFamily="34" charset="0"/>
              </a:rPr>
              <a:t>t asignadas al sector artesanal </a:t>
            </a:r>
            <a:r>
              <a:rPr lang="es-ES" sz="900" b="0" u="none" dirty="0" smtClean="0">
                <a:latin typeface="Verdana" pitchFamily="34" charset="0"/>
              </a:rPr>
              <a:t>(con incremento Art. 16º Transitorio).</a:t>
            </a:r>
            <a:endParaRPr lang="es-MX" sz="900" b="0" u="none" dirty="0">
              <a:latin typeface="Verdana" pitchFamily="34" charset="0"/>
            </a:endParaRPr>
          </a:p>
          <a:p>
            <a:pPr algn="just">
              <a:defRPr/>
            </a:pPr>
            <a:r>
              <a:rPr lang="es-MX" sz="900" b="0" u="none" dirty="0" err="1" smtClean="0">
                <a:latin typeface="Verdana" pitchFamily="34" charset="0"/>
              </a:rPr>
              <a:t>D.Ex.N°</a:t>
            </a:r>
            <a:r>
              <a:rPr lang="es-MX" sz="900" b="0" u="none" dirty="0" smtClean="0">
                <a:latin typeface="Verdana" pitchFamily="34" charset="0"/>
              </a:rPr>
              <a:t> 790 de 2014, establece para el año 2015 una cuota global anual de captura de 2027 t, para ser capturada entre las regiones V y VIII, distribuidas en 40 t para investigación, 17 t para fauna acompañante y 1970 t </a:t>
            </a:r>
            <a:r>
              <a:rPr lang="es-ES" sz="900" b="0" u="none" dirty="0" smtClean="0">
                <a:latin typeface="Verdana" pitchFamily="34" charset="0"/>
              </a:rPr>
              <a:t>para fines de pesca licitada (Art. 39 LGPA).</a:t>
            </a:r>
          </a:p>
          <a:p>
            <a:pPr algn="just">
              <a:defRPr/>
            </a:pPr>
            <a:r>
              <a:rPr lang="es-ES" sz="900" b="0" u="none" dirty="0" smtClean="0">
                <a:latin typeface="Verdana" pitchFamily="34" charset="0"/>
              </a:rPr>
              <a:t>D.Ex.Nº117 de 2015, establece una cuota anual de captura de 20 toneladas a ser extraída fuera de la unidad de pesquería (7 t como especie objetivo en las regiones XV, I, II, IX, XIV y X; 3 t como fauna acompañante de pesca dirigida a camarón nailon en la II región, con máximo de 5% en peso respecto a la especie objetivo, por viaje de pesca; 3 t como fauna acompañante de pesca dirigida a langostino colorado en las regiones XV, I y II, con máximo de 5% en peso respecto a la especie objetivo, por viaje de pesca; 3 t como fauna acompañante de pesca dirigida a gamba en las regiones XV, I, II, IX, XIV y X, con máximo de 1% en peso respecto a la especie objetivo, por viaje de pesca; 4 t como fauna acompañante de pesca dirigida a otros recursos en las regiones XV, I, II, IX, XIV y X, con máximo de 1% en peso respecto a la especie objetivo, por viaje de pesca).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400" b="0" u="none" dirty="0">
                <a:latin typeface="Verdana" pitchFamily="34" charset="0"/>
              </a:rPr>
              <a:t> </a:t>
            </a:r>
            <a:r>
              <a:rPr lang="es-ES" sz="900" b="0" dirty="0" err="1">
                <a:latin typeface="Verdana" pitchFamily="34" charset="0"/>
              </a:rPr>
              <a:t>D.Ex.N°</a:t>
            </a:r>
            <a:r>
              <a:rPr lang="es-ES" sz="900" b="0" dirty="0">
                <a:latin typeface="Verdana" pitchFamily="34" charset="0"/>
              </a:rPr>
              <a:t> 661 de 1997</a:t>
            </a:r>
            <a:r>
              <a:rPr lang="es-ES" sz="900" b="0" u="none" dirty="0">
                <a:latin typeface="Verdana" pitchFamily="34" charset="0"/>
              </a:rPr>
              <a:t>, establece que los pescadores artesanales de la V y VI Regiones, sólo podrán efectuar actividades extractivas sobre esta especie mediante el uso de artes de pesca cuyas características de diseño y construcción califiquen como trampas. </a:t>
            </a:r>
            <a:r>
              <a:rPr lang="es-ES" sz="900" b="0" dirty="0">
                <a:latin typeface="Verdana" pitchFamily="34" charset="0"/>
              </a:rPr>
              <a:t>Ley 19.907/2003</a:t>
            </a:r>
            <a:r>
              <a:rPr lang="es-ES" sz="900" b="0" u="none" dirty="0">
                <a:latin typeface="Verdana" pitchFamily="34" charset="0"/>
              </a:rPr>
              <a:t>, prohíbe uso de redes y sistemas de arrastre de fondo en ARPA. El </a:t>
            </a:r>
            <a:r>
              <a:rPr lang="es-ES" sz="900" b="0" dirty="0" err="1">
                <a:latin typeface="Verdana" pitchFamily="34" charset="0"/>
              </a:rPr>
              <a:t>D.Ex.N°</a:t>
            </a:r>
            <a:r>
              <a:rPr lang="es-ES" sz="900" b="0" dirty="0">
                <a:latin typeface="Verdana" pitchFamily="34" charset="0"/>
              </a:rPr>
              <a:t> 200 de 2004</a:t>
            </a:r>
            <a:r>
              <a:rPr lang="es-ES" sz="900" b="0" u="none" dirty="0">
                <a:latin typeface="Verdana" pitchFamily="34" charset="0"/>
              </a:rPr>
              <a:t>, establece que las actividades pesqueras extractivas industrial y artesanal de este recurso no quedarán sometidas a la prohibición del empleo de redes y sistemas de arrastre de fondo en las áreas de reserva artesanal en el área marítima de la III y IV Regiones, por fuera de la primera milla marina. También exceptúa de esta prohibición a las pescas de investigación que se realicen en el ARPA de las regiones II a VIII, fuera de la primera milla marina sobre este recurso.</a:t>
            </a:r>
          </a:p>
          <a:p>
            <a:pPr algn="just">
              <a:defRPr/>
            </a:pPr>
            <a:r>
              <a:rPr lang="es-ES" sz="900" b="0" u="none" dirty="0">
                <a:latin typeface="Verdana" pitchFamily="34" charset="0"/>
              </a:rPr>
              <a:t>Res.Ex.Nº762 de </a:t>
            </a:r>
            <a:r>
              <a:rPr lang="es-ES" sz="900" b="0" u="none" dirty="0" smtClean="0">
                <a:latin typeface="Verdana" pitchFamily="34" charset="0"/>
              </a:rPr>
              <a:t>2013 (modificada por R.Ex.Nº145 de 2015), </a:t>
            </a:r>
            <a:r>
              <a:rPr lang="es-ES" sz="900" b="0" u="none" dirty="0">
                <a:latin typeface="Verdana" pitchFamily="34" charset="0"/>
              </a:rPr>
              <a:t>establece dimensiones y características para las artes de pesca de arrastre. Estas dimensiones y características deberán estar implementadas al 31 de diciembre de 2013, tanto por la flota artesanal como industrial</a:t>
            </a:r>
            <a:r>
              <a:rPr lang="es-ES" sz="900" b="0" u="none" dirty="0" smtClean="0">
                <a:latin typeface="Verdana" pitchFamily="34" charset="0"/>
              </a:rPr>
              <a:t>. Res.Ex.Nº2018 de 2014 modifica Res.Ex.Nº762 de 2013, en el sentido que esta exigencia regirá a partir del 31 de octubre de 2014 para las flotas artesanal e industrial.</a:t>
            </a:r>
            <a:endParaRPr lang="es-MX" sz="900" b="0" u="none" dirty="0">
              <a:latin typeface="Verdana" pitchFamily="34" charset="0"/>
            </a:endParaRP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a:t>
            </a:r>
            <a:r>
              <a:rPr lang="es-MX" sz="900" b="0" u="none" dirty="0">
                <a:latin typeface="Verdana" pitchFamily="34" charset="0"/>
              </a:rPr>
              <a:t>	No aplica</a:t>
            </a: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a:t>
            </a:r>
            <a:r>
              <a:rPr lang="es-ES" sz="1400" b="0" u="none" dirty="0">
                <a:latin typeface="Verdana" pitchFamily="34" charset="0"/>
              </a:rPr>
              <a:t> </a:t>
            </a:r>
            <a:r>
              <a:rPr lang="es-ES" sz="900" b="0" u="none" dirty="0" err="1">
                <a:latin typeface="Verdana" pitchFamily="34" charset="0"/>
              </a:rPr>
              <a:t>D.Ex.N°</a:t>
            </a:r>
            <a:r>
              <a:rPr lang="es-ES" sz="900" b="0" u="none" dirty="0">
                <a:latin typeface="Verdana" pitchFamily="34" charset="0"/>
              </a:rPr>
              <a:t> 324 de 1996, establece veda biológica anual, la que rige en el área marítima de la </a:t>
            </a:r>
            <a:r>
              <a:rPr lang="es-ES" sz="900" b="0" u="none" dirty="0" smtClean="0">
                <a:latin typeface="Verdana" pitchFamily="34" charset="0"/>
              </a:rPr>
              <a:t>XV </a:t>
            </a:r>
            <a:r>
              <a:rPr lang="es-ES" sz="900" b="0" u="none" dirty="0">
                <a:latin typeface="Verdana" pitchFamily="34" charset="0"/>
              </a:rPr>
              <a:t>a la </a:t>
            </a:r>
            <a:r>
              <a:rPr lang="es-ES" sz="900" b="0" u="none" dirty="0" smtClean="0">
                <a:latin typeface="Verdana" pitchFamily="34" charset="0"/>
              </a:rPr>
              <a:t>XII </a:t>
            </a:r>
            <a:r>
              <a:rPr lang="es-ES" sz="900" b="0" u="none" dirty="0">
                <a:latin typeface="Verdana" pitchFamily="34" charset="0"/>
              </a:rPr>
              <a:t>regiones, entre los días 1° de enero y el </a:t>
            </a:r>
            <a:r>
              <a:rPr lang="es-ES" sz="900" b="0" u="none" dirty="0" smtClean="0">
                <a:latin typeface="Verdana" pitchFamily="34" charset="0"/>
              </a:rPr>
              <a:t>28 o 29 de febrero, de </a:t>
            </a:r>
            <a:r>
              <a:rPr lang="es-ES" sz="900" b="0" u="none" dirty="0">
                <a:latin typeface="Verdana" pitchFamily="34" charset="0"/>
              </a:rPr>
              <a:t>cada año </a:t>
            </a:r>
            <a:r>
              <a:rPr lang="es-ES" sz="900" b="0" u="none" dirty="0" smtClean="0">
                <a:latin typeface="Verdana" pitchFamily="34" charset="0"/>
              </a:rPr>
              <a:t>calendario, según corresponda.</a:t>
            </a:r>
          </a:p>
          <a:p>
            <a:pPr algn="just">
              <a:defRPr/>
            </a:pPr>
            <a:r>
              <a:rPr lang="es-ES" sz="900" b="0" u="none" dirty="0" err="1" smtClean="0">
                <a:latin typeface="Verdana" pitchFamily="34" charset="0"/>
              </a:rPr>
              <a:t>D.Ex.N°</a:t>
            </a:r>
            <a:r>
              <a:rPr lang="es-ES" sz="900" b="0" u="none" dirty="0" smtClean="0">
                <a:latin typeface="Verdana" pitchFamily="34" charset="0"/>
              </a:rPr>
              <a:t> 126 de 2015, establece veda biológica en el área marítima de las regiones XV a XII, entre los días 1° y 30 de septiembre de cada año calendario, ambas fechas inclusive.</a:t>
            </a:r>
          </a:p>
          <a:p>
            <a:pPr algn="just">
              <a:defRPr/>
            </a:pPr>
            <a:endParaRPr lang="es-MX" sz="1000" b="0" u="none" dirty="0">
              <a:latin typeface="Verdana" pitchFamily="34" charset="0"/>
            </a:endParaRPr>
          </a:p>
          <a:p>
            <a:pPr algn="just">
              <a:defRPr/>
            </a:pPr>
            <a:endParaRPr lang="es-ES" sz="1000" b="0" u="none" dirty="0">
              <a:latin typeface="Verdana" pitchFamily="34" charset="0"/>
            </a:endParaRPr>
          </a:p>
        </p:txBody>
      </p:sp>
      <p:sp>
        <p:nvSpPr>
          <p:cNvPr id="119812" name="57 Rectángulo redondeado">
            <a:hlinkClick r:id="rId2" action="ppaction://hlinksldjump"/>
          </p:cNvPr>
          <p:cNvSpPr>
            <a:spLocks noChangeArrowheads="1"/>
          </p:cNvSpPr>
          <p:nvPr/>
        </p:nvSpPr>
        <p:spPr bwMode="auto">
          <a:xfrm>
            <a:off x="7572375" y="946150"/>
            <a:ext cx="1214438" cy="3952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214313" y="908050"/>
            <a:ext cx="8715375" cy="583331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Langostino colorado </a:t>
            </a:r>
            <a:r>
              <a:rPr lang="es-MX" sz="900" i="1" dirty="0">
                <a:latin typeface="Verdana" pitchFamily="34" charset="0"/>
              </a:rPr>
              <a:t>(</a:t>
            </a:r>
            <a:r>
              <a:rPr lang="es-ES" sz="900" i="1" dirty="0" err="1">
                <a:latin typeface="Verdana" pitchFamily="34" charset="0"/>
              </a:rPr>
              <a:t>Pleuroncodes</a:t>
            </a:r>
            <a:r>
              <a:rPr lang="es-ES" sz="900" i="1" dirty="0">
                <a:latin typeface="Verdana" pitchFamily="34" charset="0"/>
              </a:rPr>
              <a:t> </a:t>
            </a:r>
            <a:r>
              <a:rPr lang="es-ES" sz="900" i="1" dirty="0" err="1">
                <a:latin typeface="Verdana" pitchFamily="34" charset="0"/>
              </a:rPr>
              <a:t>monodon</a:t>
            </a:r>
            <a:r>
              <a:rPr lang="es-ES" sz="900" i="1" dirty="0" smtClean="0">
                <a:latin typeface="Verdana" pitchFamily="34" charset="0"/>
              </a:rPr>
              <a:t>)</a:t>
            </a:r>
          </a:p>
          <a:p>
            <a:pPr algn="just">
              <a:defRPr/>
            </a:pPr>
            <a:endParaRPr lang="es-MX" sz="900" i="1" dirty="0">
              <a:latin typeface="Verdana" pitchFamily="34" charset="0"/>
            </a:endParaRPr>
          </a:p>
          <a:p>
            <a:pPr algn="just">
              <a:buFont typeface="Wingdings" pitchFamily="2" charset="2"/>
              <a:buChar char="ü"/>
              <a:defRPr/>
            </a:pPr>
            <a:r>
              <a:rPr lang="es-MX" sz="1400" b="0" u="none" dirty="0" smtClean="0">
                <a:latin typeface="Verdana" pitchFamily="34" charset="0"/>
              </a:rPr>
              <a:t>Acceso: </a:t>
            </a:r>
            <a:r>
              <a:rPr lang="es-ES" sz="900" b="0" dirty="0" smtClean="0">
                <a:latin typeface="Verdana" pitchFamily="34" charset="0"/>
              </a:rPr>
              <a:t>D.S.N° 245 de 2000</a:t>
            </a:r>
            <a:r>
              <a:rPr lang="es-ES" sz="900" b="0" u="none" dirty="0" smtClean="0">
                <a:latin typeface="Verdana" pitchFamily="34" charset="0"/>
              </a:rPr>
              <a:t>, declara a esta unidad de pesquería, en el área marítima de la I a la IV regiones en estado y régimen de plena explotación. A través de la </a:t>
            </a:r>
            <a:r>
              <a:rPr lang="es-ES" sz="900" b="0" dirty="0" err="1" smtClean="0">
                <a:latin typeface="Verdana" pitchFamily="34" charset="0"/>
              </a:rPr>
              <a:t>R.Ex.N°</a:t>
            </a:r>
            <a:r>
              <a:rPr lang="es-ES" sz="900" b="0" dirty="0" smtClean="0">
                <a:latin typeface="Verdana" pitchFamily="34" charset="0"/>
              </a:rPr>
              <a:t> 756 de 2012</a:t>
            </a:r>
            <a:r>
              <a:rPr lang="es-ES" sz="900" b="0" u="none" dirty="0" smtClean="0">
                <a:latin typeface="Verdana" pitchFamily="34" charset="0"/>
              </a:rPr>
              <a:t>, suspende recepción de solicitudes y el otorgamiento de nuevas autorizaciones de pesca, por el término de un año contado desde el 1° de agosto de 2012, asimismo la </a:t>
            </a:r>
            <a:r>
              <a:rPr lang="es-ES" sz="900" b="0" dirty="0" err="1" smtClean="0">
                <a:latin typeface="Verdana" pitchFamily="34" charset="0"/>
              </a:rPr>
              <a:t>R.Ex.N°</a:t>
            </a:r>
            <a:r>
              <a:rPr lang="es-ES" sz="900" b="0" dirty="0" smtClean="0">
                <a:latin typeface="Verdana" pitchFamily="34" charset="0"/>
              </a:rPr>
              <a:t> 2079 de 2012</a:t>
            </a:r>
            <a:r>
              <a:rPr lang="es-ES" sz="900" b="0" u="none" dirty="0" smtClean="0">
                <a:latin typeface="Verdana" pitchFamily="34" charset="0"/>
              </a:rPr>
              <a:t>, suspende transitoriamente por el período de un año a contar del 1° de agosto de 2012, la inscripción en el RPA en todas sus categorías, I y IV regiones. Suspende por el mismo período en las regiones citadas, la inscripción de todas las especies que constituyan fauna acompañante, según corresponda al arte o aparejo de pesca. La </a:t>
            </a:r>
            <a:r>
              <a:rPr lang="es-ES" sz="900" b="0" dirty="0" smtClean="0">
                <a:latin typeface="Verdana" pitchFamily="34" charset="0"/>
              </a:rPr>
              <a:t>R.Ex.3080 de 2009</a:t>
            </a:r>
            <a:r>
              <a:rPr lang="es-ES" sz="900" b="0" u="none" dirty="0" smtClean="0">
                <a:latin typeface="Verdana" pitchFamily="34" charset="0"/>
              </a:rPr>
              <a:t>, autoriza por 5 años, a partir del 15 de noviembre de 2009, la operación de naves pesqueras industriales, con red de arrastre, en las zonas del ARPA de la IV región.</a:t>
            </a:r>
          </a:p>
          <a:p>
            <a:pPr algn="just">
              <a:defRPr/>
            </a:pPr>
            <a:endParaRPr lang="es-ES" sz="9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Cuota</a:t>
            </a:r>
            <a:r>
              <a:rPr lang="es-MX" sz="1400" b="0" u="none" dirty="0">
                <a:latin typeface="Verdana" pitchFamily="34" charset="0"/>
              </a:rPr>
              <a:t>: </a:t>
            </a:r>
            <a:r>
              <a:rPr lang="es-MX" sz="900" b="0" dirty="0">
                <a:latin typeface="Verdana" pitchFamily="34" charset="0"/>
              </a:rPr>
              <a:t>El </a:t>
            </a:r>
            <a:r>
              <a:rPr lang="es-ES" sz="900" b="0" dirty="0">
                <a:latin typeface="Verdana" pitchFamily="34" charset="0"/>
              </a:rPr>
              <a:t>D.EX.N° </a:t>
            </a:r>
            <a:r>
              <a:rPr lang="es-ES" sz="900" b="0" dirty="0" smtClean="0">
                <a:latin typeface="Verdana" pitchFamily="34" charset="0"/>
              </a:rPr>
              <a:t>953 </a:t>
            </a:r>
            <a:r>
              <a:rPr lang="es-ES" sz="900" b="0" dirty="0">
                <a:latin typeface="Verdana" pitchFamily="34" charset="0"/>
              </a:rPr>
              <a:t>de </a:t>
            </a:r>
            <a:r>
              <a:rPr lang="es-ES" sz="900" b="0" dirty="0" smtClean="0">
                <a:latin typeface="Verdana" pitchFamily="34" charset="0"/>
              </a:rPr>
              <a:t>2014</a:t>
            </a:r>
            <a:r>
              <a:rPr lang="es-ES" sz="900" b="0" u="none" dirty="0" smtClean="0">
                <a:latin typeface="Verdana" pitchFamily="34" charset="0"/>
              </a:rPr>
              <a:t>, establece para el año 2015 una </a:t>
            </a:r>
            <a:r>
              <a:rPr lang="es-ES" sz="900" b="0" u="none" dirty="0">
                <a:latin typeface="Verdana" pitchFamily="34" charset="0"/>
              </a:rPr>
              <a:t>cuota </a:t>
            </a:r>
            <a:r>
              <a:rPr lang="es-ES" sz="900" b="0" u="none" dirty="0" smtClean="0">
                <a:latin typeface="Verdana" pitchFamily="34" charset="0"/>
              </a:rPr>
              <a:t>global anual de captura de 899 t </a:t>
            </a:r>
            <a:r>
              <a:rPr lang="es-ES" sz="900" b="0" u="none" dirty="0">
                <a:latin typeface="Verdana" pitchFamily="34" charset="0"/>
              </a:rPr>
              <a:t>de la XV a IV </a:t>
            </a:r>
            <a:r>
              <a:rPr lang="es-ES" sz="900" b="0" u="none" dirty="0" smtClean="0">
                <a:latin typeface="Verdana" pitchFamily="34" charset="0"/>
              </a:rPr>
              <a:t>regiones, desagregadas </a:t>
            </a:r>
            <a:r>
              <a:rPr lang="es-ES" sz="900" b="0" u="none" dirty="0">
                <a:latin typeface="Verdana" pitchFamily="34" charset="0"/>
              </a:rPr>
              <a:t>de la siguiente forma: </a:t>
            </a:r>
            <a:r>
              <a:rPr lang="es-ES" sz="900" b="0" u="none" dirty="0" smtClean="0">
                <a:latin typeface="Verdana" pitchFamily="34" charset="0"/>
              </a:rPr>
              <a:t>18 t </a:t>
            </a:r>
            <a:r>
              <a:rPr lang="es-ES" sz="900" b="0" u="none" dirty="0">
                <a:latin typeface="Verdana" pitchFamily="34" charset="0"/>
              </a:rPr>
              <a:t>reservada con fines de investigación, </a:t>
            </a:r>
            <a:r>
              <a:rPr lang="es-ES" sz="900" b="0" u="none" dirty="0" smtClean="0">
                <a:latin typeface="Verdana" pitchFamily="34" charset="0"/>
              </a:rPr>
              <a:t>9 </a:t>
            </a:r>
            <a:r>
              <a:rPr lang="es-ES" sz="900" b="0" u="none" dirty="0">
                <a:latin typeface="Verdana" pitchFamily="34" charset="0"/>
              </a:rPr>
              <a:t>t para imprevistos, </a:t>
            </a:r>
            <a:r>
              <a:rPr lang="es-ES" sz="900" b="0" u="none" dirty="0" smtClean="0">
                <a:latin typeface="Verdana" pitchFamily="34" charset="0"/>
              </a:rPr>
              <a:t>66 t asignadas al sector industrial (con descuento Art. 16º Transitorio) y 806 t </a:t>
            </a:r>
            <a:r>
              <a:rPr lang="es-ES" sz="900" b="0" u="none" dirty="0">
                <a:latin typeface="Verdana" pitchFamily="34" charset="0"/>
              </a:rPr>
              <a:t>asignadas al sector artesanal </a:t>
            </a:r>
            <a:r>
              <a:rPr lang="es-ES" sz="900" b="0" u="none" dirty="0" smtClean="0">
                <a:latin typeface="Verdana" pitchFamily="34" charset="0"/>
              </a:rPr>
              <a:t>(con incremento Art. 16º Transitorio).</a:t>
            </a:r>
          </a:p>
          <a:p>
            <a:pPr algn="just">
              <a:defRPr/>
            </a:pPr>
            <a:r>
              <a:rPr lang="es-MX" sz="900" b="0" u="none" dirty="0" err="1" smtClean="0">
                <a:latin typeface="Verdana" pitchFamily="34" charset="0"/>
              </a:rPr>
              <a:t>D.Ex.N°</a:t>
            </a:r>
            <a:r>
              <a:rPr lang="es-MX" sz="900" b="0" u="none" dirty="0" smtClean="0">
                <a:latin typeface="Verdana" pitchFamily="34" charset="0"/>
              </a:rPr>
              <a:t> 791 de 2014, establece para el año 2015 una cuota global anual de captura de 6000 t, para ser capturada entre las regiones V y VIII, distribuidas en 120 t para investigación, 50 t para fauna acompañante y 5830 t </a:t>
            </a:r>
            <a:r>
              <a:rPr lang="es-ES" sz="900" b="0" u="none" dirty="0" smtClean="0">
                <a:latin typeface="Verdana" pitchFamily="34" charset="0"/>
              </a:rPr>
              <a:t>para fines de pesca licitada (Art. 39 LGPA).</a:t>
            </a:r>
          </a:p>
          <a:p>
            <a:pPr algn="just">
              <a:defRPr/>
            </a:pPr>
            <a:r>
              <a:rPr lang="es-ES" sz="900" b="0" u="none" dirty="0" smtClean="0">
                <a:latin typeface="Verdana" pitchFamily="34" charset="0"/>
              </a:rPr>
              <a:t>D.Ex.Nº117 de 2015, establece una cuota anual de captura de 12 toneladas a ser extraída fuera de la unidad de pesquería (5 t como especie objetivo en las regiones IX, XIV y X; 2 t como fauna acompañante de pesca dirigida a gamba en las regiones IX, XIV y X, con máximo de 1% en peso respecto a la especie objetivo, por viaje de pesca; 5 t como fauna acompañante de pesca dirigida a otros recursos en las regiones IX, XIV y X, con máximo de 1% en peso respecto a la especie objetivo, por viaje de pesca).</a:t>
            </a:r>
          </a:p>
          <a:p>
            <a:pPr algn="just">
              <a:defRPr/>
            </a:pPr>
            <a:endParaRPr lang="es-MX" sz="9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a:t>
            </a:r>
            <a:r>
              <a:rPr lang="es-ES" sz="1400" b="0" u="none" dirty="0">
                <a:latin typeface="Verdana" pitchFamily="34" charset="0"/>
              </a:rPr>
              <a:t> </a:t>
            </a:r>
            <a:r>
              <a:rPr lang="es-ES" sz="900" b="0" dirty="0" err="1">
                <a:latin typeface="Verdana" pitchFamily="34" charset="0"/>
              </a:rPr>
              <a:t>D.Ex.n°</a:t>
            </a:r>
            <a:r>
              <a:rPr lang="es-ES" sz="900" b="0" dirty="0">
                <a:latin typeface="Verdana" pitchFamily="34" charset="0"/>
              </a:rPr>
              <a:t> 331 de 1992, f</a:t>
            </a:r>
            <a:r>
              <a:rPr lang="es-ES" sz="900" b="0" u="none" dirty="0">
                <a:latin typeface="Verdana" pitchFamily="34" charset="0"/>
              </a:rPr>
              <a:t>ija en 50 mm el tamaño mínimo de malla del copo de las redes de arrastre. Este tamaño mínimo será equivalente a la distancia medida entre los bordes internos de los nudos limpios que forman la malla, prohíbe el uso de cubre copo en las redes de arrastre. </a:t>
            </a:r>
            <a:r>
              <a:rPr lang="es-ES" sz="900" b="0" dirty="0">
                <a:latin typeface="Verdana" pitchFamily="34" charset="0"/>
              </a:rPr>
              <a:t>Ley 19.907/2003</a:t>
            </a:r>
            <a:r>
              <a:rPr lang="es-ES" sz="900" b="0" u="none" dirty="0">
                <a:latin typeface="Verdana" pitchFamily="34" charset="0"/>
              </a:rPr>
              <a:t>, prohíbe uso de redes y sistemas de arrastre de fondo en ARPA. El </a:t>
            </a:r>
            <a:r>
              <a:rPr lang="es-ES" sz="900" b="0" dirty="0" err="1">
                <a:latin typeface="Verdana" pitchFamily="34" charset="0"/>
              </a:rPr>
              <a:t>D.Ex.N°</a:t>
            </a:r>
            <a:r>
              <a:rPr lang="es-ES" sz="900" b="0" dirty="0">
                <a:latin typeface="Verdana" pitchFamily="34" charset="0"/>
              </a:rPr>
              <a:t> 200 de 2004</a:t>
            </a:r>
            <a:r>
              <a:rPr lang="es-ES" sz="900" b="0" u="none" dirty="0">
                <a:latin typeface="Verdana" pitchFamily="34" charset="0"/>
              </a:rPr>
              <a:t>, establece que las actividades pesqueras extractivas industrial y artesanal de este recurso no quedarán sometidas a la prohibición del empleo de redes y sistemas de arrastre de fondo en las áreas de reserva artesanal en el área marítima de la III y IV Regiones, por fuera de la primera milla marina. También exceptúa de esta prohibición a las pescas de investigación que se realicen en el ARPA de las regiones II a VIII, fuera de la primera milla marina sobre este recurso.</a:t>
            </a:r>
          </a:p>
          <a:p>
            <a:pPr algn="just">
              <a:defRPr/>
            </a:pPr>
            <a:r>
              <a:rPr lang="es-ES" sz="900" b="0" u="none" dirty="0">
                <a:latin typeface="Verdana" pitchFamily="34" charset="0"/>
              </a:rPr>
              <a:t>Res.Ex.Nº762 de </a:t>
            </a:r>
            <a:r>
              <a:rPr lang="es-ES" sz="900" b="0" u="none" dirty="0" smtClean="0">
                <a:latin typeface="Verdana" pitchFamily="34" charset="0"/>
              </a:rPr>
              <a:t>2013 (modificada por R.Ex.Nº145 de 2015), </a:t>
            </a:r>
            <a:r>
              <a:rPr lang="es-ES" sz="900" b="0" u="none" dirty="0">
                <a:latin typeface="Verdana" pitchFamily="34" charset="0"/>
              </a:rPr>
              <a:t>establece dimensiones y características para las artes de pesca de arrastre. Estas dimensiones y características deberán estar implementadas al 31 de diciembre de 2013, tanto por la flota artesanal como industrial</a:t>
            </a:r>
            <a:r>
              <a:rPr lang="es-ES" sz="900" b="0" u="none" dirty="0" smtClean="0">
                <a:latin typeface="Verdana" pitchFamily="34" charset="0"/>
              </a:rPr>
              <a:t>. Res.Ex.Nº2018 de 2014 modifica Res.Ex.Nº762 de 2013, en el sentido que esta exigencia regirá a partir del 31 de octubre de 2014 para las flotas artesanal e industrial.</a:t>
            </a:r>
          </a:p>
          <a:p>
            <a:pPr algn="just">
              <a:defRPr/>
            </a:pPr>
            <a:endParaRPr lang="es-ES" sz="9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a:t>
            </a:r>
            <a:r>
              <a:rPr lang="es-MX" sz="900" b="0" u="none" dirty="0">
                <a:latin typeface="Verdana" pitchFamily="34" charset="0"/>
              </a:rPr>
              <a:t>No </a:t>
            </a:r>
            <a:r>
              <a:rPr lang="es-MX" sz="900" b="0" u="none" dirty="0" smtClean="0">
                <a:latin typeface="Verdana" pitchFamily="34" charset="0"/>
              </a:rPr>
              <a:t>aplica</a:t>
            </a:r>
          </a:p>
          <a:p>
            <a:pPr algn="just">
              <a:defRPr/>
            </a:pPr>
            <a:endParaRPr lang="es-MX" sz="9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a:t>
            </a:r>
            <a:r>
              <a:rPr lang="es-ES" sz="1400" b="0" u="none" dirty="0">
                <a:latin typeface="Verdana" pitchFamily="34" charset="0"/>
              </a:rPr>
              <a:t> </a:t>
            </a:r>
            <a:r>
              <a:rPr lang="es-ES" sz="900" b="0" u="none" dirty="0" err="1">
                <a:latin typeface="Verdana" pitchFamily="34" charset="0"/>
              </a:rPr>
              <a:t>D.Ex.N°</a:t>
            </a:r>
            <a:r>
              <a:rPr lang="es-ES" sz="900" b="0" u="none" dirty="0">
                <a:latin typeface="Verdana" pitchFamily="34" charset="0"/>
              </a:rPr>
              <a:t> </a:t>
            </a:r>
            <a:r>
              <a:rPr lang="es-ES" sz="900" b="0" u="none" dirty="0" smtClean="0">
                <a:latin typeface="Verdana" pitchFamily="34" charset="0"/>
              </a:rPr>
              <a:t>323 </a:t>
            </a:r>
            <a:r>
              <a:rPr lang="es-ES" sz="900" b="0" u="none" dirty="0">
                <a:latin typeface="Verdana" pitchFamily="34" charset="0"/>
              </a:rPr>
              <a:t>de </a:t>
            </a:r>
            <a:r>
              <a:rPr lang="es-ES" sz="900" b="0" u="none" dirty="0" smtClean="0">
                <a:latin typeface="Verdana" pitchFamily="34" charset="0"/>
              </a:rPr>
              <a:t>1996 (modificado por </a:t>
            </a:r>
            <a:r>
              <a:rPr lang="es-ES" sz="900" b="0" u="none" dirty="0" err="1" smtClean="0">
                <a:latin typeface="Verdana" pitchFamily="34" charset="0"/>
              </a:rPr>
              <a:t>D.Ex.N°</a:t>
            </a:r>
            <a:r>
              <a:rPr lang="es-ES" sz="900" b="0" u="none" dirty="0" smtClean="0">
                <a:latin typeface="Verdana" pitchFamily="34" charset="0"/>
              </a:rPr>
              <a:t> 126 de 2015), establece </a:t>
            </a:r>
            <a:r>
              <a:rPr lang="es-ES" sz="900" b="0" u="none" dirty="0">
                <a:latin typeface="Verdana" pitchFamily="34" charset="0"/>
              </a:rPr>
              <a:t>veda biológica anual, la que rige en el área marítima </a:t>
            </a:r>
            <a:r>
              <a:rPr lang="es-ES" sz="900" b="0" u="none" dirty="0" smtClean="0">
                <a:latin typeface="Verdana" pitchFamily="34" charset="0"/>
              </a:rPr>
              <a:t>comprendida desde la XV a la XII Regiones, </a:t>
            </a:r>
            <a:r>
              <a:rPr lang="es-ES" sz="900" b="0" u="none" dirty="0">
                <a:latin typeface="Verdana" pitchFamily="34" charset="0"/>
              </a:rPr>
              <a:t>entre los días 1° de enero y el </a:t>
            </a:r>
            <a:r>
              <a:rPr lang="es-ES" sz="900" b="0" u="none" dirty="0" smtClean="0">
                <a:latin typeface="Verdana" pitchFamily="34" charset="0"/>
              </a:rPr>
              <a:t>28 o 29 de febrero, cada </a:t>
            </a:r>
            <a:r>
              <a:rPr lang="es-ES" sz="900" b="0" u="none" dirty="0">
                <a:latin typeface="Verdana" pitchFamily="34" charset="0"/>
              </a:rPr>
              <a:t>año calendario, </a:t>
            </a:r>
            <a:r>
              <a:rPr lang="es-ES" sz="900" b="0" u="none" dirty="0" smtClean="0">
                <a:latin typeface="Verdana" pitchFamily="34" charset="0"/>
              </a:rPr>
              <a:t>según corresponda.</a:t>
            </a:r>
          </a:p>
          <a:p>
            <a:pPr algn="just">
              <a:defRPr/>
            </a:pPr>
            <a:r>
              <a:rPr lang="es-ES" sz="900" b="0" u="none" dirty="0" err="1" smtClean="0">
                <a:latin typeface="Verdana" pitchFamily="34" charset="0"/>
              </a:rPr>
              <a:t>D.Ex.N°</a:t>
            </a:r>
            <a:r>
              <a:rPr lang="es-ES" sz="900" b="0" u="none" dirty="0" smtClean="0">
                <a:latin typeface="Verdana" pitchFamily="34" charset="0"/>
              </a:rPr>
              <a:t> 126 de 2015, establece veda biológica en el área marítima de las regiones XV a XII, entre los días 1° y 30 de septiembre de cada año calendario, ambas fechas inclusive.</a:t>
            </a:r>
          </a:p>
          <a:p>
            <a:pPr algn="just">
              <a:buFont typeface="Wingdings" pitchFamily="2" charset="2"/>
              <a:buChar char="ü"/>
              <a:defRPr/>
            </a:pPr>
            <a:endParaRPr lang="es-ES" sz="900" b="0" u="none" dirty="0" smtClean="0">
              <a:latin typeface="Verdana" pitchFamily="34" charset="0"/>
            </a:endParaRPr>
          </a:p>
        </p:txBody>
      </p:sp>
      <p:sp>
        <p:nvSpPr>
          <p:cNvPr id="120836" name="57 Rectángulo redondeado">
            <a:hlinkClick r:id="rId2" action="ppaction://hlinksldjump"/>
          </p:cNvPr>
          <p:cNvSpPr>
            <a:spLocks noChangeArrowheads="1"/>
          </p:cNvSpPr>
          <p:nvPr/>
        </p:nvSpPr>
        <p:spPr bwMode="auto">
          <a:xfrm>
            <a:off x="7605713" y="980728"/>
            <a:ext cx="1214437" cy="3952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2857500"/>
            <a:ext cx="8358188" cy="35004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Lapa </a:t>
            </a:r>
            <a:r>
              <a:rPr lang="es-MX" sz="900" i="1" dirty="0">
                <a:latin typeface="Verdana" pitchFamily="34" charset="0"/>
              </a:rPr>
              <a:t>(</a:t>
            </a:r>
            <a:r>
              <a:rPr lang="es-ES" sz="900" i="1" dirty="0" err="1">
                <a:latin typeface="Verdana" pitchFamily="34" charset="0"/>
              </a:rPr>
              <a:t>Fissurella</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err="1">
                <a:latin typeface="Verdana" pitchFamily="34" charset="0"/>
              </a:rPr>
              <a:t>R.Ex.N°</a:t>
            </a:r>
            <a:r>
              <a:rPr lang="es-ES" sz="1200" b="0" u="none" dirty="0">
                <a:latin typeface="Verdana" pitchFamily="34" charset="0"/>
              </a:rPr>
              <a:t> 3897 de 2010, suspende por el plazo de 5 años, contados a partir 4 de enero de 2011, la inscripción en el RPA de la I a la XII regiones, en todas sus categorías por haber alcanzado el estado de plena explotación. La </a:t>
            </a:r>
            <a:r>
              <a:rPr lang="es-ES" sz="1200" b="0" u="none" dirty="0" err="1">
                <a:latin typeface="Verdana" pitchFamily="34" charset="0"/>
              </a:rPr>
              <a:t>R.Ex.N°</a:t>
            </a:r>
            <a:r>
              <a:rPr lang="es-ES" sz="1200" b="0" u="none" dirty="0">
                <a:latin typeface="Verdana" pitchFamily="34" charset="0"/>
              </a:rPr>
              <a:t> 2144 de 2011, suspende el cierre de la inscripción en los registros del RPA de las regiones XV a la II, para lapas (</a:t>
            </a:r>
            <a:r>
              <a:rPr lang="es-ES" sz="1200" b="0" i="1" u="none" dirty="0" err="1">
                <a:latin typeface="Verdana" pitchFamily="34" charset="0"/>
              </a:rPr>
              <a:t>Fissurella</a:t>
            </a:r>
            <a:r>
              <a:rPr lang="es-ES" sz="1200" b="0" i="1" u="none" dirty="0">
                <a:latin typeface="Verdana" pitchFamily="34" charset="0"/>
              </a:rPr>
              <a:t> </a:t>
            </a:r>
            <a:r>
              <a:rPr lang="es-ES" sz="1200" b="0" i="1" u="none" dirty="0" err="1">
                <a:latin typeface="Verdana" pitchFamily="34" charset="0"/>
              </a:rPr>
              <a:t>spp</a:t>
            </a:r>
            <a:r>
              <a:rPr lang="es-ES" sz="1200" b="0" i="1" u="none" dirty="0">
                <a:latin typeface="Verdana" pitchFamily="34" charset="0"/>
              </a:rPr>
              <a:t>.) </a:t>
            </a:r>
            <a:r>
              <a:rPr lang="es-ES" sz="1200" b="0" u="none" dirty="0">
                <a:latin typeface="Verdana" pitchFamily="34" charset="0"/>
              </a:rPr>
              <a:t>autorizando inscripción: XV: 80 pescadores en categorías buzo mariscador y/o recolector de orilla; I: 200 pescadores en categorías buzo mariscador y/o recolector de orilla; y II: 200 pescadores en categoría recolector de orilla.</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2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248 de 1996, establece una talla mínima legal de 6.5 cm en el área marítima de la I a XI regiones, con porcentaje de tolerancia entre las 5,5 y 6,5 cm.</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21860" name="57 Rectángulo redondeado">
            <a:hlinkClick r:id="rId2" action="ppaction://hlinksldjump"/>
          </p:cNvPr>
          <p:cNvSpPr>
            <a:spLocks noChangeArrowheads="1"/>
          </p:cNvSpPr>
          <p:nvPr/>
        </p:nvSpPr>
        <p:spPr bwMode="auto">
          <a:xfrm>
            <a:off x="7429500" y="5891213"/>
            <a:ext cx="1214438" cy="3952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1071563"/>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Langostino enano </a:t>
            </a:r>
            <a:r>
              <a:rPr lang="es-MX" sz="900" i="1" dirty="0">
                <a:latin typeface="Verdana" pitchFamily="34" charset="0"/>
              </a:rPr>
              <a:t>(</a:t>
            </a:r>
            <a:r>
              <a:rPr lang="es-MX" sz="900" i="1" dirty="0" err="1">
                <a:latin typeface="Verdana" pitchFamily="34" charset="0"/>
              </a:rPr>
              <a:t>Pleuroncodes</a:t>
            </a:r>
            <a:r>
              <a:rPr lang="es-MX" sz="900" i="1" dirty="0">
                <a:latin typeface="Verdana" pitchFamily="34" charset="0"/>
              </a:rPr>
              <a:t> </a:t>
            </a:r>
            <a:r>
              <a:rPr lang="es-MX" sz="900" i="1" dirty="0" err="1">
                <a:latin typeface="Verdana" pitchFamily="34" charset="0"/>
              </a:rPr>
              <a:t>sp</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21862" name="57 Rectángulo redondeado">
            <a:hlinkClick r:id="rId2" action="ppaction://hlinksldjump"/>
          </p:cNvPr>
          <p:cNvSpPr>
            <a:spLocks noChangeArrowheads="1"/>
          </p:cNvSpPr>
          <p:nvPr/>
        </p:nvSpPr>
        <p:spPr bwMode="auto">
          <a:xfrm>
            <a:off x="7429500" y="22145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179388" y="908050"/>
            <a:ext cx="8785225" cy="25923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Lapa bonete </a:t>
            </a:r>
            <a:r>
              <a:rPr lang="es-MX" sz="1000" i="1" dirty="0">
                <a:latin typeface="Verdana" pitchFamily="34" charset="0"/>
              </a:rPr>
              <a:t>(</a:t>
            </a:r>
            <a:r>
              <a:rPr lang="es-MX" sz="1000" i="1" dirty="0" err="1">
                <a:latin typeface="Verdana" pitchFamily="34" charset="0"/>
              </a:rPr>
              <a:t>Fissurella</a:t>
            </a:r>
            <a:r>
              <a:rPr lang="es-MX" sz="1000" i="1" dirty="0">
                <a:latin typeface="Verdana" pitchFamily="34" charset="0"/>
              </a:rPr>
              <a:t> </a:t>
            </a:r>
            <a:r>
              <a:rPr lang="es-MX" sz="1000" i="1" dirty="0" err="1">
                <a:latin typeface="Verdana" pitchFamily="34" charset="0"/>
              </a:rPr>
              <a:t>costata</a:t>
            </a:r>
            <a:r>
              <a:rPr lang="es-MX" sz="1000" i="1" dirty="0">
                <a:latin typeface="Verdana" pitchFamily="34" charset="0"/>
              </a:rPr>
              <a:t>)</a:t>
            </a:r>
            <a:endParaRPr lang="es-MX" sz="10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800" b="0" u="none" dirty="0" err="1">
                <a:latin typeface="Verdana" pitchFamily="34" charset="0"/>
              </a:rPr>
              <a:t>R.Ex.N°</a:t>
            </a:r>
            <a:r>
              <a:rPr lang="es-ES" sz="800" b="0" u="none" dirty="0">
                <a:latin typeface="Verdana" pitchFamily="34" charset="0"/>
              </a:rPr>
              <a:t> 3897 de 2010, suspende por el plazo de 5 años, contados a partir 4 de enero de 2011, la inscripción en el RPA de la I a la XII regiones, en todas sus categorías por haber alcanzado el estado de plena explotación. La </a:t>
            </a:r>
            <a:r>
              <a:rPr lang="es-ES" sz="800" b="0" u="none" dirty="0" err="1">
                <a:latin typeface="Verdana" pitchFamily="34" charset="0"/>
              </a:rPr>
              <a:t>R.Ex.N°</a:t>
            </a:r>
            <a:r>
              <a:rPr lang="es-ES" sz="800" b="0" u="none" dirty="0">
                <a:latin typeface="Verdana" pitchFamily="34" charset="0"/>
              </a:rPr>
              <a:t> 2144 de 2011, suspende el cierre de la inscripción en los registros del RPA de las regiones XV a la II, para lapas (</a:t>
            </a:r>
            <a:r>
              <a:rPr lang="es-ES" sz="800" b="0" i="1" u="none" dirty="0" err="1">
                <a:latin typeface="Verdana" pitchFamily="34" charset="0"/>
              </a:rPr>
              <a:t>Fissurella</a:t>
            </a:r>
            <a:r>
              <a:rPr lang="es-ES" sz="800" b="0" i="1" u="none" dirty="0">
                <a:latin typeface="Verdana" pitchFamily="34" charset="0"/>
              </a:rPr>
              <a:t> </a:t>
            </a:r>
            <a:r>
              <a:rPr lang="es-ES" sz="800" b="0" i="1" u="none" dirty="0" err="1">
                <a:latin typeface="Verdana" pitchFamily="34" charset="0"/>
              </a:rPr>
              <a:t>spp</a:t>
            </a:r>
            <a:r>
              <a:rPr lang="es-ES" sz="800" b="0" i="1" u="none" dirty="0">
                <a:latin typeface="Verdana" pitchFamily="34" charset="0"/>
              </a:rPr>
              <a:t>.) </a:t>
            </a:r>
            <a:r>
              <a:rPr lang="es-ES" sz="800" b="0" u="none" dirty="0">
                <a:latin typeface="Verdana" pitchFamily="34" charset="0"/>
              </a:rPr>
              <a:t>autorizando inscripción de : XV: 80; I: 200; y II: 200 pescadores en categoría recolector de orilla.</a:t>
            </a:r>
          </a:p>
          <a:p>
            <a:pPr algn="just">
              <a:defRPr/>
            </a:pPr>
            <a:endParaRPr lang="es-MX" sz="9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800" b="0" u="none" dirty="0">
                <a:latin typeface="Verdana" pitchFamily="34" charset="0"/>
              </a:rPr>
              <a:t>No aplica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8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800" b="0" u="none" dirty="0" err="1">
                <a:latin typeface="Verdana" pitchFamily="34" charset="0"/>
              </a:rPr>
              <a:t>D.Ex.N°</a:t>
            </a:r>
            <a:r>
              <a:rPr lang="es-ES" sz="800" b="0" u="none" dirty="0">
                <a:latin typeface="Verdana" pitchFamily="34" charset="0"/>
              </a:rPr>
              <a:t> 248 de 1996, establece una talla mínima legal de 6.5 cm en el área marítima de la I a XI regiones, con porcentaje de tolerancia entre las 5,5 y 6,5 cm.</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8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22884" name="57 Rectángulo redondeado">
            <a:hlinkClick r:id="rId2" action="ppaction://hlinksldjump"/>
          </p:cNvPr>
          <p:cNvSpPr>
            <a:spLocks noChangeArrowheads="1"/>
          </p:cNvSpPr>
          <p:nvPr/>
        </p:nvSpPr>
        <p:spPr bwMode="auto">
          <a:xfrm>
            <a:off x="7524750" y="981075"/>
            <a:ext cx="1214438" cy="3952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1" name="7 Rectángulo"/>
          <p:cNvSpPr>
            <a:spLocks noChangeArrowheads="1"/>
          </p:cNvSpPr>
          <p:nvPr/>
        </p:nvSpPr>
        <p:spPr bwMode="auto">
          <a:xfrm>
            <a:off x="179388" y="3643313"/>
            <a:ext cx="8713787" cy="259397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Lapa negra </a:t>
            </a:r>
            <a:r>
              <a:rPr lang="es-MX" sz="1000" i="1" dirty="0">
                <a:latin typeface="Verdana" pitchFamily="34" charset="0"/>
              </a:rPr>
              <a:t>(</a:t>
            </a:r>
            <a:r>
              <a:rPr lang="es-MX" sz="1000" i="1" dirty="0" err="1">
                <a:latin typeface="Verdana" pitchFamily="34" charset="0"/>
              </a:rPr>
              <a:t>Fissurella</a:t>
            </a:r>
            <a:r>
              <a:rPr lang="es-MX" sz="1000" i="1" dirty="0">
                <a:latin typeface="Verdana" pitchFamily="34" charset="0"/>
              </a:rPr>
              <a:t> </a:t>
            </a:r>
            <a:r>
              <a:rPr lang="es-MX" sz="1000" i="1" dirty="0" err="1">
                <a:latin typeface="Verdana" pitchFamily="34" charset="0"/>
              </a:rPr>
              <a:t>latimarginata</a:t>
            </a:r>
            <a:r>
              <a:rPr lang="es-MX" sz="1000" i="1" dirty="0">
                <a:latin typeface="Verdana" pitchFamily="34" charset="0"/>
              </a:rPr>
              <a:t>)</a:t>
            </a:r>
            <a:endParaRPr lang="es-MX" sz="10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800" b="0" u="none" dirty="0" err="1">
                <a:latin typeface="Verdana" pitchFamily="34" charset="0"/>
              </a:rPr>
              <a:t>R.Ex.N°</a:t>
            </a:r>
            <a:r>
              <a:rPr lang="es-ES" sz="800" b="0" u="none" dirty="0">
                <a:latin typeface="Verdana" pitchFamily="34" charset="0"/>
              </a:rPr>
              <a:t> 3897 de 2010, suspende por el plazo de 5 años, contados a partir 4 de enero de 2011, la inscripción en el RPA de la I a la XII regiones, en todas sus categorías por haber alcanzado el estado de plena explotación. La </a:t>
            </a:r>
            <a:r>
              <a:rPr lang="es-ES" sz="800" b="0" u="none" dirty="0" err="1">
                <a:latin typeface="Verdana" pitchFamily="34" charset="0"/>
              </a:rPr>
              <a:t>R.Ex.N°</a:t>
            </a:r>
            <a:r>
              <a:rPr lang="es-ES" sz="800" b="0" u="none" dirty="0">
                <a:latin typeface="Verdana" pitchFamily="34" charset="0"/>
              </a:rPr>
              <a:t> 2144 de 2011, suspende el cierre de la inscripción en los registros del RPA de las regiones XV a la II, para lapas (</a:t>
            </a:r>
            <a:r>
              <a:rPr lang="es-ES" sz="800" b="0" i="1" u="none" dirty="0" err="1">
                <a:latin typeface="Verdana" pitchFamily="34" charset="0"/>
              </a:rPr>
              <a:t>Fissurella</a:t>
            </a:r>
            <a:r>
              <a:rPr lang="es-ES" sz="800" b="0" i="1" u="none" dirty="0">
                <a:latin typeface="Verdana" pitchFamily="34" charset="0"/>
              </a:rPr>
              <a:t> </a:t>
            </a:r>
            <a:r>
              <a:rPr lang="es-ES" sz="800" b="0" i="1" u="none" dirty="0" err="1">
                <a:latin typeface="Verdana" pitchFamily="34" charset="0"/>
              </a:rPr>
              <a:t>spp</a:t>
            </a:r>
            <a:r>
              <a:rPr lang="es-ES" sz="800" b="0" i="1" u="none" dirty="0">
                <a:latin typeface="Verdana" pitchFamily="34" charset="0"/>
              </a:rPr>
              <a:t>.) </a:t>
            </a:r>
            <a:r>
              <a:rPr lang="es-ES" sz="800" b="0" u="none" dirty="0">
                <a:latin typeface="Verdana" pitchFamily="34" charset="0"/>
              </a:rPr>
              <a:t>autorizando inscripción de : XV: 80; I: 200; y II: 200 pescadores en categoría recolector de orilla.</a:t>
            </a:r>
          </a:p>
          <a:p>
            <a:pPr algn="just">
              <a:buFont typeface="Wingdings" pitchFamily="2" charset="2"/>
              <a:buChar char="ü"/>
              <a:defRPr/>
            </a:pPr>
            <a:endParaRPr lang="es-MX" sz="9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800" b="0" u="none" dirty="0">
                <a:latin typeface="Verdana" pitchFamily="34" charset="0"/>
              </a:rPr>
              <a:t>No </a:t>
            </a:r>
            <a:r>
              <a:rPr lang="es-MX" sz="800" b="0" u="none" dirty="0" smtClean="0">
                <a:latin typeface="Verdana" pitchFamily="34" charset="0"/>
              </a:rPr>
              <a:t>aplica</a:t>
            </a:r>
          </a:p>
          <a:p>
            <a:pPr algn="just">
              <a:buFont typeface="Wingdings" pitchFamily="2" charset="2"/>
              <a:buChar char="ü"/>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8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800" b="0" u="none" dirty="0" err="1">
                <a:latin typeface="Verdana" pitchFamily="34" charset="0"/>
              </a:rPr>
              <a:t>D.Ex.N°</a:t>
            </a:r>
            <a:r>
              <a:rPr lang="es-ES" sz="800" b="0" u="none" dirty="0">
                <a:latin typeface="Verdana" pitchFamily="34" charset="0"/>
              </a:rPr>
              <a:t> 248 de 1996, establece una talla mínima legal de 6.5 cm en el área marítima de la I a XI regiones, con porcentaje de tolerancia entre las 5,5 y 6,5 cm.</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8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22886" name="57 Rectángulo redondeado">
            <a:hlinkClick r:id="rId2" action="ppaction://hlinksldjump"/>
          </p:cNvPr>
          <p:cNvSpPr>
            <a:spLocks noChangeArrowheads="1"/>
          </p:cNvSpPr>
          <p:nvPr/>
        </p:nvSpPr>
        <p:spPr bwMode="auto">
          <a:xfrm>
            <a:off x="7500938" y="5770017"/>
            <a:ext cx="1214437" cy="3952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13315" name="43 Rectángulo">
            <a:hlinkClick r:id="rId2" action="ppaction://hlinksldjump"/>
          </p:cNvPr>
          <p:cNvSpPr>
            <a:spLocks noChangeArrowheads="1"/>
          </p:cNvSpPr>
          <p:nvPr/>
        </p:nvSpPr>
        <p:spPr bwMode="auto">
          <a:xfrm>
            <a:off x="1357313" y="1428750"/>
            <a:ext cx="2143125" cy="285750"/>
          </a:xfrm>
          <a:prstGeom prst="rect">
            <a:avLst/>
          </a:prstGeom>
          <a:noFill/>
          <a:ln w="9525" algn="ctr">
            <a:noFill/>
            <a:round/>
            <a:headEnd/>
            <a:tailEnd/>
          </a:ln>
        </p:spPr>
        <p:txBody>
          <a:bodyPr/>
          <a:lstStyle/>
          <a:p>
            <a:r>
              <a:rPr lang="es-MX" sz="1400" b="0" u="none">
                <a:latin typeface="Verdana" pitchFamily="34" charset="0"/>
              </a:rPr>
              <a:t>Macha</a:t>
            </a:r>
            <a:endParaRPr lang="es-ES" sz="1400" b="0" u="none">
              <a:latin typeface="Verdana" pitchFamily="34" charset="0"/>
            </a:endParaRPr>
          </a:p>
        </p:txBody>
      </p:sp>
      <p:sp>
        <p:nvSpPr>
          <p:cNvPr id="13316" name="44 Rectángulo">
            <a:hlinkClick r:id="rId3" action="ppaction://hlinksldjump"/>
          </p:cNvPr>
          <p:cNvSpPr>
            <a:spLocks noChangeArrowheads="1"/>
          </p:cNvSpPr>
          <p:nvPr/>
        </p:nvSpPr>
        <p:spPr bwMode="auto">
          <a:xfrm>
            <a:off x="1357313" y="1785938"/>
            <a:ext cx="2928937" cy="357187"/>
          </a:xfrm>
          <a:prstGeom prst="rect">
            <a:avLst/>
          </a:prstGeom>
          <a:noFill/>
          <a:ln w="9525" algn="ctr">
            <a:noFill/>
            <a:round/>
            <a:headEnd/>
            <a:tailEnd/>
          </a:ln>
        </p:spPr>
        <p:txBody>
          <a:bodyPr/>
          <a:lstStyle/>
          <a:p>
            <a:r>
              <a:rPr lang="es-MX" sz="1400" b="0" u="none">
                <a:latin typeface="Verdana" pitchFamily="34" charset="0"/>
              </a:rPr>
              <a:t>Machuelo o tritre</a:t>
            </a:r>
            <a:endParaRPr lang="es-ES" sz="1400" b="0" u="none">
              <a:latin typeface="Verdana" pitchFamily="34" charset="0"/>
            </a:endParaRPr>
          </a:p>
        </p:txBody>
      </p:sp>
      <p:sp>
        <p:nvSpPr>
          <p:cNvPr id="13317" name="45 Rectángulo">
            <a:hlinkClick r:id="rId4" action="ppaction://hlinksldjump"/>
          </p:cNvPr>
          <p:cNvSpPr>
            <a:spLocks noChangeArrowheads="1"/>
          </p:cNvSpPr>
          <p:nvPr/>
        </p:nvSpPr>
        <p:spPr bwMode="auto">
          <a:xfrm>
            <a:off x="1357313" y="2143125"/>
            <a:ext cx="3500437" cy="285750"/>
          </a:xfrm>
          <a:prstGeom prst="rect">
            <a:avLst/>
          </a:prstGeom>
          <a:noFill/>
          <a:ln w="9525" algn="ctr">
            <a:noFill/>
            <a:round/>
            <a:headEnd/>
            <a:tailEnd/>
          </a:ln>
        </p:spPr>
        <p:txBody>
          <a:bodyPr/>
          <a:lstStyle/>
          <a:p>
            <a:r>
              <a:rPr lang="es-MX" sz="1400" b="0" u="none">
                <a:latin typeface="Verdana" pitchFamily="34" charset="0"/>
              </a:rPr>
              <a:t>Marlín</a:t>
            </a:r>
            <a:endParaRPr lang="es-ES" sz="1400" b="0" u="none">
              <a:latin typeface="Verdana" pitchFamily="34" charset="0"/>
            </a:endParaRPr>
          </a:p>
        </p:txBody>
      </p:sp>
      <p:sp>
        <p:nvSpPr>
          <p:cNvPr id="13318" name="46 Rectángulo">
            <a:hlinkClick r:id="rId5" action="ppaction://hlinksldjump"/>
          </p:cNvPr>
          <p:cNvSpPr>
            <a:spLocks noChangeArrowheads="1"/>
          </p:cNvSpPr>
          <p:nvPr/>
        </p:nvSpPr>
        <p:spPr bwMode="auto">
          <a:xfrm>
            <a:off x="1357313" y="2500313"/>
            <a:ext cx="3214687" cy="285750"/>
          </a:xfrm>
          <a:prstGeom prst="rect">
            <a:avLst/>
          </a:prstGeom>
          <a:noFill/>
          <a:ln w="9525" algn="ctr">
            <a:noFill/>
            <a:round/>
            <a:headEnd/>
            <a:tailEnd/>
          </a:ln>
        </p:spPr>
        <p:txBody>
          <a:bodyPr/>
          <a:lstStyle/>
          <a:p>
            <a:r>
              <a:rPr lang="es-MX" sz="1400" b="0" u="none">
                <a:latin typeface="Verdana" pitchFamily="34" charset="0"/>
              </a:rPr>
              <a:t>Marsopa anteojillo</a:t>
            </a:r>
            <a:endParaRPr lang="es-ES" sz="1400" b="0" u="none">
              <a:latin typeface="Verdana" pitchFamily="34" charset="0"/>
            </a:endParaRPr>
          </a:p>
        </p:txBody>
      </p:sp>
      <p:sp>
        <p:nvSpPr>
          <p:cNvPr id="13319" name="47 Rectángulo">
            <a:hlinkClick r:id="rId5" action="ppaction://hlinksldjump"/>
          </p:cNvPr>
          <p:cNvSpPr>
            <a:spLocks noChangeArrowheads="1"/>
          </p:cNvSpPr>
          <p:nvPr/>
        </p:nvSpPr>
        <p:spPr bwMode="auto">
          <a:xfrm>
            <a:off x="1357313" y="2857500"/>
            <a:ext cx="2500312" cy="285750"/>
          </a:xfrm>
          <a:prstGeom prst="rect">
            <a:avLst/>
          </a:prstGeom>
          <a:noFill/>
          <a:ln w="9525" algn="ctr">
            <a:noFill/>
            <a:round/>
            <a:headEnd/>
            <a:tailEnd/>
          </a:ln>
        </p:spPr>
        <p:txBody>
          <a:bodyPr/>
          <a:lstStyle/>
          <a:p>
            <a:r>
              <a:rPr lang="es-MX" sz="1400" b="0" u="none" dirty="0">
                <a:latin typeface="Verdana" pitchFamily="34" charset="0"/>
              </a:rPr>
              <a:t>Marsopa espinosa</a:t>
            </a:r>
            <a:endParaRPr lang="es-ES" sz="1400" b="0" u="none" dirty="0">
              <a:latin typeface="Verdana" pitchFamily="34" charset="0"/>
            </a:endParaRPr>
          </a:p>
        </p:txBody>
      </p:sp>
      <p:sp>
        <p:nvSpPr>
          <p:cNvPr id="13320" name="48 Rectángulo">
            <a:hlinkClick r:id="rId5" action="ppaction://hlinksldjump"/>
          </p:cNvPr>
          <p:cNvSpPr>
            <a:spLocks noChangeArrowheads="1"/>
          </p:cNvSpPr>
          <p:nvPr/>
        </p:nvSpPr>
        <p:spPr bwMode="auto">
          <a:xfrm>
            <a:off x="1357313" y="3214688"/>
            <a:ext cx="3071812" cy="285750"/>
          </a:xfrm>
          <a:prstGeom prst="rect">
            <a:avLst/>
          </a:prstGeom>
          <a:noFill/>
          <a:ln w="9525" algn="ctr">
            <a:noFill/>
            <a:round/>
            <a:headEnd/>
            <a:tailEnd/>
          </a:ln>
        </p:spPr>
        <p:txBody>
          <a:bodyPr/>
          <a:lstStyle/>
          <a:p>
            <a:r>
              <a:rPr lang="es-MX" sz="1400" b="0" u="none">
                <a:latin typeface="Verdana" pitchFamily="34" charset="0"/>
              </a:rPr>
              <a:t>Matahuira</a:t>
            </a:r>
            <a:endParaRPr lang="es-ES" sz="1400" b="0" u="none">
              <a:latin typeface="Verdana" pitchFamily="34" charset="0"/>
            </a:endParaRPr>
          </a:p>
        </p:txBody>
      </p:sp>
      <p:sp>
        <p:nvSpPr>
          <p:cNvPr id="13321" name="49 Rectángulo">
            <a:hlinkClick r:id="rId6" action="ppaction://hlinksldjump"/>
          </p:cNvPr>
          <p:cNvSpPr>
            <a:spLocks noChangeArrowheads="1"/>
          </p:cNvSpPr>
          <p:nvPr/>
        </p:nvSpPr>
        <p:spPr bwMode="auto">
          <a:xfrm>
            <a:off x="1357313" y="3571875"/>
            <a:ext cx="3286125" cy="285750"/>
          </a:xfrm>
          <a:prstGeom prst="rect">
            <a:avLst/>
          </a:prstGeom>
          <a:noFill/>
          <a:ln w="9525" algn="ctr">
            <a:noFill/>
            <a:round/>
            <a:headEnd/>
            <a:tailEnd/>
          </a:ln>
        </p:spPr>
        <p:txBody>
          <a:bodyPr/>
          <a:lstStyle/>
          <a:p>
            <a:r>
              <a:rPr lang="es-MX" sz="1400" b="0" u="none">
                <a:latin typeface="Verdana" pitchFamily="34" charset="0"/>
              </a:rPr>
              <a:t>Merluza común</a:t>
            </a:r>
            <a:endParaRPr lang="es-ES" sz="1400" b="0" u="none">
              <a:latin typeface="Verdana" pitchFamily="34" charset="0"/>
            </a:endParaRPr>
          </a:p>
        </p:txBody>
      </p:sp>
      <p:sp>
        <p:nvSpPr>
          <p:cNvPr id="13322" name="50 Rectángulo">
            <a:hlinkClick r:id="rId7" action="ppaction://hlinksldjump"/>
          </p:cNvPr>
          <p:cNvSpPr>
            <a:spLocks noChangeArrowheads="1"/>
          </p:cNvSpPr>
          <p:nvPr/>
        </p:nvSpPr>
        <p:spPr bwMode="auto">
          <a:xfrm>
            <a:off x="1357313" y="3929063"/>
            <a:ext cx="2857500" cy="285750"/>
          </a:xfrm>
          <a:prstGeom prst="rect">
            <a:avLst/>
          </a:prstGeom>
          <a:noFill/>
          <a:ln w="9525" algn="ctr">
            <a:noFill/>
            <a:round/>
            <a:headEnd/>
            <a:tailEnd/>
          </a:ln>
        </p:spPr>
        <p:txBody>
          <a:bodyPr/>
          <a:lstStyle/>
          <a:p>
            <a:r>
              <a:rPr lang="es-MX" sz="1400" b="0" u="none">
                <a:latin typeface="Verdana" pitchFamily="34" charset="0"/>
              </a:rPr>
              <a:t>Merluza de cola</a:t>
            </a:r>
            <a:endParaRPr lang="es-ES" sz="1400" b="0" u="none">
              <a:latin typeface="Verdana" pitchFamily="34" charset="0"/>
            </a:endParaRPr>
          </a:p>
        </p:txBody>
      </p:sp>
      <p:sp>
        <p:nvSpPr>
          <p:cNvPr id="13323" name="51 Rectángulo">
            <a:hlinkClick r:id="rId8" action="ppaction://hlinksldjump"/>
          </p:cNvPr>
          <p:cNvSpPr>
            <a:spLocks noChangeArrowheads="1"/>
          </p:cNvSpPr>
          <p:nvPr/>
        </p:nvSpPr>
        <p:spPr bwMode="auto">
          <a:xfrm>
            <a:off x="1357313" y="6357938"/>
            <a:ext cx="3071812" cy="285750"/>
          </a:xfrm>
          <a:prstGeom prst="rect">
            <a:avLst/>
          </a:prstGeom>
          <a:noFill/>
          <a:ln w="9525" algn="ctr">
            <a:noFill/>
            <a:round/>
            <a:headEnd/>
            <a:tailEnd/>
          </a:ln>
        </p:spPr>
        <p:txBody>
          <a:bodyPr/>
          <a:lstStyle/>
          <a:p>
            <a:r>
              <a:rPr lang="es-MX" sz="1400" b="0" u="none">
                <a:latin typeface="Verdana" pitchFamily="34" charset="0"/>
              </a:rPr>
              <a:t>Mesoplodón de Blainville</a:t>
            </a:r>
            <a:endParaRPr lang="es-ES" sz="1400" b="0" u="none">
              <a:latin typeface="Verdana" pitchFamily="34" charset="0"/>
            </a:endParaRPr>
          </a:p>
        </p:txBody>
      </p:sp>
      <p:sp>
        <p:nvSpPr>
          <p:cNvPr id="13324" name="52 Rectángulo">
            <a:hlinkClick r:id="rId8" action="ppaction://hlinksldjump"/>
          </p:cNvPr>
          <p:cNvSpPr>
            <a:spLocks noChangeArrowheads="1"/>
          </p:cNvSpPr>
          <p:nvPr/>
        </p:nvSpPr>
        <p:spPr bwMode="auto">
          <a:xfrm>
            <a:off x="5143500" y="1428750"/>
            <a:ext cx="2714625" cy="285750"/>
          </a:xfrm>
          <a:prstGeom prst="rect">
            <a:avLst/>
          </a:prstGeom>
          <a:noFill/>
          <a:ln w="9525" algn="ctr">
            <a:noFill/>
            <a:round/>
            <a:headEnd/>
            <a:tailEnd/>
          </a:ln>
        </p:spPr>
        <p:txBody>
          <a:bodyPr/>
          <a:lstStyle/>
          <a:p>
            <a:r>
              <a:rPr lang="es-MX" sz="1400" b="0" u="none">
                <a:latin typeface="Verdana" pitchFamily="34" charset="0"/>
              </a:rPr>
              <a:t>Mesoplodón de Bahamonde</a:t>
            </a:r>
            <a:endParaRPr lang="es-ES" sz="1400" b="0" u="none">
              <a:latin typeface="Verdana" pitchFamily="34" charset="0"/>
            </a:endParaRPr>
          </a:p>
        </p:txBody>
      </p:sp>
      <p:sp>
        <p:nvSpPr>
          <p:cNvPr id="13325" name="53 Rectángulo">
            <a:hlinkClick r:id="rId8" action="ppaction://hlinksldjump"/>
          </p:cNvPr>
          <p:cNvSpPr>
            <a:spLocks noChangeArrowheads="1"/>
          </p:cNvSpPr>
          <p:nvPr/>
        </p:nvSpPr>
        <p:spPr bwMode="auto">
          <a:xfrm>
            <a:off x="5143500" y="1785938"/>
            <a:ext cx="2928938" cy="285750"/>
          </a:xfrm>
          <a:prstGeom prst="rect">
            <a:avLst/>
          </a:prstGeom>
          <a:noFill/>
          <a:ln w="9525" algn="ctr">
            <a:noFill/>
            <a:round/>
            <a:headEnd/>
            <a:tailEnd/>
          </a:ln>
        </p:spPr>
        <p:txBody>
          <a:bodyPr/>
          <a:lstStyle/>
          <a:p>
            <a:r>
              <a:rPr lang="es-MX" sz="1400" b="0" u="none">
                <a:latin typeface="Verdana" pitchFamily="34" charset="0"/>
              </a:rPr>
              <a:t>Mesoplodón peruano</a:t>
            </a:r>
            <a:endParaRPr lang="es-ES" sz="1400" b="0" u="none">
              <a:latin typeface="Verdana" pitchFamily="34" charset="0"/>
            </a:endParaRPr>
          </a:p>
        </p:txBody>
      </p:sp>
      <p:sp>
        <p:nvSpPr>
          <p:cNvPr id="13326" name="7 Rectángulo"/>
          <p:cNvSpPr>
            <a:spLocks noChangeArrowheads="1"/>
          </p:cNvSpPr>
          <p:nvPr/>
        </p:nvSpPr>
        <p:spPr bwMode="auto">
          <a:xfrm>
            <a:off x="2428875" y="1000125"/>
            <a:ext cx="4643438"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13327" name="23 Rectángulo">
            <a:hlinkClick r:id="rId9" action="ppaction://hlinksldjump"/>
          </p:cNvPr>
          <p:cNvSpPr>
            <a:spLocks noChangeArrowheads="1"/>
          </p:cNvSpPr>
          <p:nvPr/>
        </p:nvSpPr>
        <p:spPr bwMode="auto">
          <a:xfrm>
            <a:off x="5143500" y="2286000"/>
            <a:ext cx="2928938" cy="285750"/>
          </a:xfrm>
          <a:prstGeom prst="rect">
            <a:avLst/>
          </a:prstGeom>
          <a:noFill/>
          <a:ln w="9525" algn="ctr">
            <a:noFill/>
            <a:round/>
            <a:headEnd/>
            <a:tailEnd/>
          </a:ln>
        </p:spPr>
        <p:txBody>
          <a:bodyPr/>
          <a:lstStyle/>
          <a:p>
            <a:r>
              <a:rPr lang="es-MX" sz="1400" b="0" u="none">
                <a:latin typeface="Verdana" pitchFamily="34" charset="0"/>
              </a:rPr>
              <a:t>Nanue</a:t>
            </a:r>
            <a:endParaRPr lang="es-ES" sz="1400" b="0" u="none">
              <a:latin typeface="Verdana" pitchFamily="34" charset="0"/>
            </a:endParaRPr>
          </a:p>
        </p:txBody>
      </p:sp>
      <p:sp>
        <p:nvSpPr>
          <p:cNvPr id="13328" name="24 Rectángulo">
            <a:hlinkClick r:id="rId10" action="ppaction://hlinksldjump"/>
          </p:cNvPr>
          <p:cNvSpPr>
            <a:spLocks noChangeArrowheads="1"/>
          </p:cNvSpPr>
          <p:nvPr/>
        </p:nvSpPr>
        <p:spPr bwMode="auto">
          <a:xfrm>
            <a:off x="5143500" y="2643188"/>
            <a:ext cx="2786063" cy="285750"/>
          </a:xfrm>
          <a:prstGeom prst="rect">
            <a:avLst/>
          </a:prstGeom>
          <a:noFill/>
          <a:ln w="9525" algn="ctr">
            <a:noFill/>
            <a:round/>
            <a:headEnd/>
            <a:tailEnd/>
          </a:ln>
        </p:spPr>
        <p:txBody>
          <a:bodyPr/>
          <a:lstStyle/>
          <a:p>
            <a:r>
              <a:rPr lang="es-MX" sz="1400" b="0" u="none">
                <a:latin typeface="Verdana" pitchFamily="34" charset="0"/>
              </a:rPr>
              <a:t>Navajuela</a:t>
            </a:r>
            <a:endParaRPr lang="es-ES" sz="1400" b="0" u="none">
              <a:latin typeface="Verdana" pitchFamily="34" charset="0"/>
            </a:endParaRPr>
          </a:p>
        </p:txBody>
      </p:sp>
      <p:sp>
        <p:nvSpPr>
          <p:cNvPr id="13329" name="25 Rectángulo">
            <a:hlinkClick r:id="rId10" action="ppaction://hlinksldjump"/>
          </p:cNvPr>
          <p:cNvSpPr>
            <a:spLocks noChangeArrowheads="1"/>
          </p:cNvSpPr>
          <p:nvPr/>
        </p:nvSpPr>
        <p:spPr bwMode="auto">
          <a:xfrm>
            <a:off x="5143500" y="3214688"/>
            <a:ext cx="2714625" cy="285750"/>
          </a:xfrm>
          <a:prstGeom prst="rect">
            <a:avLst/>
          </a:prstGeom>
          <a:noFill/>
          <a:ln w="9525" algn="ctr">
            <a:noFill/>
            <a:round/>
            <a:headEnd/>
            <a:tailEnd/>
          </a:ln>
        </p:spPr>
        <p:txBody>
          <a:bodyPr/>
          <a:lstStyle/>
          <a:p>
            <a:r>
              <a:rPr lang="es-MX" sz="1400" b="0" u="none">
                <a:latin typeface="Verdana" pitchFamily="34" charset="0"/>
              </a:rPr>
              <a:t>Orange roughy</a:t>
            </a:r>
            <a:endParaRPr lang="es-ES" sz="1400" b="0" u="none">
              <a:latin typeface="Verdana" pitchFamily="34" charset="0"/>
            </a:endParaRPr>
          </a:p>
        </p:txBody>
      </p:sp>
      <p:sp>
        <p:nvSpPr>
          <p:cNvPr id="13330" name="26 Rectángulo">
            <a:hlinkClick r:id="rId11" action="ppaction://hlinksldjump"/>
          </p:cNvPr>
          <p:cNvSpPr>
            <a:spLocks noChangeArrowheads="1"/>
          </p:cNvSpPr>
          <p:nvPr/>
        </p:nvSpPr>
        <p:spPr bwMode="auto">
          <a:xfrm>
            <a:off x="5143500" y="3571875"/>
            <a:ext cx="2928938" cy="285750"/>
          </a:xfrm>
          <a:prstGeom prst="rect">
            <a:avLst/>
          </a:prstGeom>
          <a:noFill/>
          <a:ln w="9525" algn="ctr">
            <a:noFill/>
            <a:round/>
            <a:headEnd/>
            <a:tailEnd/>
          </a:ln>
        </p:spPr>
        <p:txBody>
          <a:bodyPr/>
          <a:lstStyle/>
          <a:p>
            <a:r>
              <a:rPr lang="es-MX" sz="1400" b="0" u="none">
                <a:latin typeface="Verdana" pitchFamily="34" charset="0"/>
              </a:rPr>
              <a:t>Orca</a:t>
            </a:r>
            <a:endParaRPr lang="es-ES" sz="1400" b="0" u="none">
              <a:latin typeface="Verdana" pitchFamily="34" charset="0"/>
            </a:endParaRPr>
          </a:p>
        </p:txBody>
      </p:sp>
      <p:sp>
        <p:nvSpPr>
          <p:cNvPr id="13331" name="55 Rectángulo">
            <a:hlinkClick r:id="rId11" action="ppaction://hlinksldjump"/>
          </p:cNvPr>
          <p:cNvSpPr>
            <a:spLocks noChangeArrowheads="1"/>
          </p:cNvSpPr>
          <p:nvPr/>
        </p:nvSpPr>
        <p:spPr bwMode="auto">
          <a:xfrm>
            <a:off x="5143500" y="3929063"/>
            <a:ext cx="2500313" cy="285750"/>
          </a:xfrm>
          <a:prstGeom prst="rect">
            <a:avLst/>
          </a:prstGeom>
          <a:noFill/>
          <a:ln w="9525" algn="ctr">
            <a:noFill/>
            <a:round/>
            <a:headEnd/>
            <a:tailEnd/>
          </a:ln>
        </p:spPr>
        <p:txBody>
          <a:bodyPr/>
          <a:lstStyle/>
          <a:p>
            <a:r>
              <a:rPr lang="es-MX" sz="1400" b="0" u="none">
                <a:latin typeface="Verdana" pitchFamily="34" charset="0"/>
              </a:rPr>
              <a:t>Orca pigmea</a:t>
            </a:r>
            <a:endParaRPr lang="es-ES" sz="1400" b="0" u="none">
              <a:latin typeface="Verdana" pitchFamily="34" charset="0"/>
            </a:endParaRPr>
          </a:p>
          <a:p>
            <a:endParaRPr lang="es-ES" sz="1400" b="0" u="none">
              <a:latin typeface="Verdana" pitchFamily="34" charset="0"/>
            </a:endParaRPr>
          </a:p>
        </p:txBody>
      </p:sp>
      <p:sp>
        <p:nvSpPr>
          <p:cNvPr id="13332" name="23 Rectángulo">
            <a:hlinkClick r:id="rId11" action="ppaction://hlinksldjump"/>
          </p:cNvPr>
          <p:cNvSpPr>
            <a:spLocks noChangeArrowheads="1"/>
          </p:cNvSpPr>
          <p:nvPr/>
        </p:nvSpPr>
        <p:spPr bwMode="auto">
          <a:xfrm>
            <a:off x="5143500" y="4286250"/>
            <a:ext cx="2928938" cy="285750"/>
          </a:xfrm>
          <a:prstGeom prst="rect">
            <a:avLst/>
          </a:prstGeom>
          <a:noFill/>
          <a:ln w="9525" algn="ctr">
            <a:noFill/>
            <a:round/>
            <a:headEnd/>
            <a:tailEnd/>
          </a:ln>
        </p:spPr>
        <p:txBody>
          <a:bodyPr/>
          <a:lstStyle/>
          <a:p>
            <a:r>
              <a:rPr lang="es-MX" sz="1400" b="0" u="none">
                <a:latin typeface="Verdana" pitchFamily="34" charset="0"/>
              </a:rPr>
              <a:t>Orca antártica</a:t>
            </a:r>
            <a:endParaRPr lang="es-ES" sz="1400" b="0" u="none">
              <a:latin typeface="Verdana" pitchFamily="34" charset="0"/>
            </a:endParaRPr>
          </a:p>
        </p:txBody>
      </p:sp>
      <p:sp>
        <p:nvSpPr>
          <p:cNvPr id="13333" name="24 Rectángulo">
            <a:hlinkClick r:id="rId12" action="ppaction://hlinksldjump"/>
          </p:cNvPr>
          <p:cNvSpPr>
            <a:spLocks noChangeArrowheads="1"/>
          </p:cNvSpPr>
          <p:nvPr/>
        </p:nvSpPr>
        <p:spPr bwMode="auto">
          <a:xfrm>
            <a:off x="5143500" y="4643438"/>
            <a:ext cx="2786063" cy="285750"/>
          </a:xfrm>
          <a:prstGeom prst="rect">
            <a:avLst/>
          </a:prstGeom>
          <a:noFill/>
          <a:ln w="9525" algn="ctr">
            <a:noFill/>
            <a:round/>
            <a:headEnd/>
            <a:tailEnd/>
          </a:ln>
        </p:spPr>
        <p:txBody>
          <a:bodyPr/>
          <a:lstStyle/>
          <a:p>
            <a:r>
              <a:rPr lang="es-MX" sz="1400" b="0" u="none">
                <a:latin typeface="Verdana" pitchFamily="34" charset="0"/>
              </a:rPr>
              <a:t>Ostión de Chiloé</a:t>
            </a:r>
            <a:endParaRPr lang="es-ES" sz="1400" b="0" u="none">
              <a:latin typeface="Verdana" pitchFamily="34" charset="0"/>
            </a:endParaRPr>
          </a:p>
        </p:txBody>
      </p:sp>
      <p:sp>
        <p:nvSpPr>
          <p:cNvPr id="13334" name="25 Rectángulo">
            <a:hlinkClick r:id="rId12" action="ppaction://hlinksldjump"/>
          </p:cNvPr>
          <p:cNvSpPr>
            <a:spLocks noChangeArrowheads="1"/>
          </p:cNvSpPr>
          <p:nvPr/>
        </p:nvSpPr>
        <p:spPr bwMode="auto">
          <a:xfrm>
            <a:off x="5143500" y="5000625"/>
            <a:ext cx="2714625" cy="285750"/>
          </a:xfrm>
          <a:prstGeom prst="rect">
            <a:avLst/>
          </a:prstGeom>
          <a:noFill/>
          <a:ln w="9525" algn="ctr">
            <a:noFill/>
            <a:round/>
            <a:headEnd/>
            <a:tailEnd/>
          </a:ln>
        </p:spPr>
        <p:txBody>
          <a:bodyPr/>
          <a:lstStyle/>
          <a:p>
            <a:r>
              <a:rPr lang="es-MX" sz="1400" b="0" u="none">
                <a:latin typeface="Verdana" pitchFamily="34" charset="0"/>
              </a:rPr>
              <a:t>Ostión del norte</a:t>
            </a:r>
            <a:endParaRPr lang="es-ES" sz="1400" b="0" u="none">
              <a:latin typeface="Verdana" pitchFamily="34" charset="0"/>
            </a:endParaRPr>
          </a:p>
        </p:txBody>
      </p:sp>
      <p:sp>
        <p:nvSpPr>
          <p:cNvPr id="13335" name="26 Rectángulo">
            <a:hlinkClick r:id="rId13" action="ppaction://hlinksldjump"/>
          </p:cNvPr>
          <p:cNvSpPr>
            <a:spLocks noChangeArrowheads="1"/>
          </p:cNvSpPr>
          <p:nvPr/>
        </p:nvSpPr>
        <p:spPr bwMode="auto">
          <a:xfrm>
            <a:off x="5143500" y="5357813"/>
            <a:ext cx="2928938" cy="285750"/>
          </a:xfrm>
          <a:prstGeom prst="rect">
            <a:avLst/>
          </a:prstGeom>
          <a:noFill/>
          <a:ln w="9525" algn="ctr">
            <a:noFill/>
            <a:round/>
            <a:headEnd/>
            <a:tailEnd/>
          </a:ln>
        </p:spPr>
        <p:txBody>
          <a:bodyPr/>
          <a:lstStyle/>
          <a:p>
            <a:r>
              <a:rPr lang="es-MX" sz="1400" b="0" u="none">
                <a:latin typeface="Verdana" pitchFamily="34" charset="0"/>
              </a:rPr>
              <a:t>Ostión del sur</a:t>
            </a:r>
            <a:endParaRPr lang="es-ES" sz="1400" b="0" u="none">
              <a:latin typeface="Verdana" pitchFamily="34" charset="0"/>
            </a:endParaRPr>
          </a:p>
        </p:txBody>
      </p:sp>
      <p:sp>
        <p:nvSpPr>
          <p:cNvPr id="13336" name="26 Rectángulo">
            <a:hlinkClick r:id="rId14" action="ppaction://hlinksldjump"/>
          </p:cNvPr>
          <p:cNvSpPr>
            <a:spLocks noChangeArrowheads="1"/>
          </p:cNvSpPr>
          <p:nvPr/>
        </p:nvSpPr>
        <p:spPr bwMode="auto">
          <a:xfrm>
            <a:off x="5143500" y="5715000"/>
            <a:ext cx="2928938" cy="285750"/>
          </a:xfrm>
          <a:prstGeom prst="rect">
            <a:avLst/>
          </a:prstGeom>
          <a:noFill/>
          <a:ln w="9525" algn="ctr">
            <a:noFill/>
            <a:round/>
            <a:headEnd/>
            <a:tailEnd/>
          </a:ln>
        </p:spPr>
        <p:txBody>
          <a:bodyPr/>
          <a:lstStyle/>
          <a:p>
            <a:r>
              <a:rPr lang="es-MX" sz="1400" b="0" u="none">
                <a:latin typeface="Verdana" pitchFamily="34" charset="0"/>
              </a:rPr>
              <a:t>Ostión patagónico</a:t>
            </a:r>
            <a:endParaRPr lang="es-ES" sz="1400" b="0" u="none">
              <a:latin typeface="Verdana" pitchFamily="34" charset="0"/>
            </a:endParaRPr>
          </a:p>
        </p:txBody>
      </p:sp>
      <p:sp>
        <p:nvSpPr>
          <p:cNvPr id="13337" name="57 Rectángulo redondeado">
            <a:hlinkClick r:id="rId15" action="ppaction://hlinksldjump"/>
          </p:cNvPr>
          <p:cNvSpPr>
            <a:spLocks noChangeArrowheads="1"/>
          </p:cNvSpPr>
          <p:nvPr/>
        </p:nvSpPr>
        <p:spPr bwMode="auto">
          <a:xfrm>
            <a:off x="7072313" y="607218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35" name="34 Elipse"/>
          <p:cNvSpPr/>
          <p:nvPr/>
        </p:nvSpPr>
        <p:spPr bwMode="auto">
          <a:xfrm>
            <a:off x="357188" y="12144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M</a:t>
            </a:r>
            <a:endParaRPr lang="es-ES" dirty="0">
              <a:solidFill>
                <a:schemeClr val="bg1"/>
              </a:solidFill>
            </a:endParaRPr>
          </a:p>
        </p:txBody>
      </p:sp>
      <p:sp>
        <p:nvSpPr>
          <p:cNvPr id="13339" name="46 Rectángulo">
            <a:hlinkClick r:id="rId16" action="ppaction://hlinksldjump"/>
          </p:cNvPr>
          <p:cNvSpPr>
            <a:spLocks noChangeArrowheads="1"/>
          </p:cNvSpPr>
          <p:nvPr/>
        </p:nvSpPr>
        <p:spPr bwMode="auto">
          <a:xfrm>
            <a:off x="1357313" y="4214813"/>
            <a:ext cx="3214687" cy="285750"/>
          </a:xfrm>
          <a:prstGeom prst="rect">
            <a:avLst/>
          </a:prstGeom>
          <a:noFill/>
          <a:ln w="9525" algn="ctr">
            <a:noFill/>
            <a:round/>
            <a:headEnd/>
            <a:tailEnd/>
          </a:ln>
        </p:spPr>
        <p:txBody>
          <a:bodyPr/>
          <a:lstStyle/>
          <a:p>
            <a:r>
              <a:rPr lang="es-MX" sz="1400" b="0" u="none">
                <a:latin typeface="Verdana" pitchFamily="34" charset="0"/>
              </a:rPr>
              <a:t>Merluza de tres aletas</a:t>
            </a:r>
            <a:endParaRPr lang="es-ES" sz="1400" b="0" u="none">
              <a:latin typeface="Verdana" pitchFamily="34" charset="0"/>
            </a:endParaRPr>
          </a:p>
        </p:txBody>
      </p:sp>
      <p:sp>
        <p:nvSpPr>
          <p:cNvPr id="13340" name="47 Rectángulo">
            <a:hlinkClick r:id="rId16" action="ppaction://hlinksldjump"/>
          </p:cNvPr>
          <p:cNvSpPr>
            <a:spLocks noChangeArrowheads="1"/>
          </p:cNvSpPr>
          <p:nvPr/>
        </p:nvSpPr>
        <p:spPr bwMode="auto">
          <a:xfrm>
            <a:off x="1357313" y="4572000"/>
            <a:ext cx="2500312" cy="285750"/>
          </a:xfrm>
          <a:prstGeom prst="rect">
            <a:avLst/>
          </a:prstGeom>
          <a:noFill/>
          <a:ln w="9525" algn="ctr">
            <a:noFill/>
            <a:round/>
            <a:headEnd/>
            <a:tailEnd/>
          </a:ln>
        </p:spPr>
        <p:txBody>
          <a:bodyPr/>
          <a:lstStyle/>
          <a:p>
            <a:r>
              <a:rPr lang="es-MX" sz="1400" b="0" u="none">
                <a:latin typeface="Verdana" pitchFamily="34" charset="0"/>
              </a:rPr>
              <a:t>Merluza del atlántico</a:t>
            </a:r>
            <a:endParaRPr lang="es-ES" sz="1400" b="0" u="none">
              <a:latin typeface="Verdana" pitchFamily="34" charset="0"/>
            </a:endParaRPr>
          </a:p>
        </p:txBody>
      </p:sp>
      <p:sp>
        <p:nvSpPr>
          <p:cNvPr id="13341" name="48 Rectángulo">
            <a:hlinkClick r:id="rId17" action="ppaction://hlinksldjump"/>
          </p:cNvPr>
          <p:cNvSpPr>
            <a:spLocks noChangeArrowheads="1"/>
          </p:cNvSpPr>
          <p:nvPr/>
        </p:nvSpPr>
        <p:spPr bwMode="auto">
          <a:xfrm>
            <a:off x="1357313" y="4929188"/>
            <a:ext cx="3071812" cy="285750"/>
          </a:xfrm>
          <a:prstGeom prst="rect">
            <a:avLst/>
          </a:prstGeom>
          <a:noFill/>
          <a:ln w="9525" algn="ctr">
            <a:noFill/>
            <a:round/>
            <a:headEnd/>
            <a:tailEnd/>
          </a:ln>
        </p:spPr>
        <p:txBody>
          <a:bodyPr/>
          <a:lstStyle/>
          <a:p>
            <a:r>
              <a:rPr lang="es-MX" sz="1400" b="0" u="none">
                <a:latin typeface="Verdana" pitchFamily="34" charset="0"/>
              </a:rPr>
              <a:t>Merluza del sur</a:t>
            </a:r>
            <a:endParaRPr lang="es-ES" sz="1400" b="0" u="none">
              <a:latin typeface="Verdana" pitchFamily="34" charset="0"/>
            </a:endParaRPr>
          </a:p>
        </p:txBody>
      </p:sp>
      <p:sp>
        <p:nvSpPr>
          <p:cNvPr id="13342" name="49 Rectángulo">
            <a:hlinkClick r:id="rId18" action="ppaction://hlinksldjump"/>
          </p:cNvPr>
          <p:cNvSpPr>
            <a:spLocks noChangeArrowheads="1"/>
          </p:cNvSpPr>
          <p:nvPr/>
        </p:nvSpPr>
        <p:spPr bwMode="auto">
          <a:xfrm>
            <a:off x="1357313" y="5286375"/>
            <a:ext cx="3286125" cy="285750"/>
          </a:xfrm>
          <a:prstGeom prst="rect">
            <a:avLst/>
          </a:prstGeom>
          <a:noFill/>
          <a:ln w="9525" algn="ctr">
            <a:noFill/>
            <a:round/>
            <a:headEnd/>
            <a:tailEnd/>
          </a:ln>
        </p:spPr>
        <p:txBody>
          <a:bodyPr/>
          <a:lstStyle/>
          <a:p>
            <a:r>
              <a:rPr lang="es-MX" sz="1400" b="0" u="none">
                <a:latin typeface="Verdana" pitchFamily="34" charset="0"/>
              </a:rPr>
              <a:t>Mesoplodón de Héctor</a:t>
            </a:r>
            <a:endParaRPr lang="es-ES" sz="1400" b="0" u="none">
              <a:latin typeface="Verdana" pitchFamily="34" charset="0"/>
            </a:endParaRPr>
          </a:p>
        </p:txBody>
      </p:sp>
      <p:sp>
        <p:nvSpPr>
          <p:cNvPr id="13343" name="49 Rectángulo">
            <a:hlinkClick r:id="rId18" action="ppaction://hlinksldjump"/>
          </p:cNvPr>
          <p:cNvSpPr>
            <a:spLocks noChangeArrowheads="1"/>
          </p:cNvSpPr>
          <p:nvPr/>
        </p:nvSpPr>
        <p:spPr bwMode="auto">
          <a:xfrm>
            <a:off x="1357313" y="5643563"/>
            <a:ext cx="3286125" cy="285750"/>
          </a:xfrm>
          <a:prstGeom prst="rect">
            <a:avLst/>
          </a:prstGeom>
          <a:noFill/>
          <a:ln w="9525" algn="ctr">
            <a:noFill/>
            <a:round/>
            <a:headEnd/>
            <a:tailEnd/>
          </a:ln>
        </p:spPr>
        <p:txBody>
          <a:bodyPr/>
          <a:lstStyle/>
          <a:p>
            <a:r>
              <a:rPr lang="es-MX" sz="1400" b="0" u="none">
                <a:latin typeface="Verdana" pitchFamily="34" charset="0"/>
              </a:rPr>
              <a:t>Mesoplodón de Gray</a:t>
            </a:r>
            <a:endParaRPr lang="es-ES" sz="1400" b="0" u="none">
              <a:latin typeface="Verdana" pitchFamily="34" charset="0"/>
            </a:endParaRPr>
          </a:p>
        </p:txBody>
      </p:sp>
      <p:sp>
        <p:nvSpPr>
          <p:cNvPr id="13344" name="51 Rectángulo">
            <a:hlinkClick r:id="rId18" action="ppaction://hlinksldjump"/>
          </p:cNvPr>
          <p:cNvSpPr>
            <a:spLocks noChangeArrowheads="1"/>
          </p:cNvSpPr>
          <p:nvPr/>
        </p:nvSpPr>
        <p:spPr bwMode="auto">
          <a:xfrm>
            <a:off x="1357313" y="6000750"/>
            <a:ext cx="3071812" cy="285750"/>
          </a:xfrm>
          <a:prstGeom prst="rect">
            <a:avLst/>
          </a:prstGeom>
          <a:noFill/>
          <a:ln w="9525" algn="ctr">
            <a:noFill/>
            <a:round/>
            <a:headEnd/>
            <a:tailEnd/>
          </a:ln>
        </p:spPr>
        <p:txBody>
          <a:bodyPr/>
          <a:lstStyle/>
          <a:p>
            <a:r>
              <a:rPr lang="es-MX" sz="1400" b="0" u="none">
                <a:latin typeface="Verdana" pitchFamily="34" charset="0"/>
              </a:rPr>
              <a:t>Mesoplodón de Layard</a:t>
            </a:r>
            <a:endParaRPr lang="es-ES" sz="1400" b="0" u="none">
              <a:latin typeface="Verdana" pitchFamily="34" charset="0"/>
            </a:endParaRPr>
          </a:p>
        </p:txBody>
      </p:sp>
      <p:sp>
        <p:nvSpPr>
          <p:cNvPr id="13345" name="26 Rectángulo">
            <a:hlinkClick r:id="rId14" action="ppaction://hlinksldjump"/>
          </p:cNvPr>
          <p:cNvSpPr>
            <a:spLocks noChangeArrowheads="1"/>
          </p:cNvSpPr>
          <p:nvPr/>
        </p:nvSpPr>
        <p:spPr bwMode="auto">
          <a:xfrm>
            <a:off x="5143500" y="6000750"/>
            <a:ext cx="2928938" cy="285750"/>
          </a:xfrm>
          <a:prstGeom prst="rect">
            <a:avLst/>
          </a:prstGeom>
          <a:noFill/>
          <a:ln w="9525" algn="ctr">
            <a:noFill/>
            <a:round/>
            <a:headEnd/>
            <a:tailEnd/>
          </a:ln>
        </p:spPr>
        <p:txBody>
          <a:bodyPr/>
          <a:lstStyle/>
          <a:p>
            <a:r>
              <a:rPr lang="es-MX" sz="1400" b="0" u="none">
                <a:latin typeface="Verdana" pitchFamily="34" charset="0"/>
              </a:rPr>
              <a:t>Ostra chilena</a:t>
            </a:r>
            <a:endParaRPr lang="es-ES" sz="1400" b="0" u="none">
              <a:latin typeface="Verdana" pitchFamily="34" charset="0"/>
            </a:endParaRPr>
          </a:p>
        </p:txBody>
      </p:sp>
      <p:sp>
        <p:nvSpPr>
          <p:cNvPr id="13346" name="26 Rectángulo">
            <a:hlinkClick r:id="rId13" action="ppaction://hlinksldjump"/>
          </p:cNvPr>
          <p:cNvSpPr>
            <a:spLocks noChangeArrowheads="1"/>
          </p:cNvSpPr>
          <p:nvPr/>
        </p:nvSpPr>
        <p:spPr bwMode="auto">
          <a:xfrm>
            <a:off x="5143500" y="6357938"/>
            <a:ext cx="2928938" cy="285750"/>
          </a:xfrm>
          <a:prstGeom prst="rect">
            <a:avLst/>
          </a:prstGeom>
          <a:noFill/>
          <a:ln w="9525" algn="ctr">
            <a:noFill/>
            <a:round/>
            <a:headEnd/>
            <a:tailEnd/>
          </a:ln>
        </p:spPr>
        <p:txBody>
          <a:bodyPr/>
          <a:lstStyle/>
          <a:p>
            <a:r>
              <a:rPr lang="es-MX" sz="1400" b="0" u="none">
                <a:latin typeface="Verdana" pitchFamily="34" charset="0"/>
              </a:rPr>
              <a:t>Ostra del Pacifico</a:t>
            </a:r>
            <a:endParaRPr lang="es-ES" sz="1400" b="0" u="none">
              <a:latin typeface="Verdana" pitchFamily="34" charset="0"/>
            </a:endParaRPr>
          </a:p>
        </p:txBody>
      </p:sp>
      <p:sp>
        <p:nvSpPr>
          <p:cNvPr id="40" name="39 Elipse"/>
          <p:cNvSpPr/>
          <p:nvPr/>
        </p:nvSpPr>
        <p:spPr bwMode="auto">
          <a:xfrm>
            <a:off x="4214813" y="21431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N</a:t>
            </a:r>
            <a:endParaRPr lang="es-ES" dirty="0">
              <a:solidFill>
                <a:schemeClr val="bg1"/>
              </a:solidFill>
            </a:endParaRPr>
          </a:p>
        </p:txBody>
      </p:sp>
      <p:sp>
        <p:nvSpPr>
          <p:cNvPr id="41" name="40 Elipse"/>
          <p:cNvSpPr/>
          <p:nvPr/>
        </p:nvSpPr>
        <p:spPr bwMode="auto">
          <a:xfrm>
            <a:off x="4214813" y="300037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O</a:t>
            </a:r>
            <a:endParaRPr lang="es-ES" dirty="0">
              <a:solidFill>
                <a:schemeClr val="bg1"/>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250825" y="908050"/>
            <a:ext cx="8642350" cy="26654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Lapa </a:t>
            </a:r>
            <a:r>
              <a:rPr lang="es-MX" sz="1400" dirty="0" err="1">
                <a:latin typeface="Verdana" pitchFamily="34" charset="0"/>
              </a:rPr>
              <a:t>picta</a:t>
            </a:r>
            <a:r>
              <a:rPr lang="es-MX" sz="1400" dirty="0">
                <a:latin typeface="Verdana" pitchFamily="34" charset="0"/>
              </a:rPr>
              <a:t> </a:t>
            </a:r>
            <a:r>
              <a:rPr lang="es-MX" sz="1000" i="1" dirty="0">
                <a:latin typeface="Verdana" pitchFamily="34" charset="0"/>
              </a:rPr>
              <a:t>(</a:t>
            </a:r>
            <a:r>
              <a:rPr lang="es-MX" sz="1000" i="1" dirty="0" err="1">
                <a:latin typeface="Verdana" pitchFamily="34" charset="0"/>
              </a:rPr>
              <a:t>Fissurella</a:t>
            </a:r>
            <a:r>
              <a:rPr lang="es-MX" sz="1000" i="1" dirty="0">
                <a:latin typeface="Verdana" pitchFamily="34" charset="0"/>
              </a:rPr>
              <a:t> </a:t>
            </a:r>
            <a:r>
              <a:rPr lang="es-MX" sz="1000" i="1" dirty="0" err="1">
                <a:latin typeface="Verdana" pitchFamily="34" charset="0"/>
              </a:rPr>
              <a:t>picta</a:t>
            </a:r>
            <a:r>
              <a:rPr lang="es-MX" sz="1000" i="1" dirty="0">
                <a:latin typeface="Verdana" pitchFamily="34" charset="0"/>
              </a:rPr>
              <a:t>)</a:t>
            </a:r>
            <a:endParaRPr lang="es-MX" sz="10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800" b="0" u="none" dirty="0" err="1">
                <a:latin typeface="Verdana" pitchFamily="34" charset="0"/>
              </a:rPr>
              <a:t>R.Ex.N°</a:t>
            </a:r>
            <a:r>
              <a:rPr lang="es-ES" sz="800" b="0" u="none" dirty="0">
                <a:latin typeface="Verdana" pitchFamily="34" charset="0"/>
              </a:rPr>
              <a:t> 3897 de 2010, suspende por el plazo de 5 años, contados a partir 4 de enero de 2011, la inscripción en el RPA de la I a la XII regiones, en todas sus categorías por haber alcanzado el estado de plena explotación. La </a:t>
            </a:r>
            <a:r>
              <a:rPr lang="es-ES" sz="800" b="0" u="none" dirty="0" err="1">
                <a:latin typeface="Verdana" pitchFamily="34" charset="0"/>
              </a:rPr>
              <a:t>R.Ex.N°</a:t>
            </a:r>
            <a:r>
              <a:rPr lang="es-ES" sz="800" b="0" u="none" dirty="0">
                <a:latin typeface="Verdana" pitchFamily="34" charset="0"/>
              </a:rPr>
              <a:t> 2144 de 2011, suspende el cierre de la inscripción en los registros del RPA de las regiones XV a la II, para lapas (</a:t>
            </a:r>
            <a:r>
              <a:rPr lang="es-ES" sz="800" b="0" i="1" u="none" dirty="0" err="1">
                <a:latin typeface="Verdana" pitchFamily="34" charset="0"/>
              </a:rPr>
              <a:t>Fissurella</a:t>
            </a:r>
            <a:r>
              <a:rPr lang="es-ES" sz="800" b="0" i="1" u="none" dirty="0">
                <a:latin typeface="Verdana" pitchFamily="34" charset="0"/>
              </a:rPr>
              <a:t> </a:t>
            </a:r>
            <a:r>
              <a:rPr lang="es-ES" sz="800" b="0" i="1" u="none" dirty="0" err="1">
                <a:latin typeface="Verdana" pitchFamily="34" charset="0"/>
              </a:rPr>
              <a:t>spp</a:t>
            </a:r>
            <a:r>
              <a:rPr lang="es-ES" sz="800" b="0" i="1" u="none" dirty="0">
                <a:latin typeface="Verdana" pitchFamily="34" charset="0"/>
              </a:rPr>
              <a:t>.) </a:t>
            </a:r>
            <a:r>
              <a:rPr lang="es-ES" sz="800" b="0" u="none" dirty="0">
                <a:latin typeface="Verdana" pitchFamily="34" charset="0"/>
              </a:rPr>
              <a:t>autorizando inscripción de : XV: 80; I: 200; y II: 200 pescadores en categoría recolector de orilla.</a:t>
            </a:r>
          </a:p>
          <a:p>
            <a:pPr algn="just">
              <a:buFont typeface="Wingdings" pitchFamily="2" charset="2"/>
              <a:buChar char="ü"/>
              <a:defRPr/>
            </a:pPr>
            <a:endParaRPr lang="es-MX" sz="800" b="0" u="none" dirty="0">
              <a:latin typeface="Verdana" pitchFamily="34" charset="0"/>
            </a:endParaRPr>
          </a:p>
          <a:p>
            <a:pPr algn="just">
              <a:buFont typeface="Wingdings" pitchFamily="2" charset="2"/>
              <a:buChar char="ü"/>
              <a:defRPr/>
            </a:pPr>
            <a:r>
              <a:rPr lang="es-MX" sz="1400" b="0" u="none" dirty="0" err="1">
                <a:latin typeface="Verdana" pitchFamily="34" charset="0"/>
              </a:rPr>
              <a:t>Cuota:</a:t>
            </a:r>
            <a:r>
              <a:rPr lang="es-MX" sz="800" b="0" u="none" dirty="0" err="1">
                <a:latin typeface="Verdana" pitchFamily="34" charset="0"/>
              </a:rPr>
              <a:t>No</a:t>
            </a:r>
            <a:r>
              <a:rPr lang="es-MX" sz="800" b="0" u="none" dirty="0">
                <a:latin typeface="Verdana" pitchFamily="34" charset="0"/>
              </a:rPr>
              <a:t> aplica</a:t>
            </a:r>
          </a:p>
          <a:p>
            <a:pPr algn="just">
              <a:buFont typeface="Wingdings" pitchFamily="2" charset="2"/>
              <a:buChar char="ü"/>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8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800" b="0" u="none" dirty="0" err="1">
                <a:latin typeface="Verdana" pitchFamily="34" charset="0"/>
              </a:rPr>
              <a:t>D.Ex.N°</a:t>
            </a:r>
            <a:r>
              <a:rPr lang="es-ES" sz="800" b="0" u="none" dirty="0">
                <a:latin typeface="Verdana" pitchFamily="34" charset="0"/>
              </a:rPr>
              <a:t> 248 de 1996, establece una talla mínima legal de 6.5 cm en el área marítima de la I a XI regiones, con porcentaje de tolerancia entre las 5,5 y 6,5 cm.</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8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23908" name="57 Rectángulo redondeado">
            <a:hlinkClick r:id="rId2" action="ppaction://hlinksldjump"/>
          </p:cNvPr>
          <p:cNvSpPr>
            <a:spLocks noChangeArrowheads="1"/>
          </p:cNvSpPr>
          <p:nvPr/>
        </p:nvSpPr>
        <p:spPr bwMode="auto">
          <a:xfrm>
            <a:off x="7534275" y="981075"/>
            <a:ext cx="1214438" cy="3952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1" name="7 Rectángulo"/>
          <p:cNvSpPr>
            <a:spLocks noChangeArrowheads="1"/>
          </p:cNvSpPr>
          <p:nvPr/>
        </p:nvSpPr>
        <p:spPr bwMode="auto">
          <a:xfrm>
            <a:off x="250825" y="3643313"/>
            <a:ext cx="8642350" cy="25717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Lapa reina </a:t>
            </a:r>
            <a:r>
              <a:rPr lang="es-MX" sz="1000" i="1" dirty="0">
                <a:latin typeface="Verdana" pitchFamily="34" charset="0"/>
              </a:rPr>
              <a:t>(</a:t>
            </a:r>
            <a:r>
              <a:rPr lang="es-MX" sz="1000" i="1" dirty="0" err="1">
                <a:latin typeface="Verdana" pitchFamily="34" charset="0"/>
              </a:rPr>
              <a:t>Fissurella</a:t>
            </a:r>
            <a:r>
              <a:rPr lang="es-MX" sz="1000" i="1" dirty="0">
                <a:latin typeface="Verdana" pitchFamily="34" charset="0"/>
              </a:rPr>
              <a:t> </a:t>
            </a:r>
            <a:r>
              <a:rPr lang="es-MX" sz="1000" i="1" dirty="0" err="1">
                <a:latin typeface="Verdana" pitchFamily="34" charset="0"/>
              </a:rPr>
              <a:t>maxima</a:t>
            </a:r>
            <a:r>
              <a:rPr lang="es-MX" sz="1000" i="1" dirty="0">
                <a:latin typeface="Verdana" pitchFamily="34" charset="0"/>
              </a:rPr>
              <a:t>)</a:t>
            </a:r>
            <a:endParaRPr lang="es-MX" sz="10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800" b="0" u="none" dirty="0" err="1">
                <a:latin typeface="Verdana" pitchFamily="34" charset="0"/>
              </a:rPr>
              <a:t>R.Ex.N°</a:t>
            </a:r>
            <a:r>
              <a:rPr lang="es-ES" sz="800" b="0" u="none" dirty="0">
                <a:latin typeface="Verdana" pitchFamily="34" charset="0"/>
              </a:rPr>
              <a:t> 3897 de 2010, suspende por el plazo de 5 años, contados a partir 4 de enero de 2011, la inscripción en el RPA de la I a la XII regiones, en todas sus categorías por haber alcanzado el estado de plena explotación. La </a:t>
            </a:r>
            <a:r>
              <a:rPr lang="es-ES" sz="800" b="0" u="none" dirty="0" err="1">
                <a:latin typeface="Verdana" pitchFamily="34" charset="0"/>
              </a:rPr>
              <a:t>R.Ex.N°</a:t>
            </a:r>
            <a:r>
              <a:rPr lang="es-ES" sz="800" b="0" u="none" dirty="0">
                <a:latin typeface="Verdana" pitchFamily="34" charset="0"/>
              </a:rPr>
              <a:t> 2144 de 2011, suspende el cierre de la inscripción en los registros del RPA de las regiones XV a la II, para lapas (</a:t>
            </a:r>
            <a:r>
              <a:rPr lang="es-ES" sz="800" b="0" i="1" u="none" dirty="0" err="1">
                <a:latin typeface="Verdana" pitchFamily="34" charset="0"/>
              </a:rPr>
              <a:t>Fissurella</a:t>
            </a:r>
            <a:r>
              <a:rPr lang="es-ES" sz="800" b="0" i="1" u="none" dirty="0">
                <a:latin typeface="Verdana" pitchFamily="34" charset="0"/>
              </a:rPr>
              <a:t> </a:t>
            </a:r>
            <a:r>
              <a:rPr lang="es-ES" sz="800" b="0" i="1" u="none" dirty="0" err="1">
                <a:latin typeface="Verdana" pitchFamily="34" charset="0"/>
              </a:rPr>
              <a:t>spp</a:t>
            </a:r>
            <a:r>
              <a:rPr lang="es-ES" sz="800" b="0" i="1" u="none" dirty="0">
                <a:latin typeface="Verdana" pitchFamily="34" charset="0"/>
              </a:rPr>
              <a:t>.) </a:t>
            </a:r>
            <a:r>
              <a:rPr lang="es-ES" sz="800" b="0" u="none" dirty="0">
                <a:latin typeface="Verdana" pitchFamily="34" charset="0"/>
              </a:rPr>
              <a:t>autorizando inscripción de : XV: 80; I: 200; y II: 200 pescadores en categoría recolector de orilla.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800" b="0" u="none" dirty="0">
                <a:latin typeface="Verdana" pitchFamily="34" charset="0"/>
              </a:rPr>
              <a:t>No aplica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8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800" b="0" u="none" dirty="0" err="1">
                <a:latin typeface="Verdana" pitchFamily="34" charset="0"/>
              </a:rPr>
              <a:t>D.Ex.N°</a:t>
            </a:r>
            <a:r>
              <a:rPr lang="es-ES" sz="800" b="0" u="none" dirty="0">
                <a:latin typeface="Verdana" pitchFamily="34" charset="0"/>
              </a:rPr>
              <a:t> 248 de 1996, establece una talla mínima legal de 6.5 cm en el área marítima de la I a XI regiones, con porcentaje de tolerancia entre las 5,5 y 6,5 cm.</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8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23910" name="57 Rectángulo redondeado">
            <a:hlinkClick r:id="rId2" action="ppaction://hlinksldjump"/>
          </p:cNvPr>
          <p:cNvSpPr>
            <a:spLocks noChangeArrowheads="1"/>
          </p:cNvSpPr>
          <p:nvPr/>
        </p:nvSpPr>
        <p:spPr bwMode="auto">
          <a:xfrm>
            <a:off x="7500938" y="5770563"/>
            <a:ext cx="1214437" cy="3952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28622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Lapa rosada </a:t>
            </a:r>
            <a:r>
              <a:rPr lang="es-MX" sz="900" i="1" dirty="0">
                <a:latin typeface="Verdana" pitchFamily="34" charset="0"/>
              </a:rPr>
              <a:t>(</a:t>
            </a:r>
            <a:r>
              <a:rPr lang="es-MX" sz="900" i="1" dirty="0" err="1">
                <a:latin typeface="Verdana" pitchFamily="34" charset="0"/>
              </a:rPr>
              <a:t>Fissurella</a:t>
            </a:r>
            <a:r>
              <a:rPr lang="es-MX" sz="900" i="1" dirty="0">
                <a:latin typeface="Verdana" pitchFamily="34" charset="0"/>
              </a:rPr>
              <a:t> </a:t>
            </a:r>
            <a:r>
              <a:rPr lang="es-MX" sz="900" i="1" dirty="0" err="1">
                <a:latin typeface="Verdana" pitchFamily="34" charset="0"/>
              </a:rPr>
              <a:t>cumingi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800" b="0" u="none" dirty="0" err="1">
                <a:latin typeface="Verdana" pitchFamily="34" charset="0"/>
              </a:rPr>
              <a:t>R.Ex.N°</a:t>
            </a:r>
            <a:r>
              <a:rPr lang="es-ES" sz="800" b="0" u="none" dirty="0">
                <a:latin typeface="Verdana" pitchFamily="34" charset="0"/>
              </a:rPr>
              <a:t> 3897 de 2010, suspende por el plazo de 5 años, contados a partir 4 de enero de 2011, la inscripción en el RPA de la I a la XII regiones, en todas sus categorías por haber alcanzado el estado de plena explotación. La </a:t>
            </a:r>
            <a:r>
              <a:rPr lang="es-ES" sz="800" b="0" u="none" dirty="0" err="1">
                <a:latin typeface="Verdana" pitchFamily="34" charset="0"/>
              </a:rPr>
              <a:t>R.Ex.N°</a:t>
            </a:r>
            <a:r>
              <a:rPr lang="es-ES" sz="800" b="0" u="none" dirty="0">
                <a:latin typeface="Verdana" pitchFamily="34" charset="0"/>
              </a:rPr>
              <a:t> 2144 de 2011, suspende el cierre de la inscripción en los registros del RPA de las regiones XV a la II, para lapas (</a:t>
            </a:r>
            <a:r>
              <a:rPr lang="es-ES" sz="800" b="0" i="1" u="none" dirty="0" err="1">
                <a:latin typeface="Verdana" pitchFamily="34" charset="0"/>
              </a:rPr>
              <a:t>Fissurella</a:t>
            </a:r>
            <a:r>
              <a:rPr lang="es-ES" sz="800" b="0" i="1" u="none" dirty="0">
                <a:latin typeface="Verdana" pitchFamily="34" charset="0"/>
              </a:rPr>
              <a:t> </a:t>
            </a:r>
            <a:r>
              <a:rPr lang="es-ES" sz="800" b="0" i="1" u="none" dirty="0" err="1">
                <a:latin typeface="Verdana" pitchFamily="34" charset="0"/>
              </a:rPr>
              <a:t>spp</a:t>
            </a:r>
            <a:r>
              <a:rPr lang="es-ES" sz="800" b="0" i="1" u="none" dirty="0">
                <a:latin typeface="Verdana" pitchFamily="34" charset="0"/>
              </a:rPr>
              <a:t>.) </a:t>
            </a:r>
            <a:r>
              <a:rPr lang="es-ES" sz="800" b="0" u="none" dirty="0">
                <a:latin typeface="Verdana" pitchFamily="34" charset="0"/>
              </a:rPr>
              <a:t>autorizando inscripción de : XV: 80; I: 200; y II: 200 pescadores en categoría recolector de orilla.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800" b="0" u="none" dirty="0">
                <a:latin typeface="Verdana" pitchFamily="34" charset="0"/>
              </a:rPr>
              <a:t>No aplica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8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800" b="0" u="none" dirty="0" err="1">
                <a:latin typeface="Verdana" pitchFamily="34" charset="0"/>
              </a:rPr>
              <a:t>D.Ex.N°</a:t>
            </a:r>
            <a:r>
              <a:rPr lang="es-ES" sz="800" b="0" u="none" dirty="0">
                <a:latin typeface="Verdana" pitchFamily="34" charset="0"/>
              </a:rPr>
              <a:t> 248 de 1996, establece una talla mínima legal de 6.5 cm en el área marítima de la I a XI regiones, con porcentaje de tolerancia entre las 5,5 y 6,5 cm.</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8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24932" name="57 Rectángulo redondeado">
            <a:hlinkClick r:id="rId2" action="ppaction://hlinksldjump"/>
          </p:cNvPr>
          <p:cNvSpPr>
            <a:spLocks noChangeArrowheads="1"/>
          </p:cNvSpPr>
          <p:nvPr/>
        </p:nvSpPr>
        <p:spPr bwMode="auto">
          <a:xfrm>
            <a:off x="7500938" y="3465513"/>
            <a:ext cx="1214437" cy="3952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1" name="7 Rectángulo"/>
          <p:cNvSpPr>
            <a:spLocks noChangeArrowheads="1"/>
          </p:cNvSpPr>
          <p:nvPr/>
        </p:nvSpPr>
        <p:spPr bwMode="auto">
          <a:xfrm>
            <a:off x="428625" y="4237038"/>
            <a:ext cx="8358188" cy="19288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Lechuguilla </a:t>
            </a:r>
            <a:r>
              <a:rPr lang="es-MX" sz="900" i="1" dirty="0">
                <a:latin typeface="Verdana" pitchFamily="34" charset="0"/>
              </a:rPr>
              <a:t>(Ulva </a:t>
            </a:r>
            <a:r>
              <a:rPr lang="es-MX" sz="900" i="1" dirty="0" err="1">
                <a:latin typeface="Verdana" pitchFamily="34" charset="0"/>
              </a:rPr>
              <a:t>lactuca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24934" name="57 Rectángulo redondeado">
            <a:hlinkClick r:id="rId2" action="ppaction://hlinksldjump"/>
          </p:cNvPr>
          <p:cNvSpPr>
            <a:spLocks noChangeArrowheads="1"/>
          </p:cNvSpPr>
          <p:nvPr/>
        </p:nvSpPr>
        <p:spPr bwMode="auto">
          <a:xfrm>
            <a:off x="7429500" y="5522913"/>
            <a:ext cx="1214438" cy="3952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Lenguado </a:t>
            </a:r>
            <a:r>
              <a:rPr lang="es-MX" sz="900" i="1" dirty="0">
                <a:latin typeface="Verdana" pitchFamily="34" charset="0"/>
              </a:rPr>
              <a:t>(</a:t>
            </a:r>
            <a:r>
              <a:rPr lang="es-ES" sz="900" i="1" dirty="0" err="1">
                <a:latin typeface="Verdana" pitchFamily="34" charset="0"/>
              </a:rPr>
              <a:t>Paralichthys</a:t>
            </a:r>
            <a:r>
              <a:rPr lang="es-ES" sz="900" i="1" dirty="0">
                <a:latin typeface="Verdana" pitchFamily="34" charset="0"/>
              </a:rPr>
              <a:t> </a:t>
            </a:r>
            <a:r>
              <a:rPr lang="es-ES" sz="900" i="1" dirty="0" err="1">
                <a:latin typeface="Verdana" pitchFamily="34" charset="0"/>
              </a:rPr>
              <a:t>adspersus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Para actividades de pesca recreativa es necesaria la Licencia de Pesca Recreativa.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R.Ex.N°</a:t>
            </a:r>
            <a:r>
              <a:rPr lang="es-ES" sz="1200" b="0" u="none" dirty="0">
                <a:latin typeface="Verdana" pitchFamily="34" charset="0"/>
              </a:rPr>
              <a:t> 1447 de 2010, fija para los ejemplares extraídos en el área marítima comprendida entre el límite norte de la XV región y el límite sur de la XII región, un TML de 30 </a:t>
            </a:r>
            <a:r>
              <a:rPr lang="es-ES" sz="1200" b="0" u="none" dirty="0" err="1">
                <a:latin typeface="Verdana" pitchFamily="34" charset="0"/>
              </a:rPr>
              <a:t>cms</a:t>
            </a:r>
            <a:r>
              <a:rPr lang="es-ES" sz="1200" b="0" u="none" dirty="0">
                <a:latin typeface="Verdana" pitchFamily="34" charset="0"/>
              </a:rPr>
              <a:t> de longitud total</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25956" name="57 Rectángulo redondeado">
            <a:hlinkClick r:id="rId3"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Lenguado ojos chicos </a:t>
            </a:r>
            <a:r>
              <a:rPr lang="es-MX" sz="900" i="1" dirty="0">
                <a:latin typeface="Verdana" pitchFamily="34" charset="0"/>
              </a:rPr>
              <a:t>(</a:t>
            </a:r>
            <a:r>
              <a:rPr lang="es-MX" sz="900" i="1" dirty="0" err="1">
                <a:latin typeface="Verdana" pitchFamily="34" charset="0"/>
              </a:rPr>
              <a:t>Paralichthys</a:t>
            </a:r>
            <a:r>
              <a:rPr lang="es-MX" sz="900" i="1" dirty="0">
                <a:latin typeface="Verdana" pitchFamily="34" charset="0"/>
              </a:rPr>
              <a:t> </a:t>
            </a:r>
            <a:r>
              <a:rPr lang="es-MX" sz="900" i="1" dirty="0" err="1">
                <a:latin typeface="Verdana" pitchFamily="34" charset="0"/>
              </a:rPr>
              <a:t>microps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1200" b="0" u="none" dirty="0">
                <a:latin typeface="Verdana" pitchFamily="34" charset="0"/>
              </a:rPr>
              <a:t>Para realizar la actividad de Pesca Recreativa se requiere un permiso previo (licencia de pesca recreativa) otorgado por el Servicio Nacional de Pesca.</a:t>
            </a:r>
          </a:p>
          <a:p>
            <a:pPr algn="just">
              <a:buFont typeface="Wingdings" pitchFamily="2" charset="2"/>
              <a:buChar char="ü"/>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R.Ex.N°</a:t>
            </a:r>
            <a:r>
              <a:rPr lang="es-ES" sz="1200" b="0" u="none" dirty="0">
                <a:latin typeface="Verdana" pitchFamily="34" charset="0"/>
              </a:rPr>
              <a:t> 1447 de 2010, fija para los ejemplares extraídos en el área marítima comprendida entre el límite norte de la XV región y el límite sur de la XII región, un TML de 30 </a:t>
            </a:r>
            <a:r>
              <a:rPr lang="es-ES" sz="1200" b="0" u="none" dirty="0" err="1">
                <a:latin typeface="Verdana" pitchFamily="34" charset="0"/>
              </a:rPr>
              <a:t>cms</a:t>
            </a:r>
            <a:r>
              <a:rPr lang="es-ES" sz="1200" b="0" u="none" dirty="0">
                <a:latin typeface="Verdana" pitchFamily="34" charset="0"/>
              </a:rPr>
              <a:t> de longitud total</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26980"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Lenguado ojos grandes </a:t>
            </a:r>
            <a:r>
              <a:rPr lang="es-MX" sz="900" i="1" dirty="0">
                <a:latin typeface="Verdana" pitchFamily="34" charset="0"/>
              </a:rPr>
              <a:t>(</a:t>
            </a:r>
            <a:r>
              <a:rPr lang="es-MX" sz="900" i="1" dirty="0" err="1">
                <a:latin typeface="Verdana" pitchFamily="34" charset="0"/>
              </a:rPr>
              <a:t>Hippoglossina</a:t>
            </a:r>
            <a:r>
              <a:rPr lang="es-MX" sz="900" i="1" dirty="0">
                <a:latin typeface="Verdana" pitchFamily="34" charset="0"/>
              </a:rPr>
              <a:t> </a:t>
            </a:r>
            <a:r>
              <a:rPr lang="es-MX" sz="900" i="1" dirty="0" err="1">
                <a:latin typeface="Verdana" pitchFamily="34" charset="0"/>
              </a:rPr>
              <a:t>macrops</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1200" b="0" u="none" dirty="0">
                <a:latin typeface="Verdana" pitchFamily="34" charset="0"/>
              </a:rPr>
              <a:t>Para realizar la actividad de Pesca Recreativa se requiere un permiso previo (licencia de pesca recreativa) otorgado por el Servicio Nacional de Pesca. </a:t>
            </a:r>
            <a:endParaRPr lang="es-MX" sz="1200" b="0" u="none" dirty="0">
              <a:latin typeface="Verdana" pitchFamily="34" charset="0"/>
            </a:endParaRPr>
          </a:p>
          <a:p>
            <a:pPr algn="just">
              <a:buFont typeface="Wingdings" pitchFamily="2" charset="2"/>
              <a:buChar char="ü"/>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R.Ex.N°</a:t>
            </a:r>
            <a:r>
              <a:rPr lang="es-ES" sz="1200" b="0" u="none" dirty="0">
                <a:latin typeface="Verdana" pitchFamily="34" charset="0"/>
              </a:rPr>
              <a:t> 1447 de 2010, fija para los ejemplares extraídos en el área marítima comprendida entre el límite norte de la XV región y el límite sur de la XII región, un TML de 30 </a:t>
            </a:r>
            <a:r>
              <a:rPr lang="es-ES" sz="1200" b="0" u="none" dirty="0" err="1">
                <a:latin typeface="Verdana" pitchFamily="34" charset="0"/>
              </a:rPr>
              <a:t>cms</a:t>
            </a:r>
            <a:r>
              <a:rPr lang="es-ES" sz="1200" b="0" u="none" dirty="0">
                <a:latin typeface="Verdana" pitchFamily="34" charset="0"/>
              </a:rPr>
              <a:t> de longitud total</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28004"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072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Lisa </a:t>
            </a:r>
            <a:r>
              <a:rPr lang="es-MX" sz="900" i="1" dirty="0">
                <a:latin typeface="Verdana" pitchFamily="34" charset="0"/>
              </a:rPr>
              <a:t>(</a:t>
            </a:r>
            <a:r>
              <a:rPr lang="es-ES" sz="900" i="1" dirty="0" err="1">
                <a:latin typeface="Verdana" pitchFamily="34" charset="0"/>
              </a:rPr>
              <a:t>Mugil</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29028" name="57 Rectángulo redondeado">
            <a:hlinkClick r:id="rId2" action="ppaction://hlinksldjump"/>
          </p:cNvPr>
          <p:cNvSpPr>
            <a:spLocks noChangeArrowheads="1"/>
          </p:cNvSpPr>
          <p:nvPr/>
        </p:nvSpPr>
        <p:spPr bwMode="auto">
          <a:xfrm>
            <a:off x="7500938" y="571500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285750" y="2643188"/>
            <a:ext cx="8643938" cy="4000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Lobo marino común </a:t>
            </a:r>
            <a:r>
              <a:rPr lang="es-MX" sz="1000" i="1" dirty="0">
                <a:latin typeface="Verdana" pitchFamily="34" charset="0"/>
              </a:rPr>
              <a:t>(Otaria </a:t>
            </a:r>
            <a:r>
              <a:rPr lang="es-MX" sz="1000" i="1" dirty="0" err="1">
                <a:latin typeface="Verdana" pitchFamily="34" charset="0"/>
              </a:rPr>
              <a:t>flavescens</a:t>
            </a:r>
            <a:r>
              <a:rPr lang="es-MX" sz="1000" i="1" dirty="0">
                <a:latin typeface="Verdana" pitchFamily="34" charset="0"/>
              </a:rPr>
              <a:t>)</a:t>
            </a:r>
            <a:endParaRPr lang="es-MX" sz="10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000" b="0" u="none" dirty="0">
                <a:latin typeface="Verdana" pitchFamily="34" charset="0"/>
              </a:rPr>
              <a:t>	No aplica</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ES" sz="1000" b="0" u="none" dirty="0" err="1">
                <a:latin typeface="Verdana" pitchFamily="34" charset="0"/>
              </a:rPr>
              <a:t>D.Ex.N°</a:t>
            </a:r>
            <a:r>
              <a:rPr lang="es-ES" sz="1000" b="0" u="none" dirty="0">
                <a:latin typeface="Verdana" pitchFamily="34" charset="0"/>
              </a:rPr>
              <a:t> 112 de 2013</a:t>
            </a:r>
            <a:r>
              <a:rPr lang="es-MX" sz="1000" b="0" u="none" dirty="0">
                <a:latin typeface="Verdana" pitchFamily="34" charset="0"/>
              </a:rPr>
              <a:t>, exceptúa de la veda establecida por este decreto, la captura de un máximo de 60 para su uso </a:t>
            </a:r>
            <a:r>
              <a:rPr lang="es-MX" sz="1000" b="0" u="none" dirty="0" err="1">
                <a:latin typeface="Verdana" pitchFamily="34" charset="0"/>
              </a:rPr>
              <a:t>conseutudinario</a:t>
            </a:r>
            <a:r>
              <a:rPr lang="es-MX" sz="1000" b="0" u="none" dirty="0">
                <a:latin typeface="Verdana" pitchFamily="34" charset="0"/>
              </a:rPr>
              <a:t>, de forma de mantener las tradiciones ancestrales de la </a:t>
            </a:r>
            <a:r>
              <a:rPr lang="es-MX" sz="1000" b="0" dirty="0">
                <a:latin typeface="Verdana" pitchFamily="34" charset="0"/>
              </a:rPr>
              <a:t>Comunidad Indígena </a:t>
            </a:r>
            <a:r>
              <a:rPr lang="es-MX" sz="1000" b="0" dirty="0" err="1">
                <a:latin typeface="Verdana" pitchFamily="34" charset="0"/>
              </a:rPr>
              <a:t>Kawashkar</a:t>
            </a:r>
            <a:r>
              <a:rPr lang="es-MX" sz="1000" b="0" u="none" dirty="0">
                <a:latin typeface="Verdana" pitchFamily="34" charset="0"/>
              </a:rPr>
              <a:t>, residente en Puerto Edén, Registro Nº2 del Registro de Comunidades y Asociaciones Indígenas de la XII región.</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err="1">
                <a:latin typeface="Verdana" pitchFamily="34" charset="0"/>
              </a:rPr>
              <a:t>D.Ex.N°</a:t>
            </a:r>
            <a:r>
              <a:rPr lang="es-ES" sz="1000" b="0" u="none" dirty="0">
                <a:latin typeface="Verdana" pitchFamily="34" charset="0"/>
              </a:rPr>
              <a:t> 896 de 1994, establece que para dar muerte al lobo marino común en las regiones I y II sólo se permitirá el uso de armas largas de fuego de caza, las que deberán ser de calibre igual o superior a 7 mm. o su equivalencia en otras medidas, de acción manual o de repetición. Sin perjuicio de lo dispuesto en el inciso precedente, se permitirá el uso de redes de cerco u otros elementos similares, para el encierro y selección de los ejemplares, los que deberán estar diseñados para permitir que los ejemplares no sacrificados sean liberados sin daño físico.</a:t>
            </a: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896 de 1994, establece que la talla mínima de extracción para el recurso lobo marino común, en las regiones I y II, será de 2 </a:t>
            </a:r>
            <a:r>
              <a:rPr lang="es-ES" sz="1000" b="0" u="none" dirty="0" err="1">
                <a:latin typeface="Verdana" pitchFamily="34" charset="0"/>
              </a:rPr>
              <a:t>mt</a:t>
            </a:r>
            <a:r>
              <a:rPr lang="es-ES" sz="1000" b="0" u="none" dirty="0">
                <a:latin typeface="Verdana" pitchFamily="34" charset="0"/>
              </a:rPr>
              <a:t> de longitud total.</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900" b="0" u="none" dirty="0">
                <a:latin typeface="Verdana" pitchFamily="34" charset="0"/>
              </a:rPr>
              <a:t>: </a:t>
            </a:r>
            <a:r>
              <a:rPr lang="es-ES" sz="900" b="0" u="none" dirty="0" err="1">
                <a:latin typeface="Verdana" pitchFamily="34" charset="0"/>
              </a:rPr>
              <a:t>D.Ex.N°</a:t>
            </a:r>
            <a:r>
              <a:rPr lang="es-ES" sz="900" b="0" u="none" dirty="0">
                <a:latin typeface="Verdana" pitchFamily="34" charset="0"/>
              </a:rPr>
              <a:t> 112 de 2013, establece una veda extractiva para el recurso lobo marino común, en todo el litoral de la República, por el término de 3 años, a contar del 26 de enero de 2013 y por D.Ex.N°115 de 2012 que establece exigencias a captura de ejemplares vivos y prohíbe estas capturas entre 1.dic y 1.Marzo de cada año y en áreas protegidas.</a:t>
            </a: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30052" name="57 Rectángulo redondeado">
            <a:hlinkClick r:id="rId2" action="ppaction://hlinksldjump"/>
          </p:cNvPr>
          <p:cNvSpPr>
            <a:spLocks noChangeArrowheads="1"/>
          </p:cNvSpPr>
          <p:nvPr/>
        </p:nvSpPr>
        <p:spPr bwMode="auto">
          <a:xfrm>
            <a:off x="7072313" y="2714625"/>
            <a:ext cx="1214437" cy="3952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1" name="7 Rectángulo"/>
          <p:cNvSpPr>
            <a:spLocks noChangeArrowheads="1"/>
          </p:cNvSpPr>
          <p:nvPr/>
        </p:nvSpPr>
        <p:spPr bwMode="auto">
          <a:xfrm>
            <a:off x="285750" y="928688"/>
            <a:ext cx="864393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Liquen gomoso </a:t>
            </a:r>
            <a:r>
              <a:rPr lang="es-MX" sz="900" i="1" dirty="0">
                <a:latin typeface="Verdana" pitchFamily="34" charset="0"/>
              </a:rPr>
              <a:t>(</a:t>
            </a:r>
            <a:r>
              <a:rPr lang="es-MX" sz="900" i="1" dirty="0" err="1">
                <a:latin typeface="Verdana" pitchFamily="34" charset="0"/>
              </a:rPr>
              <a:t>Gymnogongrus</a:t>
            </a:r>
            <a:r>
              <a:rPr lang="es-MX" sz="900" i="1" dirty="0">
                <a:latin typeface="Verdana" pitchFamily="34" charset="0"/>
              </a:rPr>
              <a:t> </a:t>
            </a:r>
            <a:r>
              <a:rPr lang="es-MX" sz="900" i="1" dirty="0" err="1">
                <a:latin typeface="Verdana" pitchFamily="34" charset="0"/>
              </a:rPr>
              <a:t>furcellatus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30054" name="57 Rectángulo redondeado">
            <a:hlinkClick r:id="rId2" action="ppaction://hlinksldjump"/>
          </p:cNvPr>
          <p:cNvSpPr>
            <a:spLocks noChangeArrowheads="1"/>
          </p:cNvSpPr>
          <p:nvPr/>
        </p:nvSpPr>
        <p:spPr bwMode="auto">
          <a:xfrm>
            <a:off x="7072313" y="2105025"/>
            <a:ext cx="1214437" cy="3952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Lobo fino de Juan Fernández </a:t>
            </a:r>
            <a:r>
              <a:rPr lang="es-MX" sz="900" i="1" dirty="0">
                <a:latin typeface="Verdana" pitchFamily="34" charset="0"/>
              </a:rPr>
              <a:t>(</a:t>
            </a:r>
            <a:r>
              <a:rPr lang="es-MX" sz="900" i="1" dirty="0" err="1">
                <a:latin typeface="Verdana" pitchFamily="34" charset="0"/>
              </a:rPr>
              <a:t>Arctocephalus</a:t>
            </a:r>
            <a:r>
              <a:rPr lang="es-MX" sz="900" i="1" dirty="0">
                <a:latin typeface="Verdana" pitchFamily="34" charset="0"/>
              </a:rPr>
              <a:t> </a:t>
            </a:r>
            <a:r>
              <a:rPr lang="es-MX" sz="900" i="1" dirty="0" err="1">
                <a:latin typeface="Verdana" pitchFamily="34" charset="0"/>
              </a:rPr>
              <a:t>philippi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225 de 1995, establece una veda extractiva nacional por un plazo 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31076"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Lobo fino austral </a:t>
            </a:r>
            <a:r>
              <a:rPr lang="es-MX" sz="900" i="1" dirty="0">
                <a:latin typeface="Verdana" pitchFamily="34" charset="0"/>
              </a:rPr>
              <a:t>(</a:t>
            </a:r>
            <a:r>
              <a:rPr lang="es-MX" sz="900" i="1" dirty="0" err="1">
                <a:latin typeface="Verdana" pitchFamily="34" charset="0"/>
              </a:rPr>
              <a:t>Arctocephalus</a:t>
            </a:r>
            <a:r>
              <a:rPr lang="es-MX" sz="900" i="1" dirty="0">
                <a:latin typeface="Verdana" pitchFamily="34" charset="0"/>
              </a:rPr>
              <a:t> </a:t>
            </a:r>
            <a:r>
              <a:rPr lang="es-MX" sz="900" i="1" dirty="0" err="1">
                <a:latin typeface="Verdana" pitchFamily="34" charset="0"/>
              </a:rPr>
              <a:t>australis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31078"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Lobo fino antártico </a:t>
            </a:r>
            <a:r>
              <a:rPr lang="es-MX" sz="900" i="1" dirty="0">
                <a:latin typeface="Verdana" pitchFamily="34" charset="0"/>
              </a:rPr>
              <a:t>(</a:t>
            </a:r>
            <a:r>
              <a:rPr lang="es-MX" sz="900" i="1" dirty="0" err="1">
                <a:latin typeface="Verdana" pitchFamily="34" charset="0"/>
              </a:rPr>
              <a:t>Arctocephalus</a:t>
            </a:r>
            <a:r>
              <a:rPr lang="es-MX" sz="900" i="1" dirty="0">
                <a:latin typeface="Verdana" pitchFamily="34" charset="0"/>
              </a:rPr>
              <a:t> </a:t>
            </a:r>
            <a:r>
              <a:rPr lang="es-MX" sz="900" i="1" dirty="0" err="1">
                <a:latin typeface="Verdana" pitchFamily="34" charset="0"/>
              </a:rPr>
              <a:t>gazella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225 de 1995, establece una veda extractiva nacional por un plazo 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32100"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Lobo fino </a:t>
            </a:r>
            <a:r>
              <a:rPr lang="es-MX" sz="1400" dirty="0" err="1">
                <a:latin typeface="Verdana" pitchFamily="34" charset="0"/>
              </a:rPr>
              <a:t>subantártico</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Arctocephalus</a:t>
            </a:r>
            <a:r>
              <a:rPr lang="es-MX" sz="900" i="1" dirty="0">
                <a:latin typeface="Verdana" pitchFamily="34" charset="0"/>
              </a:rPr>
              <a:t> </a:t>
            </a:r>
            <a:r>
              <a:rPr lang="es-MX" sz="900" i="1" dirty="0" err="1">
                <a:latin typeface="Verdana" pitchFamily="34" charset="0"/>
              </a:rPr>
              <a:t>tropicalis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32102"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00124"/>
            <a:ext cx="8429625" cy="552522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Loco </a:t>
            </a:r>
            <a:r>
              <a:rPr lang="es-MX" sz="900" i="1" dirty="0">
                <a:latin typeface="Verdana" pitchFamily="34" charset="0"/>
              </a:rPr>
              <a:t>(</a:t>
            </a:r>
            <a:r>
              <a:rPr lang="es-ES" sz="900" i="1" dirty="0" err="1">
                <a:latin typeface="Verdana" pitchFamily="34" charset="0"/>
              </a:rPr>
              <a:t>Concholepas</a:t>
            </a:r>
            <a:r>
              <a:rPr lang="es-ES" sz="900" i="1" dirty="0">
                <a:latin typeface="Verdana" pitchFamily="34" charset="0"/>
              </a:rPr>
              <a:t> </a:t>
            </a:r>
            <a:r>
              <a:rPr lang="es-ES" sz="900" i="1" dirty="0" err="1">
                <a:latin typeface="Verdana" pitchFamily="34" charset="0"/>
              </a:rPr>
              <a:t>concholepas</a:t>
            </a:r>
            <a:r>
              <a:rPr lang="es-ES" sz="900" i="1" dirty="0">
                <a:latin typeface="Verdana" pitchFamily="34" charset="0"/>
              </a:rPr>
              <a:t>)</a:t>
            </a:r>
            <a:endParaRPr lang="es-MX" sz="900" i="1" dirty="0">
              <a:latin typeface="Verdana" pitchFamily="34" charset="0"/>
            </a:endParaRP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err="1">
                <a:latin typeface="Verdana" pitchFamily="34" charset="0"/>
              </a:rPr>
              <a:t>R.Ex.N°</a:t>
            </a:r>
            <a:r>
              <a:rPr lang="es-ES" sz="1200" b="0" u="none" dirty="0">
                <a:latin typeface="Verdana" pitchFamily="34" charset="0"/>
              </a:rPr>
              <a:t> 1811 de 2013, suspende por el plazo de 5 años a partir del 24 de julio de 2013, la inscripción en el RPA entre las regiones XV a XI regiones, por haber alcanzado el estado de plena explotación en dicha área.</a:t>
            </a:r>
            <a:endParaRPr lang="es-MX" sz="1200" b="0" u="none" dirty="0">
              <a:latin typeface="Verdana" pitchFamily="34" charset="0"/>
            </a:endParaRP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Asignadas por Área de Manejo.</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200" b="0" u="none" dirty="0">
                <a:latin typeface="Verdana" pitchFamily="34" charset="0"/>
              </a:rPr>
              <a:t>No aplica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102 de 1987, establece para el recurso loco una talla mínima de extracción de 10 cm., medidos desde el borde externo del canal </a:t>
            </a:r>
            <a:r>
              <a:rPr lang="es-ES" sz="1200" b="0" u="none" dirty="0" err="1">
                <a:latin typeface="Verdana" pitchFamily="34" charset="0"/>
              </a:rPr>
              <a:t>sifonal</a:t>
            </a:r>
            <a:r>
              <a:rPr lang="es-ES" sz="1200" b="0" u="none" dirty="0">
                <a:latin typeface="Verdana" pitchFamily="34" charset="0"/>
              </a:rPr>
              <a:t> hasta el extremo opuesto de la concha. Para efectos de control, el desembarque de esta especie el transporte y comercialización en su estado natural, sólo podrá efectuarse sin desconchar.</a:t>
            </a:r>
            <a:endParaRPr lang="es-MX" sz="1200" b="0" u="none" dirty="0">
              <a:latin typeface="Verdana" pitchFamily="34" charset="0"/>
            </a:endParaRP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409 de 2003, establece una veda biológica para el recurso Loco, en el área marítima comprendida entre la I y la XII Regiones, la que regirá cada año calendario, en las fechas que a continuación se indican:</a:t>
            </a:r>
          </a:p>
          <a:p>
            <a:pPr algn="just">
              <a:defRPr/>
            </a:pPr>
            <a:r>
              <a:rPr lang="es-ES" sz="1200" b="0" u="none" dirty="0">
                <a:latin typeface="Verdana" pitchFamily="34" charset="0"/>
              </a:rPr>
              <a:t>a)área marítima de la I a la VI Regiones, entre el 1 de febrero y el 30 de junio, de cada año calendario.</a:t>
            </a:r>
          </a:p>
          <a:p>
            <a:pPr algn="just">
              <a:defRPr/>
            </a:pPr>
            <a:r>
              <a:rPr lang="es-ES" sz="1200" b="0" u="none" dirty="0">
                <a:latin typeface="Verdana" pitchFamily="34" charset="0"/>
              </a:rPr>
              <a:t>b)área marítima de la VII a la XI Regiones, entre el 1 de septiembre y el 31 de enero del año calendario siguiente de cada año calendario.</a:t>
            </a:r>
          </a:p>
          <a:p>
            <a:pPr algn="just">
              <a:defRPr/>
            </a:pPr>
            <a:r>
              <a:rPr lang="es-ES" sz="1200" b="0" u="none" dirty="0">
                <a:latin typeface="Verdana" pitchFamily="34" charset="0"/>
              </a:rPr>
              <a:t>c)área marítima de la XII Regiones, entre el 1 de julio de cada año calendario y el 28 de febrero del año calendario siguiente.(modificado por </a:t>
            </a:r>
            <a:r>
              <a:rPr lang="es-ES" sz="1200" b="0" u="none" dirty="0" err="1">
                <a:latin typeface="Verdana" pitchFamily="34" charset="0"/>
              </a:rPr>
              <a:t>D.Ex</a:t>
            </a:r>
            <a:r>
              <a:rPr lang="es-ES" sz="1200" b="0" u="none" dirty="0">
                <a:latin typeface="Verdana" pitchFamily="34" charset="0"/>
              </a:rPr>
              <a:t>. 697 de 2011)</a:t>
            </a:r>
          </a:p>
          <a:p>
            <a:pPr algn="just">
              <a:defRPr/>
            </a:pPr>
            <a:endParaRPr lang="es-ES" sz="800" b="0" u="none" dirty="0">
              <a:latin typeface="Verdana" pitchFamily="34" charset="0"/>
            </a:endParaRPr>
          </a:p>
          <a:p>
            <a:pPr algn="just">
              <a:defRPr/>
            </a:pPr>
            <a:r>
              <a:rPr lang="es-ES" sz="1200" b="0" u="none" dirty="0" err="1" smtClean="0">
                <a:latin typeface="Verdana" pitchFamily="34" charset="0"/>
              </a:rPr>
              <a:t>D.Ex.N</a:t>
            </a:r>
            <a:r>
              <a:rPr lang="es-ES" sz="1200" b="0" u="none" dirty="0" err="1">
                <a:latin typeface="Verdana" pitchFamily="34" charset="0"/>
              </a:rPr>
              <a:t>°</a:t>
            </a:r>
            <a:r>
              <a:rPr lang="es-ES" sz="1200" b="0" u="none" dirty="0">
                <a:latin typeface="Verdana" pitchFamily="34" charset="0"/>
              </a:rPr>
              <a:t> 344 de 2012, establece veda extractiva de recurso loco, en el área marítima comprendida entre la XV y XI regiones, vigente desde el 13 de abril de 2012 hasta el 31 de diciembre de 2017</a:t>
            </a:r>
            <a:r>
              <a:rPr lang="es-ES" sz="1200" b="0" u="none" dirty="0" smtClean="0">
                <a:latin typeface="Verdana" pitchFamily="34" charset="0"/>
              </a:rPr>
              <a:t>. </a:t>
            </a:r>
            <a:r>
              <a:rPr lang="es-ES" sz="1200" b="0" u="none" dirty="0" err="1" smtClean="0">
                <a:latin typeface="Verdana" pitchFamily="34" charset="0"/>
              </a:rPr>
              <a:t>D.Ex.N°</a:t>
            </a:r>
            <a:r>
              <a:rPr lang="es-ES" sz="1200" b="0" u="none" dirty="0" smtClean="0">
                <a:latin typeface="Verdana" pitchFamily="34" charset="0"/>
              </a:rPr>
              <a:t> 515 de 2014 modifica </a:t>
            </a:r>
            <a:r>
              <a:rPr lang="es-ES" sz="1200" b="0" u="none" dirty="0" err="1" smtClean="0">
                <a:latin typeface="Verdana" pitchFamily="34" charset="0"/>
              </a:rPr>
              <a:t>D.Ex.N°</a:t>
            </a:r>
            <a:r>
              <a:rPr lang="es-ES" sz="1200" b="0" u="none" dirty="0" smtClean="0">
                <a:latin typeface="Verdana" pitchFamily="34" charset="0"/>
              </a:rPr>
              <a:t> 344 de 2012, en el sentido de exceptuar de esta veda a las reservas marinas y áreas marinas protegidas de múltiples usos que cuenten con plan de manejo vigente.</a:t>
            </a:r>
          </a:p>
          <a:p>
            <a:pPr algn="just">
              <a:defRPr/>
            </a:pPr>
            <a:endParaRPr lang="es-MX" sz="800" b="0" u="none" dirty="0" smtClean="0">
              <a:latin typeface="Verdana" pitchFamily="34" charset="0"/>
            </a:endParaRPr>
          </a:p>
          <a:p>
            <a:pPr algn="just">
              <a:defRPr/>
            </a:pPr>
            <a:r>
              <a:rPr lang="es-ES" sz="1200" b="0" u="none" dirty="0" err="1" smtClean="0">
                <a:latin typeface="Verdana" pitchFamily="34" charset="0"/>
              </a:rPr>
              <a:t>D.Ex.N°</a:t>
            </a:r>
            <a:r>
              <a:rPr lang="es-ES" sz="1200" b="0" u="none" dirty="0" smtClean="0">
                <a:latin typeface="Verdana" pitchFamily="34" charset="0"/>
              </a:rPr>
              <a:t> 487 de 2014, suspende veda biológica entre las regiones VII y XI, entre el 1 y el 10 de septiembre de 2014, ambas fechas inclusive.</a:t>
            </a:r>
            <a:endParaRPr lang="es-MX" sz="12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33124" name="57 Rectángulo redondeado">
            <a:hlinkClick r:id="rId2" action="ppaction://hlinksldjump"/>
          </p:cNvPr>
          <p:cNvSpPr>
            <a:spLocks noChangeArrowheads="1"/>
          </p:cNvSpPr>
          <p:nvPr/>
        </p:nvSpPr>
        <p:spPr bwMode="auto">
          <a:xfrm>
            <a:off x="7500938" y="1052736"/>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14339" name="43 Rectángulo">
            <a:hlinkClick r:id="rId2" action="ppaction://hlinksldjump"/>
          </p:cNvPr>
          <p:cNvSpPr>
            <a:spLocks noChangeArrowheads="1"/>
          </p:cNvSpPr>
          <p:nvPr/>
        </p:nvSpPr>
        <p:spPr bwMode="auto">
          <a:xfrm>
            <a:off x="1071563" y="1428750"/>
            <a:ext cx="2143125" cy="285750"/>
          </a:xfrm>
          <a:prstGeom prst="rect">
            <a:avLst/>
          </a:prstGeom>
          <a:noFill/>
          <a:ln w="9525" algn="ctr">
            <a:noFill/>
            <a:round/>
            <a:headEnd/>
            <a:tailEnd/>
          </a:ln>
        </p:spPr>
        <p:txBody>
          <a:bodyPr/>
          <a:lstStyle/>
          <a:p>
            <a:r>
              <a:rPr lang="es-MX" sz="1200" b="0" u="none">
                <a:latin typeface="Verdana" pitchFamily="34" charset="0"/>
              </a:rPr>
              <a:t>Palometa</a:t>
            </a:r>
            <a:endParaRPr lang="es-ES" sz="1200" b="0" u="none">
              <a:latin typeface="Verdana" pitchFamily="34" charset="0"/>
            </a:endParaRPr>
          </a:p>
        </p:txBody>
      </p:sp>
      <p:sp>
        <p:nvSpPr>
          <p:cNvPr id="14340" name="44 Rectángulo">
            <a:hlinkClick r:id="rId2" action="ppaction://hlinksldjump"/>
          </p:cNvPr>
          <p:cNvSpPr>
            <a:spLocks noChangeArrowheads="1"/>
          </p:cNvSpPr>
          <p:nvPr/>
        </p:nvSpPr>
        <p:spPr bwMode="auto">
          <a:xfrm>
            <a:off x="1071563" y="1785938"/>
            <a:ext cx="2928937" cy="357187"/>
          </a:xfrm>
          <a:prstGeom prst="rect">
            <a:avLst/>
          </a:prstGeom>
          <a:noFill/>
          <a:ln w="9525" algn="ctr">
            <a:noFill/>
            <a:round/>
            <a:headEnd/>
            <a:tailEnd/>
          </a:ln>
        </p:spPr>
        <p:txBody>
          <a:bodyPr/>
          <a:lstStyle/>
          <a:p>
            <a:r>
              <a:rPr lang="es-MX" sz="1200" b="0" u="none">
                <a:latin typeface="Verdana" pitchFamily="34" charset="0"/>
              </a:rPr>
              <a:t>Pampanito</a:t>
            </a:r>
            <a:endParaRPr lang="es-ES" sz="1200" b="0" u="none">
              <a:latin typeface="Verdana" pitchFamily="34" charset="0"/>
            </a:endParaRPr>
          </a:p>
        </p:txBody>
      </p:sp>
      <p:sp>
        <p:nvSpPr>
          <p:cNvPr id="14341" name="45 Rectángulo">
            <a:hlinkClick r:id="rId3" action="ppaction://hlinksldjump"/>
          </p:cNvPr>
          <p:cNvSpPr>
            <a:spLocks noChangeArrowheads="1"/>
          </p:cNvSpPr>
          <p:nvPr/>
        </p:nvSpPr>
        <p:spPr bwMode="auto">
          <a:xfrm>
            <a:off x="1071563" y="2143125"/>
            <a:ext cx="3500437" cy="285750"/>
          </a:xfrm>
          <a:prstGeom prst="rect">
            <a:avLst/>
          </a:prstGeom>
          <a:noFill/>
          <a:ln w="9525" algn="ctr">
            <a:noFill/>
            <a:round/>
            <a:headEnd/>
            <a:tailEnd/>
          </a:ln>
        </p:spPr>
        <p:txBody>
          <a:bodyPr/>
          <a:lstStyle/>
          <a:p>
            <a:r>
              <a:rPr lang="es-MX" sz="1200" b="0" u="none">
                <a:latin typeface="Verdana" pitchFamily="34" charset="0"/>
              </a:rPr>
              <a:t>Pampanito de Juan Fernández</a:t>
            </a:r>
            <a:endParaRPr lang="es-ES" sz="1200" b="0" u="none">
              <a:latin typeface="Verdana" pitchFamily="34" charset="0"/>
            </a:endParaRPr>
          </a:p>
        </p:txBody>
      </p:sp>
      <p:sp>
        <p:nvSpPr>
          <p:cNvPr id="14342" name="46 Rectángulo">
            <a:hlinkClick r:id="rId4" action="ppaction://hlinksldjump"/>
          </p:cNvPr>
          <p:cNvSpPr>
            <a:spLocks noChangeArrowheads="1"/>
          </p:cNvSpPr>
          <p:nvPr/>
        </p:nvSpPr>
        <p:spPr bwMode="auto">
          <a:xfrm>
            <a:off x="1071563" y="3571875"/>
            <a:ext cx="3214687" cy="285750"/>
          </a:xfrm>
          <a:prstGeom prst="rect">
            <a:avLst/>
          </a:prstGeom>
          <a:noFill/>
          <a:ln w="9525" algn="ctr">
            <a:noFill/>
            <a:round/>
            <a:headEnd/>
            <a:tailEnd/>
          </a:ln>
        </p:spPr>
        <p:txBody>
          <a:bodyPr/>
          <a:lstStyle/>
          <a:p>
            <a:r>
              <a:rPr lang="es-MX" sz="1200" b="0" u="none">
                <a:latin typeface="Verdana" pitchFamily="34" charset="0"/>
              </a:rPr>
              <a:t>Pejerrey</a:t>
            </a:r>
            <a:endParaRPr lang="es-ES" sz="1200" b="0" u="none">
              <a:latin typeface="Verdana" pitchFamily="34" charset="0"/>
            </a:endParaRPr>
          </a:p>
        </p:txBody>
      </p:sp>
      <p:sp>
        <p:nvSpPr>
          <p:cNvPr id="14343" name="47 Rectángulo">
            <a:hlinkClick r:id="rId5" action="ppaction://hlinksldjump"/>
          </p:cNvPr>
          <p:cNvSpPr>
            <a:spLocks noChangeArrowheads="1"/>
          </p:cNvSpPr>
          <p:nvPr/>
        </p:nvSpPr>
        <p:spPr bwMode="auto">
          <a:xfrm>
            <a:off x="1071563" y="2500313"/>
            <a:ext cx="2500312" cy="285750"/>
          </a:xfrm>
          <a:prstGeom prst="rect">
            <a:avLst/>
          </a:prstGeom>
          <a:noFill/>
          <a:ln w="9525" algn="ctr">
            <a:noFill/>
            <a:round/>
            <a:headEnd/>
            <a:tailEnd/>
          </a:ln>
        </p:spPr>
        <p:txBody>
          <a:bodyPr/>
          <a:lstStyle/>
          <a:p>
            <a:r>
              <a:rPr lang="es-MX" sz="1200" b="0" u="none">
                <a:latin typeface="Verdana" pitchFamily="34" charset="0"/>
              </a:rPr>
              <a:t>Pejegallo</a:t>
            </a:r>
            <a:endParaRPr lang="es-ES" sz="1200" b="0" u="none">
              <a:latin typeface="Verdana" pitchFamily="34" charset="0"/>
            </a:endParaRPr>
          </a:p>
        </p:txBody>
      </p:sp>
      <p:sp>
        <p:nvSpPr>
          <p:cNvPr id="14344" name="48 Rectángulo">
            <a:hlinkClick r:id="rId6" action="ppaction://hlinksldjump"/>
          </p:cNvPr>
          <p:cNvSpPr>
            <a:spLocks noChangeArrowheads="1"/>
          </p:cNvSpPr>
          <p:nvPr/>
        </p:nvSpPr>
        <p:spPr bwMode="auto">
          <a:xfrm>
            <a:off x="1071563" y="2857500"/>
            <a:ext cx="3071812" cy="285750"/>
          </a:xfrm>
          <a:prstGeom prst="rect">
            <a:avLst/>
          </a:prstGeom>
          <a:noFill/>
          <a:ln w="9525" algn="ctr">
            <a:noFill/>
            <a:round/>
            <a:headEnd/>
            <a:tailEnd/>
          </a:ln>
        </p:spPr>
        <p:txBody>
          <a:bodyPr/>
          <a:lstStyle/>
          <a:p>
            <a:r>
              <a:rPr lang="es-MX" sz="1200" b="0" u="none">
                <a:latin typeface="Verdana" pitchFamily="34" charset="0"/>
              </a:rPr>
              <a:t>Pejeperro</a:t>
            </a:r>
            <a:endParaRPr lang="es-ES" sz="1200" b="0" u="none">
              <a:latin typeface="Verdana" pitchFamily="34" charset="0"/>
            </a:endParaRPr>
          </a:p>
        </p:txBody>
      </p:sp>
      <p:sp>
        <p:nvSpPr>
          <p:cNvPr id="14345" name="49 Rectángulo">
            <a:hlinkClick r:id="rId2" action="ppaction://hlinksldjump"/>
          </p:cNvPr>
          <p:cNvSpPr>
            <a:spLocks noChangeArrowheads="1"/>
          </p:cNvSpPr>
          <p:nvPr/>
        </p:nvSpPr>
        <p:spPr bwMode="auto">
          <a:xfrm>
            <a:off x="1071563" y="3214688"/>
            <a:ext cx="3286125" cy="285750"/>
          </a:xfrm>
          <a:prstGeom prst="rect">
            <a:avLst/>
          </a:prstGeom>
          <a:noFill/>
          <a:ln w="9525" algn="ctr">
            <a:noFill/>
            <a:round/>
            <a:headEnd/>
            <a:tailEnd/>
          </a:ln>
        </p:spPr>
        <p:txBody>
          <a:bodyPr/>
          <a:lstStyle/>
          <a:p>
            <a:r>
              <a:rPr lang="es-MX" sz="1200" b="0" u="none">
                <a:latin typeface="Verdana" pitchFamily="34" charset="0"/>
              </a:rPr>
              <a:t>Pejerrata</a:t>
            </a:r>
            <a:endParaRPr lang="es-ES" sz="1200" b="0" u="none">
              <a:latin typeface="Verdana" pitchFamily="34" charset="0"/>
            </a:endParaRPr>
          </a:p>
        </p:txBody>
      </p:sp>
      <p:sp>
        <p:nvSpPr>
          <p:cNvPr id="14346" name="50 Rectángulo">
            <a:hlinkClick r:id="rId4" action="ppaction://hlinksldjump"/>
          </p:cNvPr>
          <p:cNvSpPr>
            <a:spLocks noChangeArrowheads="1"/>
          </p:cNvSpPr>
          <p:nvPr/>
        </p:nvSpPr>
        <p:spPr bwMode="auto">
          <a:xfrm>
            <a:off x="1071563" y="3929063"/>
            <a:ext cx="2857500" cy="285750"/>
          </a:xfrm>
          <a:prstGeom prst="rect">
            <a:avLst/>
          </a:prstGeom>
          <a:noFill/>
          <a:ln w="9525" algn="ctr">
            <a:noFill/>
            <a:round/>
            <a:headEnd/>
            <a:tailEnd/>
          </a:ln>
        </p:spPr>
        <p:txBody>
          <a:bodyPr/>
          <a:lstStyle/>
          <a:p>
            <a:r>
              <a:rPr lang="es-MX" sz="1200" b="0" u="none">
                <a:latin typeface="Verdana" pitchFamily="34" charset="0"/>
              </a:rPr>
              <a:t>Pejerrey argentino</a:t>
            </a:r>
            <a:endParaRPr lang="es-ES" sz="1200" b="0" u="none">
              <a:latin typeface="Verdana" pitchFamily="34" charset="0"/>
            </a:endParaRPr>
          </a:p>
        </p:txBody>
      </p:sp>
      <p:sp>
        <p:nvSpPr>
          <p:cNvPr id="14347" name="51 Rectángulo">
            <a:hlinkClick r:id="rId7" action="ppaction://hlinksldjump"/>
          </p:cNvPr>
          <p:cNvSpPr>
            <a:spLocks noChangeArrowheads="1"/>
          </p:cNvSpPr>
          <p:nvPr/>
        </p:nvSpPr>
        <p:spPr bwMode="auto">
          <a:xfrm>
            <a:off x="1071563" y="6429375"/>
            <a:ext cx="3071812" cy="285750"/>
          </a:xfrm>
          <a:prstGeom prst="rect">
            <a:avLst/>
          </a:prstGeom>
          <a:noFill/>
          <a:ln w="9525" algn="ctr">
            <a:noFill/>
            <a:round/>
            <a:headEnd/>
            <a:tailEnd/>
          </a:ln>
        </p:spPr>
        <p:txBody>
          <a:bodyPr/>
          <a:lstStyle/>
          <a:p>
            <a:r>
              <a:rPr lang="es-MX" sz="1200" b="0" u="none">
                <a:latin typeface="Verdana" pitchFamily="34" charset="0"/>
              </a:rPr>
              <a:t>Pelillo</a:t>
            </a:r>
            <a:endParaRPr lang="es-ES" sz="1200" b="0" u="none">
              <a:latin typeface="Verdana" pitchFamily="34" charset="0"/>
            </a:endParaRPr>
          </a:p>
        </p:txBody>
      </p:sp>
      <p:sp>
        <p:nvSpPr>
          <p:cNvPr id="14348" name="52 Rectángulo">
            <a:hlinkClick r:id="rId8" action="ppaction://hlinksldjump"/>
          </p:cNvPr>
          <p:cNvSpPr>
            <a:spLocks noChangeArrowheads="1"/>
          </p:cNvSpPr>
          <p:nvPr/>
        </p:nvSpPr>
        <p:spPr bwMode="auto">
          <a:xfrm>
            <a:off x="4071938" y="1428750"/>
            <a:ext cx="2714625" cy="285750"/>
          </a:xfrm>
          <a:prstGeom prst="rect">
            <a:avLst/>
          </a:prstGeom>
          <a:noFill/>
          <a:ln w="9525" algn="ctr">
            <a:noFill/>
            <a:round/>
            <a:headEnd/>
            <a:tailEnd/>
          </a:ln>
        </p:spPr>
        <p:txBody>
          <a:bodyPr/>
          <a:lstStyle/>
          <a:p>
            <a:r>
              <a:rPr lang="es-MX" sz="1200" b="0" u="none">
                <a:latin typeface="Verdana" pitchFamily="34" charset="0"/>
              </a:rPr>
              <a:t>Pepino de mar</a:t>
            </a:r>
            <a:endParaRPr lang="es-ES" sz="1200" b="0" u="none">
              <a:latin typeface="Verdana" pitchFamily="34" charset="0"/>
            </a:endParaRPr>
          </a:p>
        </p:txBody>
      </p:sp>
      <p:sp>
        <p:nvSpPr>
          <p:cNvPr id="14349" name="53 Rectángulo">
            <a:hlinkClick r:id="rId8" action="ppaction://hlinksldjump"/>
          </p:cNvPr>
          <p:cNvSpPr>
            <a:spLocks noChangeArrowheads="1"/>
          </p:cNvSpPr>
          <p:nvPr/>
        </p:nvSpPr>
        <p:spPr bwMode="auto">
          <a:xfrm>
            <a:off x="4071938" y="1785938"/>
            <a:ext cx="2928937" cy="285750"/>
          </a:xfrm>
          <a:prstGeom prst="rect">
            <a:avLst/>
          </a:prstGeom>
          <a:noFill/>
          <a:ln w="9525" algn="ctr">
            <a:noFill/>
            <a:round/>
            <a:headEnd/>
            <a:tailEnd/>
          </a:ln>
        </p:spPr>
        <p:txBody>
          <a:bodyPr/>
          <a:lstStyle/>
          <a:p>
            <a:r>
              <a:rPr lang="es-MX" sz="1200" b="0" u="none">
                <a:latin typeface="Verdana" pitchFamily="34" charset="0"/>
              </a:rPr>
              <a:t>Percatrucha</a:t>
            </a:r>
            <a:endParaRPr lang="es-ES" sz="1200" b="0" u="none">
              <a:latin typeface="Verdana" pitchFamily="34" charset="0"/>
            </a:endParaRPr>
          </a:p>
        </p:txBody>
      </p:sp>
      <p:sp>
        <p:nvSpPr>
          <p:cNvPr id="14350" name="7 Rectángulo"/>
          <p:cNvSpPr>
            <a:spLocks noChangeArrowheads="1"/>
          </p:cNvSpPr>
          <p:nvPr/>
        </p:nvSpPr>
        <p:spPr bwMode="auto">
          <a:xfrm>
            <a:off x="2428875" y="1000125"/>
            <a:ext cx="4643438"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14351" name="23 Rectángulo">
            <a:hlinkClick r:id="rId9" action="ppaction://hlinksldjump"/>
          </p:cNvPr>
          <p:cNvSpPr>
            <a:spLocks noChangeArrowheads="1"/>
          </p:cNvSpPr>
          <p:nvPr/>
        </p:nvSpPr>
        <p:spPr bwMode="auto">
          <a:xfrm>
            <a:off x="4071938" y="2143125"/>
            <a:ext cx="2928937" cy="285750"/>
          </a:xfrm>
          <a:prstGeom prst="rect">
            <a:avLst/>
          </a:prstGeom>
          <a:noFill/>
          <a:ln w="9525" algn="ctr">
            <a:noFill/>
            <a:round/>
            <a:headEnd/>
            <a:tailEnd/>
          </a:ln>
        </p:spPr>
        <p:txBody>
          <a:bodyPr/>
          <a:lstStyle/>
          <a:p>
            <a:r>
              <a:rPr lang="es-MX" sz="1200" b="0" u="none">
                <a:latin typeface="Verdana" pitchFamily="34" charset="0"/>
              </a:rPr>
              <a:t>Pez mariposa</a:t>
            </a:r>
            <a:endParaRPr lang="es-ES" sz="1200" b="0" u="none">
              <a:latin typeface="Verdana" pitchFamily="34" charset="0"/>
            </a:endParaRPr>
          </a:p>
        </p:txBody>
      </p:sp>
      <p:sp>
        <p:nvSpPr>
          <p:cNvPr id="14352" name="24 Rectángulo">
            <a:hlinkClick r:id="rId8" action="ppaction://hlinksldjump"/>
          </p:cNvPr>
          <p:cNvSpPr>
            <a:spLocks noChangeArrowheads="1"/>
          </p:cNvSpPr>
          <p:nvPr/>
        </p:nvSpPr>
        <p:spPr bwMode="auto">
          <a:xfrm>
            <a:off x="4071938" y="2500313"/>
            <a:ext cx="2786062" cy="285750"/>
          </a:xfrm>
          <a:prstGeom prst="rect">
            <a:avLst/>
          </a:prstGeom>
          <a:noFill/>
          <a:ln w="9525" algn="ctr">
            <a:noFill/>
            <a:round/>
            <a:headEnd/>
            <a:tailEnd/>
          </a:ln>
        </p:spPr>
        <p:txBody>
          <a:bodyPr/>
          <a:lstStyle/>
          <a:p>
            <a:r>
              <a:rPr lang="es-MX" sz="1200" b="0" u="none">
                <a:latin typeface="Verdana" pitchFamily="34" charset="0"/>
              </a:rPr>
              <a:t>Picoroco</a:t>
            </a:r>
            <a:endParaRPr lang="es-ES" sz="1200" b="0" u="none">
              <a:latin typeface="Verdana" pitchFamily="34" charset="0"/>
            </a:endParaRPr>
          </a:p>
        </p:txBody>
      </p:sp>
      <p:sp>
        <p:nvSpPr>
          <p:cNvPr id="14353" name="25 Rectángulo">
            <a:hlinkClick r:id="rId10" action="ppaction://hlinksldjump"/>
          </p:cNvPr>
          <p:cNvSpPr>
            <a:spLocks noChangeArrowheads="1"/>
          </p:cNvSpPr>
          <p:nvPr/>
        </p:nvSpPr>
        <p:spPr bwMode="auto">
          <a:xfrm>
            <a:off x="4071938" y="2857500"/>
            <a:ext cx="2714625" cy="285750"/>
          </a:xfrm>
          <a:prstGeom prst="rect">
            <a:avLst/>
          </a:prstGeom>
          <a:noFill/>
          <a:ln w="9525" algn="ctr">
            <a:noFill/>
            <a:round/>
            <a:headEnd/>
            <a:tailEnd/>
          </a:ln>
        </p:spPr>
        <p:txBody>
          <a:bodyPr/>
          <a:lstStyle/>
          <a:p>
            <a:r>
              <a:rPr lang="es-MX" sz="1200" b="0" u="none">
                <a:latin typeface="Verdana" pitchFamily="34" charset="0"/>
              </a:rPr>
              <a:t>Pingüino rey</a:t>
            </a:r>
            <a:endParaRPr lang="es-ES" sz="1200" b="0" u="none">
              <a:latin typeface="Verdana" pitchFamily="34" charset="0"/>
            </a:endParaRPr>
          </a:p>
        </p:txBody>
      </p:sp>
      <p:sp>
        <p:nvSpPr>
          <p:cNvPr id="14354" name="26 Rectángulo">
            <a:hlinkClick r:id="rId10" action="ppaction://hlinksldjump"/>
          </p:cNvPr>
          <p:cNvSpPr>
            <a:spLocks noChangeArrowheads="1"/>
          </p:cNvSpPr>
          <p:nvPr/>
        </p:nvSpPr>
        <p:spPr bwMode="auto">
          <a:xfrm>
            <a:off x="4071938" y="3214688"/>
            <a:ext cx="2928937" cy="285750"/>
          </a:xfrm>
          <a:prstGeom prst="rect">
            <a:avLst/>
          </a:prstGeom>
          <a:noFill/>
          <a:ln w="9525" algn="ctr">
            <a:noFill/>
            <a:round/>
            <a:headEnd/>
            <a:tailEnd/>
          </a:ln>
        </p:spPr>
        <p:txBody>
          <a:bodyPr/>
          <a:lstStyle/>
          <a:p>
            <a:r>
              <a:rPr lang="es-MX" sz="1200" b="0" u="none">
                <a:latin typeface="Verdana" pitchFamily="34" charset="0"/>
              </a:rPr>
              <a:t>Pingüino emperador</a:t>
            </a:r>
            <a:endParaRPr lang="es-ES" sz="1200" b="0" u="none">
              <a:latin typeface="Verdana" pitchFamily="34" charset="0"/>
            </a:endParaRPr>
          </a:p>
        </p:txBody>
      </p:sp>
      <p:sp>
        <p:nvSpPr>
          <p:cNvPr id="14355" name="55 Rectángulo">
            <a:hlinkClick r:id="rId10" action="ppaction://hlinksldjump"/>
          </p:cNvPr>
          <p:cNvSpPr>
            <a:spLocks noChangeArrowheads="1"/>
          </p:cNvSpPr>
          <p:nvPr/>
        </p:nvSpPr>
        <p:spPr bwMode="auto">
          <a:xfrm>
            <a:off x="4071938" y="3571875"/>
            <a:ext cx="2500312" cy="285750"/>
          </a:xfrm>
          <a:prstGeom prst="rect">
            <a:avLst/>
          </a:prstGeom>
          <a:noFill/>
          <a:ln w="9525" algn="ctr">
            <a:noFill/>
            <a:round/>
            <a:headEnd/>
            <a:tailEnd/>
          </a:ln>
        </p:spPr>
        <p:txBody>
          <a:bodyPr/>
          <a:lstStyle/>
          <a:p>
            <a:r>
              <a:rPr lang="es-MX" sz="1200" b="0" u="none">
                <a:latin typeface="Verdana" pitchFamily="34" charset="0"/>
              </a:rPr>
              <a:t>Pingüino papua</a:t>
            </a:r>
            <a:endParaRPr lang="es-ES" sz="1200" b="0" u="none">
              <a:latin typeface="Verdana" pitchFamily="34" charset="0"/>
            </a:endParaRPr>
          </a:p>
          <a:p>
            <a:endParaRPr lang="es-ES" sz="1200" b="0" u="none">
              <a:latin typeface="Verdana" pitchFamily="34" charset="0"/>
            </a:endParaRPr>
          </a:p>
        </p:txBody>
      </p:sp>
      <p:sp>
        <p:nvSpPr>
          <p:cNvPr id="14356" name="23 Rectángulo">
            <a:hlinkClick r:id="rId11" action="ppaction://hlinksldjump"/>
          </p:cNvPr>
          <p:cNvSpPr>
            <a:spLocks noChangeArrowheads="1"/>
          </p:cNvSpPr>
          <p:nvPr/>
        </p:nvSpPr>
        <p:spPr bwMode="auto">
          <a:xfrm>
            <a:off x="4071938" y="3929063"/>
            <a:ext cx="2928937" cy="285750"/>
          </a:xfrm>
          <a:prstGeom prst="rect">
            <a:avLst/>
          </a:prstGeom>
          <a:noFill/>
          <a:ln w="9525" algn="ctr">
            <a:noFill/>
            <a:round/>
            <a:headEnd/>
            <a:tailEnd/>
          </a:ln>
        </p:spPr>
        <p:txBody>
          <a:bodyPr/>
          <a:lstStyle/>
          <a:p>
            <a:r>
              <a:rPr lang="es-MX" sz="1200" b="0" u="none">
                <a:latin typeface="Verdana" pitchFamily="34" charset="0"/>
              </a:rPr>
              <a:t>Pingüino de barbijo</a:t>
            </a:r>
            <a:endParaRPr lang="es-ES" sz="1200" b="0" u="none">
              <a:latin typeface="Verdana" pitchFamily="34" charset="0"/>
            </a:endParaRPr>
          </a:p>
        </p:txBody>
      </p:sp>
      <p:sp>
        <p:nvSpPr>
          <p:cNvPr id="14357" name="24 Rectángulo">
            <a:hlinkClick r:id="rId11" action="ppaction://hlinksldjump"/>
          </p:cNvPr>
          <p:cNvSpPr>
            <a:spLocks noChangeArrowheads="1"/>
          </p:cNvSpPr>
          <p:nvPr/>
        </p:nvSpPr>
        <p:spPr bwMode="auto">
          <a:xfrm>
            <a:off x="4071938" y="4286250"/>
            <a:ext cx="3071812" cy="285750"/>
          </a:xfrm>
          <a:prstGeom prst="rect">
            <a:avLst/>
          </a:prstGeom>
          <a:noFill/>
          <a:ln w="9525" algn="ctr">
            <a:noFill/>
            <a:round/>
            <a:headEnd/>
            <a:tailEnd/>
          </a:ln>
        </p:spPr>
        <p:txBody>
          <a:bodyPr/>
          <a:lstStyle/>
          <a:p>
            <a:r>
              <a:rPr lang="es-MX" sz="1200" b="0" u="none">
                <a:latin typeface="Verdana" pitchFamily="34" charset="0"/>
              </a:rPr>
              <a:t>Pingüino de penacho amarillo</a:t>
            </a:r>
            <a:endParaRPr lang="es-ES" sz="1200" b="0" u="none">
              <a:latin typeface="Verdana" pitchFamily="34" charset="0"/>
            </a:endParaRPr>
          </a:p>
        </p:txBody>
      </p:sp>
      <p:sp>
        <p:nvSpPr>
          <p:cNvPr id="14358" name="25 Rectángulo">
            <a:hlinkClick r:id="rId11" action="ppaction://hlinksldjump"/>
          </p:cNvPr>
          <p:cNvSpPr>
            <a:spLocks noChangeArrowheads="1"/>
          </p:cNvSpPr>
          <p:nvPr/>
        </p:nvSpPr>
        <p:spPr bwMode="auto">
          <a:xfrm>
            <a:off x="4071938" y="4643438"/>
            <a:ext cx="2714625" cy="285750"/>
          </a:xfrm>
          <a:prstGeom prst="rect">
            <a:avLst/>
          </a:prstGeom>
          <a:noFill/>
          <a:ln w="9525" algn="ctr">
            <a:noFill/>
            <a:round/>
            <a:headEnd/>
            <a:tailEnd/>
          </a:ln>
        </p:spPr>
        <p:txBody>
          <a:bodyPr/>
          <a:lstStyle/>
          <a:p>
            <a:r>
              <a:rPr lang="es-MX" sz="1200" b="0" u="none">
                <a:latin typeface="Verdana" pitchFamily="34" charset="0"/>
              </a:rPr>
              <a:t>Pingüino macaroni</a:t>
            </a:r>
            <a:endParaRPr lang="es-ES" sz="1200" b="0" u="none">
              <a:latin typeface="Verdana" pitchFamily="34" charset="0"/>
            </a:endParaRPr>
          </a:p>
        </p:txBody>
      </p:sp>
      <p:sp>
        <p:nvSpPr>
          <p:cNvPr id="14359" name="26 Rectángulo">
            <a:hlinkClick r:id="rId12" action="ppaction://hlinksldjump"/>
          </p:cNvPr>
          <p:cNvSpPr>
            <a:spLocks noChangeArrowheads="1"/>
          </p:cNvSpPr>
          <p:nvPr/>
        </p:nvSpPr>
        <p:spPr bwMode="auto">
          <a:xfrm>
            <a:off x="4071938" y="5000625"/>
            <a:ext cx="2928937" cy="285750"/>
          </a:xfrm>
          <a:prstGeom prst="rect">
            <a:avLst/>
          </a:prstGeom>
          <a:noFill/>
          <a:ln w="9525" algn="ctr">
            <a:noFill/>
            <a:round/>
            <a:headEnd/>
            <a:tailEnd/>
          </a:ln>
        </p:spPr>
        <p:txBody>
          <a:bodyPr/>
          <a:lstStyle/>
          <a:p>
            <a:r>
              <a:rPr lang="es-MX" sz="1200" b="0" u="none">
                <a:latin typeface="Verdana" pitchFamily="34" charset="0"/>
              </a:rPr>
              <a:t>Pingüino de Magallanes</a:t>
            </a:r>
            <a:endParaRPr lang="es-ES" sz="1200" b="0" u="none">
              <a:latin typeface="Verdana" pitchFamily="34" charset="0"/>
            </a:endParaRPr>
          </a:p>
        </p:txBody>
      </p:sp>
      <p:sp>
        <p:nvSpPr>
          <p:cNvPr id="14360" name="26 Rectángulo">
            <a:hlinkClick r:id="rId12" action="ppaction://hlinksldjump"/>
          </p:cNvPr>
          <p:cNvSpPr>
            <a:spLocks noChangeArrowheads="1"/>
          </p:cNvSpPr>
          <p:nvPr/>
        </p:nvSpPr>
        <p:spPr bwMode="auto">
          <a:xfrm>
            <a:off x="4071938" y="5357813"/>
            <a:ext cx="2928937" cy="285750"/>
          </a:xfrm>
          <a:prstGeom prst="rect">
            <a:avLst/>
          </a:prstGeom>
          <a:noFill/>
          <a:ln w="9525" algn="ctr">
            <a:noFill/>
            <a:round/>
            <a:headEnd/>
            <a:tailEnd/>
          </a:ln>
        </p:spPr>
        <p:txBody>
          <a:bodyPr/>
          <a:lstStyle/>
          <a:p>
            <a:r>
              <a:rPr lang="es-MX" sz="1200" b="0" u="none">
                <a:latin typeface="Verdana" pitchFamily="34" charset="0"/>
              </a:rPr>
              <a:t>Pingüino de Humbolt</a:t>
            </a:r>
            <a:endParaRPr lang="es-ES" sz="1200" b="0" u="none">
              <a:latin typeface="Verdana" pitchFamily="34" charset="0"/>
            </a:endParaRPr>
          </a:p>
        </p:txBody>
      </p:sp>
      <p:sp>
        <p:nvSpPr>
          <p:cNvPr id="14361" name="57 Rectángulo redondeado">
            <a:hlinkClick r:id="rId13" action="ppaction://hlinksldjump"/>
          </p:cNvPr>
          <p:cNvSpPr>
            <a:spLocks noChangeArrowheads="1"/>
          </p:cNvSpPr>
          <p:nvPr/>
        </p:nvSpPr>
        <p:spPr bwMode="auto">
          <a:xfrm>
            <a:off x="7358063" y="607218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35" name="34 Elipse"/>
          <p:cNvSpPr/>
          <p:nvPr/>
        </p:nvSpPr>
        <p:spPr bwMode="auto">
          <a:xfrm>
            <a:off x="214313" y="107156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P</a:t>
            </a:r>
            <a:endParaRPr lang="es-ES" dirty="0">
              <a:solidFill>
                <a:schemeClr val="bg1"/>
              </a:solidFill>
            </a:endParaRPr>
          </a:p>
        </p:txBody>
      </p:sp>
      <p:sp>
        <p:nvSpPr>
          <p:cNvPr id="14363" name="46 Rectángulo">
            <a:hlinkClick r:id="rId4" action="ppaction://hlinksldjump"/>
          </p:cNvPr>
          <p:cNvSpPr>
            <a:spLocks noChangeArrowheads="1"/>
          </p:cNvSpPr>
          <p:nvPr/>
        </p:nvSpPr>
        <p:spPr bwMode="auto">
          <a:xfrm>
            <a:off x="1071563" y="4286250"/>
            <a:ext cx="3214687" cy="285750"/>
          </a:xfrm>
          <a:prstGeom prst="rect">
            <a:avLst/>
          </a:prstGeom>
          <a:noFill/>
          <a:ln w="9525" algn="ctr">
            <a:noFill/>
            <a:round/>
            <a:headEnd/>
            <a:tailEnd/>
          </a:ln>
        </p:spPr>
        <p:txBody>
          <a:bodyPr/>
          <a:lstStyle/>
          <a:p>
            <a:r>
              <a:rPr lang="es-MX" sz="1200" b="0" u="none">
                <a:latin typeface="Verdana" pitchFamily="34" charset="0"/>
              </a:rPr>
              <a:t>Pejerrey chileno o cauque</a:t>
            </a:r>
            <a:endParaRPr lang="es-ES" sz="1200" b="0" u="none">
              <a:latin typeface="Verdana" pitchFamily="34" charset="0"/>
            </a:endParaRPr>
          </a:p>
        </p:txBody>
      </p:sp>
      <p:sp>
        <p:nvSpPr>
          <p:cNvPr id="14364" name="47 Rectángulo">
            <a:hlinkClick r:id="rId14" action="ppaction://hlinksldjump"/>
          </p:cNvPr>
          <p:cNvSpPr>
            <a:spLocks noChangeArrowheads="1"/>
          </p:cNvSpPr>
          <p:nvPr/>
        </p:nvSpPr>
        <p:spPr bwMode="auto">
          <a:xfrm>
            <a:off x="1071563" y="4643438"/>
            <a:ext cx="2500312" cy="285750"/>
          </a:xfrm>
          <a:prstGeom prst="rect">
            <a:avLst/>
          </a:prstGeom>
          <a:noFill/>
          <a:ln w="9525" algn="ctr">
            <a:noFill/>
            <a:round/>
            <a:headEnd/>
            <a:tailEnd/>
          </a:ln>
        </p:spPr>
        <p:txBody>
          <a:bodyPr/>
          <a:lstStyle/>
          <a:p>
            <a:r>
              <a:rPr lang="es-MX" sz="1200" b="0" u="none">
                <a:latin typeface="Verdana" pitchFamily="34" charset="0"/>
              </a:rPr>
              <a:t>Pejerrey de mar</a:t>
            </a:r>
            <a:endParaRPr lang="es-ES" sz="1200" b="0" u="none">
              <a:latin typeface="Verdana" pitchFamily="34" charset="0"/>
            </a:endParaRPr>
          </a:p>
        </p:txBody>
      </p:sp>
      <p:sp>
        <p:nvSpPr>
          <p:cNvPr id="14365" name="48 Rectángulo">
            <a:hlinkClick r:id="rId7" action="ppaction://hlinksldjump"/>
          </p:cNvPr>
          <p:cNvSpPr>
            <a:spLocks noChangeArrowheads="1"/>
          </p:cNvSpPr>
          <p:nvPr/>
        </p:nvSpPr>
        <p:spPr bwMode="auto">
          <a:xfrm>
            <a:off x="1071563" y="5000625"/>
            <a:ext cx="3071812" cy="285750"/>
          </a:xfrm>
          <a:prstGeom prst="rect">
            <a:avLst/>
          </a:prstGeom>
          <a:noFill/>
          <a:ln w="9525" algn="ctr">
            <a:noFill/>
            <a:round/>
            <a:headEnd/>
            <a:tailEnd/>
          </a:ln>
        </p:spPr>
        <p:txBody>
          <a:bodyPr/>
          <a:lstStyle/>
          <a:p>
            <a:r>
              <a:rPr lang="es-MX" sz="1200" b="0" u="none">
                <a:latin typeface="Verdana" pitchFamily="34" charset="0"/>
              </a:rPr>
              <a:t>Pejerrey del norte</a:t>
            </a:r>
            <a:endParaRPr lang="es-ES" sz="1200" b="0" u="none">
              <a:latin typeface="Verdana" pitchFamily="34" charset="0"/>
            </a:endParaRPr>
          </a:p>
        </p:txBody>
      </p:sp>
      <p:sp>
        <p:nvSpPr>
          <p:cNvPr id="14366" name="49 Rectángulo">
            <a:hlinkClick r:id="rId15" action="ppaction://hlinksldjump"/>
          </p:cNvPr>
          <p:cNvSpPr>
            <a:spLocks noChangeArrowheads="1"/>
          </p:cNvSpPr>
          <p:nvPr/>
        </p:nvSpPr>
        <p:spPr bwMode="auto">
          <a:xfrm>
            <a:off x="1071563" y="5357813"/>
            <a:ext cx="3286125" cy="285750"/>
          </a:xfrm>
          <a:prstGeom prst="rect">
            <a:avLst/>
          </a:prstGeom>
          <a:noFill/>
          <a:ln w="9525" algn="ctr">
            <a:noFill/>
            <a:round/>
            <a:headEnd/>
            <a:tailEnd/>
          </a:ln>
        </p:spPr>
        <p:txBody>
          <a:bodyPr/>
          <a:lstStyle/>
          <a:p>
            <a:r>
              <a:rPr lang="es-MX" sz="1200" b="0" u="none">
                <a:latin typeface="Verdana" pitchFamily="34" charset="0"/>
              </a:rPr>
              <a:t>Pejesapo</a:t>
            </a:r>
            <a:endParaRPr lang="es-ES" sz="1200" b="0" u="none">
              <a:latin typeface="Verdana" pitchFamily="34" charset="0"/>
            </a:endParaRPr>
          </a:p>
        </p:txBody>
      </p:sp>
      <p:sp>
        <p:nvSpPr>
          <p:cNvPr id="14367" name="49 Rectángulo">
            <a:hlinkClick r:id="rId16" action="ppaction://hlinksldjump"/>
          </p:cNvPr>
          <p:cNvSpPr>
            <a:spLocks noChangeArrowheads="1"/>
          </p:cNvSpPr>
          <p:nvPr/>
        </p:nvSpPr>
        <p:spPr bwMode="auto">
          <a:xfrm>
            <a:off x="1071563" y="5715000"/>
            <a:ext cx="3286125" cy="285750"/>
          </a:xfrm>
          <a:prstGeom prst="rect">
            <a:avLst/>
          </a:prstGeom>
          <a:noFill/>
          <a:ln w="9525" algn="ctr">
            <a:noFill/>
            <a:round/>
            <a:headEnd/>
            <a:tailEnd/>
          </a:ln>
        </p:spPr>
        <p:txBody>
          <a:bodyPr/>
          <a:lstStyle/>
          <a:p>
            <a:r>
              <a:rPr lang="es-MX" sz="1200" b="0" u="none">
                <a:latin typeface="Verdana" pitchFamily="34" charset="0"/>
              </a:rPr>
              <a:t>Pejezorro</a:t>
            </a:r>
            <a:endParaRPr lang="es-ES" sz="1200" b="0" u="none">
              <a:latin typeface="Verdana" pitchFamily="34" charset="0"/>
            </a:endParaRPr>
          </a:p>
        </p:txBody>
      </p:sp>
      <p:sp>
        <p:nvSpPr>
          <p:cNvPr id="14368" name="51 Rectángulo">
            <a:hlinkClick r:id="rId7" action="ppaction://hlinksldjump"/>
          </p:cNvPr>
          <p:cNvSpPr>
            <a:spLocks noChangeArrowheads="1"/>
          </p:cNvSpPr>
          <p:nvPr/>
        </p:nvSpPr>
        <p:spPr bwMode="auto">
          <a:xfrm>
            <a:off x="1071563" y="6072188"/>
            <a:ext cx="3071812" cy="285750"/>
          </a:xfrm>
          <a:prstGeom prst="rect">
            <a:avLst/>
          </a:prstGeom>
          <a:noFill/>
          <a:ln w="9525" algn="ctr">
            <a:noFill/>
            <a:round/>
            <a:headEnd/>
            <a:tailEnd/>
          </a:ln>
        </p:spPr>
        <p:txBody>
          <a:bodyPr/>
          <a:lstStyle/>
          <a:p>
            <a:r>
              <a:rPr lang="es-MX" sz="1200" b="0" u="none">
                <a:latin typeface="Verdana" pitchFamily="34" charset="0"/>
              </a:rPr>
              <a:t>Peladilla</a:t>
            </a:r>
            <a:endParaRPr lang="es-ES" sz="1200" b="0" u="none">
              <a:latin typeface="Verdana" pitchFamily="34" charset="0"/>
            </a:endParaRPr>
          </a:p>
        </p:txBody>
      </p:sp>
      <p:sp>
        <p:nvSpPr>
          <p:cNvPr id="14369" name="26 Rectángulo">
            <a:hlinkClick r:id="rId17" action="ppaction://hlinksldjump"/>
          </p:cNvPr>
          <p:cNvSpPr>
            <a:spLocks noChangeArrowheads="1"/>
          </p:cNvSpPr>
          <p:nvPr/>
        </p:nvSpPr>
        <p:spPr bwMode="auto">
          <a:xfrm>
            <a:off x="4071938" y="6072188"/>
            <a:ext cx="2928937" cy="285750"/>
          </a:xfrm>
          <a:prstGeom prst="rect">
            <a:avLst/>
          </a:prstGeom>
          <a:noFill/>
          <a:ln w="9525" algn="ctr">
            <a:noFill/>
            <a:round/>
            <a:headEnd/>
            <a:tailEnd/>
          </a:ln>
        </p:spPr>
        <p:txBody>
          <a:bodyPr/>
          <a:lstStyle/>
          <a:p>
            <a:r>
              <a:rPr lang="es-MX" sz="1200" b="0" u="none">
                <a:latin typeface="Verdana" pitchFamily="34" charset="0"/>
              </a:rPr>
              <a:t>Pingüino azul o enano</a:t>
            </a:r>
            <a:endParaRPr lang="es-ES" sz="1200" b="0" u="none">
              <a:latin typeface="Verdana" pitchFamily="34" charset="0"/>
            </a:endParaRPr>
          </a:p>
        </p:txBody>
      </p:sp>
      <p:sp>
        <p:nvSpPr>
          <p:cNvPr id="14370" name="26 Rectángulo">
            <a:hlinkClick r:id="rId17" action="ppaction://hlinksldjump"/>
          </p:cNvPr>
          <p:cNvSpPr>
            <a:spLocks noChangeArrowheads="1"/>
          </p:cNvSpPr>
          <p:nvPr/>
        </p:nvSpPr>
        <p:spPr bwMode="auto">
          <a:xfrm>
            <a:off x="4071938" y="6429375"/>
            <a:ext cx="2928937" cy="285750"/>
          </a:xfrm>
          <a:prstGeom prst="rect">
            <a:avLst/>
          </a:prstGeom>
          <a:noFill/>
          <a:ln w="9525" algn="ctr">
            <a:noFill/>
            <a:round/>
            <a:headEnd/>
            <a:tailEnd/>
          </a:ln>
        </p:spPr>
        <p:txBody>
          <a:bodyPr/>
          <a:lstStyle/>
          <a:p>
            <a:r>
              <a:rPr lang="es-MX" sz="1200" b="0" u="none">
                <a:latin typeface="Verdana" pitchFamily="34" charset="0"/>
              </a:rPr>
              <a:t>Piure</a:t>
            </a:r>
            <a:endParaRPr lang="es-ES" sz="1200" b="0" u="none">
              <a:latin typeface="Verdana" pitchFamily="34" charset="0"/>
            </a:endParaRPr>
          </a:p>
        </p:txBody>
      </p:sp>
      <p:sp>
        <p:nvSpPr>
          <p:cNvPr id="14371" name="26 Rectángulo">
            <a:hlinkClick r:id="rId17" action="ppaction://hlinksldjump"/>
          </p:cNvPr>
          <p:cNvSpPr>
            <a:spLocks noChangeArrowheads="1"/>
          </p:cNvSpPr>
          <p:nvPr/>
        </p:nvSpPr>
        <p:spPr bwMode="auto">
          <a:xfrm>
            <a:off x="6659563" y="1428750"/>
            <a:ext cx="2928937" cy="285750"/>
          </a:xfrm>
          <a:prstGeom prst="rect">
            <a:avLst/>
          </a:prstGeom>
          <a:noFill/>
          <a:ln w="9525" algn="ctr">
            <a:noFill/>
            <a:round/>
            <a:headEnd/>
            <a:tailEnd/>
          </a:ln>
        </p:spPr>
        <p:txBody>
          <a:bodyPr/>
          <a:lstStyle/>
          <a:p>
            <a:r>
              <a:rPr lang="es-MX" sz="1200" b="0" u="none">
                <a:latin typeface="Verdana" pitchFamily="34" charset="0"/>
              </a:rPr>
              <a:t> Pocha </a:t>
            </a:r>
            <a:endParaRPr lang="es-ES" sz="1200" b="0" u="none">
              <a:latin typeface="Verdana" pitchFamily="34" charset="0"/>
            </a:endParaRPr>
          </a:p>
        </p:txBody>
      </p:sp>
      <p:sp>
        <p:nvSpPr>
          <p:cNvPr id="14372" name="52 Rectángulo">
            <a:hlinkClick r:id="rId18" action="ppaction://hlinksldjump"/>
          </p:cNvPr>
          <p:cNvSpPr>
            <a:spLocks noChangeArrowheads="1"/>
          </p:cNvSpPr>
          <p:nvPr/>
        </p:nvSpPr>
        <p:spPr bwMode="auto">
          <a:xfrm>
            <a:off x="6732588" y="2857500"/>
            <a:ext cx="2143125" cy="285750"/>
          </a:xfrm>
          <a:prstGeom prst="rect">
            <a:avLst/>
          </a:prstGeom>
          <a:noFill/>
          <a:ln w="9525" algn="ctr">
            <a:noFill/>
            <a:round/>
            <a:headEnd/>
            <a:tailEnd/>
          </a:ln>
        </p:spPr>
        <p:txBody>
          <a:bodyPr/>
          <a:lstStyle/>
          <a:p>
            <a:r>
              <a:rPr lang="es-MX" sz="1200" b="0" u="none">
                <a:latin typeface="Verdana" pitchFamily="34" charset="0"/>
              </a:rPr>
              <a:t>Poo po</a:t>
            </a:r>
            <a:endParaRPr lang="es-ES" sz="1200" b="0" u="none">
              <a:latin typeface="Verdana" pitchFamily="34" charset="0"/>
            </a:endParaRPr>
          </a:p>
        </p:txBody>
      </p:sp>
      <p:sp>
        <p:nvSpPr>
          <p:cNvPr id="14373" name="53 Rectángulo">
            <a:hlinkClick r:id="rId18" action="ppaction://hlinksldjump"/>
          </p:cNvPr>
          <p:cNvSpPr>
            <a:spLocks noChangeArrowheads="1"/>
          </p:cNvSpPr>
          <p:nvPr/>
        </p:nvSpPr>
        <p:spPr bwMode="auto">
          <a:xfrm>
            <a:off x="6732588" y="3214688"/>
            <a:ext cx="2312987" cy="285750"/>
          </a:xfrm>
          <a:prstGeom prst="rect">
            <a:avLst/>
          </a:prstGeom>
          <a:noFill/>
          <a:ln w="9525" algn="ctr">
            <a:noFill/>
            <a:round/>
            <a:headEnd/>
            <a:tailEnd/>
          </a:ln>
        </p:spPr>
        <p:txBody>
          <a:bodyPr/>
          <a:lstStyle/>
          <a:p>
            <a:r>
              <a:rPr lang="es-MX" sz="1200" b="0" u="none">
                <a:latin typeface="Verdana" pitchFamily="34" charset="0"/>
              </a:rPr>
              <a:t>Pota del Atlántico</a:t>
            </a:r>
            <a:endParaRPr lang="es-ES" sz="1200" b="0" u="none">
              <a:latin typeface="Verdana" pitchFamily="34" charset="0"/>
            </a:endParaRPr>
          </a:p>
        </p:txBody>
      </p:sp>
      <p:sp>
        <p:nvSpPr>
          <p:cNvPr id="14374" name="23 Rectángulo">
            <a:hlinkClick r:id="rId19" action="ppaction://hlinksldjump"/>
          </p:cNvPr>
          <p:cNvSpPr>
            <a:spLocks noChangeArrowheads="1"/>
          </p:cNvSpPr>
          <p:nvPr/>
        </p:nvSpPr>
        <p:spPr bwMode="auto">
          <a:xfrm>
            <a:off x="6732588" y="3571875"/>
            <a:ext cx="2312987" cy="285750"/>
          </a:xfrm>
          <a:prstGeom prst="rect">
            <a:avLst/>
          </a:prstGeom>
          <a:noFill/>
          <a:ln w="9525" algn="ctr">
            <a:noFill/>
            <a:round/>
            <a:headEnd/>
            <a:tailEnd/>
          </a:ln>
        </p:spPr>
        <p:txBody>
          <a:bodyPr/>
          <a:lstStyle/>
          <a:p>
            <a:r>
              <a:rPr lang="es-MX" sz="1200" b="0" u="none">
                <a:latin typeface="Verdana" pitchFamily="34" charset="0"/>
              </a:rPr>
              <a:t>Pulpo</a:t>
            </a:r>
            <a:endParaRPr lang="es-ES" sz="1200" b="0" u="none">
              <a:latin typeface="Verdana" pitchFamily="34" charset="0"/>
            </a:endParaRPr>
          </a:p>
        </p:txBody>
      </p:sp>
      <p:sp>
        <p:nvSpPr>
          <p:cNvPr id="14375" name="24 Rectángulo">
            <a:hlinkClick r:id="rId18" action="ppaction://hlinksldjump"/>
          </p:cNvPr>
          <p:cNvSpPr>
            <a:spLocks noChangeArrowheads="1"/>
          </p:cNvSpPr>
          <p:nvPr/>
        </p:nvSpPr>
        <p:spPr bwMode="auto">
          <a:xfrm>
            <a:off x="6732588" y="4292600"/>
            <a:ext cx="2200275" cy="285750"/>
          </a:xfrm>
          <a:prstGeom prst="rect">
            <a:avLst/>
          </a:prstGeom>
          <a:noFill/>
          <a:ln w="9525" algn="ctr">
            <a:noFill/>
            <a:round/>
            <a:headEnd/>
            <a:tailEnd/>
          </a:ln>
        </p:spPr>
        <p:txBody>
          <a:bodyPr/>
          <a:lstStyle/>
          <a:p>
            <a:r>
              <a:rPr lang="es-MX" sz="1200" b="0" u="none">
                <a:latin typeface="Verdana" pitchFamily="34" charset="0"/>
              </a:rPr>
              <a:t>Puye</a:t>
            </a:r>
            <a:endParaRPr lang="es-ES" sz="1200" b="0" u="none">
              <a:latin typeface="Verdana" pitchFamily="34" charset="0"/>
            </a:endParaRPr>
          </a:p>
        </p:txBody>
      </p:sp>
      <p:sp>
        <p:nvSpPr>
          <p:cNvPr id="14376" name="52 Rectángulo">
            <a:hlinkClick r:id="rId20" action="ppaction://hlinksldjump"/>
          </p:cNvPr>
          <p:cNvSpPr>
            <a:spLocks noChangeArrowheads="1"/>
          </p:cNvSpPr>
          <p:nvPr/>
        </p:nvSpPr>
        <p:spPr bwMode="auto">
          <a:xfrm>
            <a:off x="6732588" y="2143125"/>
            <a:ext cx="2143125" cy="285750"/>
          </a:xfrm>
          <a:prstGeom prst="rect">
            <a:avLst/>
          </a:prstGeom>
          <a:noFill/>
          <a:ln w="9525" algn="ctr">
            <a:noFill/>
            <a:round/>
            <a:headEnd/>
            <a:tailEnd/>
          </a:ln>
        </p:spPr>
        <p:txBody>
          <a:bodyPr/>
          <a:lstStyle/>
          <a:p>
            <a:r>
              <a:rPr lang="es-MX" sz="1200" b="0" u="none">
                <a:latin typeface="Verdana" pitchFamily="34" charset="0"/>
              </a:rPr>
              <a:t>Pocha del sur</a:t>
            </a:r>
            <a:endParaRPr lang="es-ES" sz="1200" b="0" u="none">
              <a:latin typeface="Verdana" pitchFamily="34" charset="0"/>
            </a:endParaRPr>
          </a:p>
        </p:txBody>
      </p:sp>
      <p:sp>
        <p:nvSpPr>
          <p:cNvPr id="14377" name="53 Rectángulo">
            <a:hlinkClick r:id="rId20" action="ppaction://hlinksldjump"/>
          </p:cNvPr>
          <p:cNvSpPr>
            <a:spLocks noChangeArrowheads="1"/>
          </p:cNvSpPr>
          <p:nvPr/>
        </p:nvSpPr>
        <p:spPr bwMode="auto">
          <a:xfrm>
            <a:off x="6732588" y="2500313"/>
            <a:ext cx="2312987" cy="285750"/>
          </a:xfrm>
          <a:prstGeom prst="rect">
            <a:avLst/>
          </a:prstGeom>
          <a:noFill/>
          <a:ln w="9525" algn="ctr">
            <a:noFill/>
            <a:round/>
            <a:headEnd/>
            <a:tailEnd/>
          </a:ln>
        </p:spPr>
        <p:txBody>
          <a:bodyPr/>
          <a:lstStyle/>
          <a:p>
            <a:r>
              <a:rPr lang="es-MX" sz="1200" b="0" u="none">
                <a:latin typeface="Verdana" pitchFamily="34" charset="0"/>
              </a:rPr>
              <a:t>Pochita</a:t>
            </a:r>
            <a:endParaRPr lang="es-ES" sz="1200" b="0" u="none">
              <a:latin typeface="Verdana" pitchFamily="34" charset="0"/>
            </a:endParaRPr>
          </a:p>
        </p:txBody>
      </p:sp>
      <p:sp>
        <p:nvSpPr>
          <p:cNvPr id="14378" name="24 Rectángulo">
            <a:hlinkClick r:id="rId21" action="ppaction://hlinksldjump"/>
          </p:cNvPr>
          <p:cNvSpPr>
            <a:spLocks noChangeArrowheads="1"/>
          </p:cNvSpPr>
          <p:nvPr/>
        </p:nvSpPr>
        <p:spPr bwMode="auto">
          <a:xfrm>
            <a:off x="6732588" y="4656138"/>
            <a:ext cx="2200275" cy="285750"/>
          </a:xfrm>
          <a:prstGeom prst="rect">
            <a:avLst/>
          </a:prstGeom>
          <a:noFill/>
          <a:ln w="9525" algn="ctr">
            <a:noFill/>
            <a:round/>
            <a:headEnd/>
            <a:tailEnd/>
          </a:ln>
        </p:spPr>
        <p:txBody>
          <a:bodyPr/>
          <a:lstStyle/>
          <a:p>
            <a:r>
              <a:rPr lang="es-MX" sz="1200" b="0" u="none">
                <a:latin typeface="Verdana" pitchFamily="34" charset="0"/>
              </a:rPr>
              <a:t>Puye chico</a:t>
            </a:r>
            <a:endParaRPr lang="es-ES" sz="1200" b="0" u="none">
              <a:latin typeface="Verdana" pitchFamily="34" charset="0"/>
            </a:endParaRPr>
          </a:p>
        </p:txBody>
      </p:sp>
      <p:sp>
        <p:nvSpPr>
          <p:cNvPr id="14379" name="52 Rectángulo">
            <a:hlinkClick r:id="rId20" action="ppaction://hlinksldjump"/>
          </p:cNvPr>
          <p:cNvSpPr>
            <a:spLocks noChangeArrowheads="1"/>
          </p:cNvSpPr>
          <p:nvPr/>
        </p:nvSpPr>
        <p:spPr bwMode="auto">
          <a:xfrm>
            <a:off x="6732588" y="1785938"/>
            <a:ext cx="2143125" cy="285750"/>
          </a:xfrm>
          <a:prstGeom prst="rect">
            <a:avLst/>
          </a:prstGeom>
          <a:noFill/>
          <a:ln w="9525" algn="ctr">
            <a:noFill/>
            <a:round/>
            <a:headEnd/>
            <a:tailEnd/>
          </a:ln>
        </p:spPr>
        <p:txBody>
          <a:bodyPr/>
          <a:lstStyle/>
          <a:p>
            <a:r>
              <a:rPr lang="es-MX" sz="1200" b="0" u="none">
                <a:latin typeface="Verdana" pitchFamily="34" charset="0"/>
              </a:rPr>
              <a:t>Pocha de los lagos</a:t>
            </a:r>
            <a:endParaRPr lang="es-ES" sz="1200" b="0" u="none">
              <a:latin typeface="Verdana" pitchFamily="34" charset="0"/>
            </a:endParaRPr>
          </a:p>
        </p:txBody>
      </p:sp>
      <p:sp>
        <p:nvSpPr>
          <p:cNvPr id="14380" name="26 Rectángulo">
            <a:hlinkClick r:id="rId12" action="ppaction://hlinksldjump"/>
          </p:cNvPr>
          <p:cNvSpPr>
            <a:spLocks noChangeArrowheads="1"/>
          </p:cNvSpPr>
          <p:nvPr/>
        </p:nvSpPr>
        <p:spPr bwMode="auto">
          <a:xfrm>
            <a:off x="4071938" y="5715000"/>
            <a:ext cx="2928937" cy="285750"/>
          </a:xfrm>
          <a:prstGeom prst="rect">
            <a:avLst/>
          </a:prstGeom>
          <a:noFill/>
          <a:ln w="9525" algn="ctr">
            <a:noFill/>
            <a:round/>
            <a:headEnd/>
            <a:tailEnd/>
          </a:ln>
        </p:spPr>
        <p:txBody>
          <a:bodyPr/>
          <a:lstStyle/>
          <a:p>
            <a:r>
              <a:rPr lang="es-MX" sz="1200" b="0" u="none">
                <a:latin typeface="Verdana" pitchFamily="34" charset="0"/>
              </a:rPr>
              <a:t>Pingüino Adelia</a:t>
            </a:r>
            <a:endParaRPr lang="es-ES" sz="1200" b="0" u="none">
              <a:latin typeface="Verdana" pitchFamily="34" charset="0"/>
            </a:endParaRPr>
          </a:p>
        </p:txBody>
      </p:sp>
      <p:sp>
        <p:nvSpPr>
          <p:cNvPr id="14381" name="23 Rectángulo">
            <a:hlinkClick r:id="rId19" action="ppaction://hlinksldjump"/>
          </p:cNvPr>
          <p:cNvSpPr>
            <a:spLocks noChangeArrowheads="1"/>
          </p:cNvSpPr>
          <p:nvPr/>
        </p:nvSpPr>
        <p:spPr bwMode="auto">
          <a:xfrm>
            <a:off x="6659563" y="3935413"/>
            <a:ext cx="2312987" cy="285750"/>
          </a:xfrm>
          <a:prstGeom prst="rect">
            <a:avLst/>
          </a:prstGeom>
          <a:noFill/>
          <a:ln w="9525" algn="ctr">
            <a:noFill/>
            <a:round/>
            <a:headEnd/>
            <a:tailEnd/>
          </a:ln>
        </p:spPr>
        <p:txBody>
          <a:bodyPr/>
          <a:lstStyle/>
          <a:p>
            <a:r>
              <a:rPr lang="es-MX" sz="1200" b="0" u="none">
                <a:latin typeface="Verdana" pitchFamily="34" charset="0"/>
              </a:rPr>
              <a:t> Pulpo del sur</a:t>
            </a:r>
            <a:endParaRPr lang="es-ES" sz="1200" b="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Locate</a:t>
            </a:r>
            <a:r>
              <a:rPr lang="es-ES" sz="1400" i="1" dirty="0">
                <a:latin typeface="Verdana" pitchFamily="34" charset="0"/>
              </a:rPr>
              <a:t> </a:t>
            </a:r>
            <a:r>
              <a:rPr lang="es-ES" sz="900" i="1" dirty="0">
                <a:latin typeface="Verdana" pitchFamily="34" charset="0"/>
              </a:rPr>
              <a:t>(Thais </a:t>
            </a:r>
            <a:r>
              <a:rPr lang="es-ES" sz="900" i="1" dirty="0" err="1">
                <a:latin typeface="Verdana" pitchFamily="34" charset="0"/>
              </a:rPr>
              <a:t>Chocolata</a:t>
            </a:r>
            <a:r>
              <a:rPr lang="es-ES"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2748 de 2009, suspende por el plazo de 5 años a contar del 19 de agosto de 2009, la inscripción en el RPA de la II región en todas sus categorías.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2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427 de 1986, fija talla mínima de extracción de 5,5 centímetros, medidos a lo largo de su eje máximo.</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427 de 1986, establece un período de veda estacional que regirá entre el 10 de Enero y el 31 de Marzo de cada año, ambas fechas inclusive.</a:t>
            </a:r>
          </a:p>
          <a:p>
            <a:pPr algn="just">
              <a:buFont typeface="Wingdings" pitchFamily="2" charset="2"/>
              <a:buChar char="ü"/>
              <a:defRPr/>
            </a:pPr>
            <a:endParaRPr lang="es-ES" sz="1200" b="0" u="none" dirty="0">
              <a:latin typeface="Verdana" pitchFamily="34" charset="0"/>
            </a:endParaRPr>
          </a:p>
          <a:p>
            <a:pPr algn="just">
              <a:defRPr/>
            </a:pPr>
            <a:r>
              <a:rPr lang="es-ES" sz="1200" b="0" u="none" dirty="0" err="1">
                <a:latin typeface="Verdana" pitchFamily="34" charset="0"/>
              </a:rPr>
              <a:t>D.Ex.N°</a:t>
            </a:r>
            <a:r>
              <a:rPr lang="es-ES" sz="1200" b="0" u="none" dirty="0">
                <a:latin typeface="Verdana" pitchFamily="34" charset="0"/>
              </a:rPr>
              <a:t> 1965 de 2009 que modifica al </a:t>
            </a:r>
            <a:r>
              <a:rPr lang="es-ES" sz="1200" b="0" u="none" dirty="0" err="1">
                <a:latin typeface="Verdana" pitchFamily="34" charset="0"/>
              </a:rPr>
              <a:t>D.Ex.N°</a:t>
            </a:r>
            <a:r>
              <a:rPr lang="es-ES" sz="1200" b="0" u="none" dirty="0">
                <a:latin typeface="Verdana" pitchFamily="34" charset="0"/>
              </a:rPr>
              <a:t> 348 de 1997, establece a partir de 1997 una veda biológica anual</a:t>
            </a:r>
            <a:r>
              <a:rPr lang="es-ES" sz="1200" b="0" i="1" u="none" dirty="0">
                <a:latin typeface="Verdana" pitchFamily="34" charset="0"/>
              </a:rPr>
              <a:t>, </a:t>
            </a:r>
            <a:r>
              <a:rPr lang="es-ES" sz="1200" b="0" u="none" dirty="0">
                <a:latin typeface="Verdana" pitchFamily="34" charset="0"/>
              </a:rPr>
              <a:t>en los litorales y fechas que a continuación se señalan:</a:t>
            </a:r>
          </a:p>
          <a:p>
            <a:pPr algn="just">
              <a:defRPr/>
            </a:pPr>
            <a:endParaRPr lang="es-ES" sz="1200" b="0" u="none" dirty="0">
              <a:latin typeface="Verdana" pitchFamily="34" charset="0"/>
            </a:endParaRPr>
          </a:p>
          <a:p>
            <a:pPr algn="just">
              <a:defRPr/>
            </a:pPr>
            <a:r>
              <a:rPr lang="es-ES" sz="1200" b="0" u="none" dirty="0">
                <a:latin typeface="Verdana" pitchFamily="34" charset="0"/>
              </a:rPr>
              <a:t>a)  Litoral comprendido entre la XV, I y II regiones, desde 1° de marzo hasta 31 de octubre de cada año</a:t>
            </a:r>
          </a:p>
          <a:p>
            <a:pPr algn="just">
              <a:defRPr/>
            </a:pPr>
            <a:r>
              <a:rPr lang="es-ES" sz="1200" b="0" u="none" dirty="0">
                <a:latin typeface="Verdana" pitchFamily="34" charset="0"/>
              </a:rPr>
              <a:t>b) Litoral comprendido entre la III y IV regiones, desde 1° de marzo hasta 30 de junio y del 1° de septiembre hasta el 31 de diciembre, de cada año</a:t>
            </a: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34148" name="57 Rectángulo redondeado">
            <a:hlinkClick r:id="rId2" action="ppaction://hlinksldjump"/>
          </p:cNvPr>
          <p:cNvSpPr>
            <a:spLocks noChangeArrowheads="1"/>
          </p:cNvSpPr>
          <p:nvPr/>
        </p:nvSpPr>
        <p:spPr bwMode="auto">
          <a:xfrm>
            <a:off x="7500938" y="5643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Luche </a:t>
            </a:r>
            <a:r>
              <a:rPr lang="es-MX" sz="900" i="1" dirty="0">
                <a:latin typeface="Verdana" pitchFamily="34" charset="0"/>
              </a:rPr>
              <a:t>(</a:t>
            </a:r>
            <a:r>
              <a:rPr lang="es-ES" sz="900" i="1" dirty="0" err="1">
                <a:latin typeface="Verdana" pitchFamily="34" charset="0"/>
              </a:rPr>
              <a:t>Porphyra</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35172" name="57 Rectángulo redondeado">
            <a:hlinkClick r:id="rId2" action="ppaction://hlinksldjump"/>
          </p:cNvPr>
          <p:cNvSpPr>
            <a:spLocks noChangeArrowheads="1"/>
          </p:cNvSpPr>
          <p:nvPr/>
        </p:nvSpPr>
        <p:spPr bwMode="auto">
          <a:xfrm>
            <a:off x="7429500" y="22145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2714625"/>
            <a:ext cx="8358188" cy="357187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Luga</a:t>
            </a:r>
            <a:r>
              <a:rPr lang="es-MX" sz="1400" dirty="0">
                <a:latin typeface="Verdana" pitchFamily="34" charset="0"/>
              </a:rPr>
              <a:t> cuchara </a:t>
            </a:r>
            <a:r>
              <a:rPr lang="es-MX" sz="900" i="1" dirty="0">
                <a:latin typeface="Verdana" pitchFamily="34" charset="0"/>
              </a:rPr>
              <a:t>(</a:t>
            </a:r>
            <a:r>
              <a:rPr lang="es-MX" sz="900" i="1" dirty="0" err="1">
                <a:latin typeface="Verdana" pitchFamily="34" charset="0"/>
              </a:rPr>
              <a:t>Mazzaella</a:t>
            </a:r>
            <a:r>
              <a:rPr lang="es-MX" sz="900" i="1" dirty="0">
                <a:latin typeface="Verdana" pitchFamily="34" charset="0"/>
              </a:rPr>
              <a:t> </a:t>
            </a:r>
            <a:r>
              <a:rPr lang="es-MX" sz="900" i="1" dirty="0" err="1">
                <a:latin typeface="Verdana" pitchFamily="34" charset="0"/>
              </a:rPr>
              <a:t>laminaroides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200" b="0" u="none" dirty="0" err="1">
                <a:latin typeface="Verdana" pitchFamily="34" charset="0"/>
              </a:rPr>
              <a:t>D.Ex.N°</a:t>
            </a:r>
            <a:r>
              <a:rPr lang="es-ES" sz="1200" b="0" u="none" dirty="0">
                <a:latin typeface="Verdana" pitchFamily="34" charset="0"/>
              </a:rPr>
              <a:t> 180 de 2007 Modificada por el </a:t>
            </a:r>
            <a:r>
              <a:rPr lang="es-ES" sz="1200" b="0" u="none" dirty="0" err="1">
                <a:latin typeface="Verdana" pitchFamily="34" charset="0"/>
              </a:rPr>
              <a:t>D.Ex.N°</a:t>
            </a:r>
            <a:r>
              <a:rPr lang="es-ES" sz="1200" b="0" u="none" dirty="0">
                <a:latin typeface="Verdana" pitchFamily="34" charset="0"/>
              </a:rPr>
              <a:t> 722 de 2007, establece que la extracción sólo podrá efectuarse con aparejos de pesca cuyas características de diseño y construcción califiquen como sistema de recolección con ganchos sin apoyo de métodos mecanizados ni embarcaciones, en el área marítima comprendida latitudinalmente entre los paralelos 36°33'24,00''LS (límite sur de Playa Blanca) y 36°36'56,00''LS (Punta Morro Tomé) y longitudinalmente entre la línea de más baja marea y la </a:t>
            </a:r>
            <a:r>
              <a:rPr lang="es-ES" sz="1200" b="0" u="none" dirty="0" err="1">
                <a:latin typeface="Verdana" pitchFamily="34" charset="0"/>
              </a:rPr>
              <a:t>isóbata</a:t>
            </a:r>
            <a:r>
              <a:rPr lang="es-ES" sz="1200" b="0" u="none" dirty="0">
                <a:latin typeface="Verdana" pitchFamily="34" charset="0"/>
              </a:rPr>
              <a:t> de los 20 </a:t>
            </a:r>
            <a:r>
              <a:rPr lang="es-ES" sz="1200" b="0" u="none" dirty="0" err="1">
                <a:latin typeface="Verdana" pitchFamily="34" charset="0"/>
              </a:rPr>
              <a:t>mt</a:t>
            </a:r>
            <a:r>
              <a:rPr lang="es-ES" sz="1200" b="0" u="none" dirty="0">
                <a:latin typeface="Verdana" pitchFamily="34" charset="0"/>
              </a:rPr>
              <a:t> de profundidad.  Se exceptúa de la medida a el área de manejo presente en esa zona.</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35174" name="57 Rectángulo redondeado">
            <a:hlinkClick r:id="rId2" action="ppaction://hlinksldjump"/>
          </p:cNvPr>
          <p:cNvSpPr>
            <a:spLocks noChangeArrowheads="1"/>
          </p:cNvSpPr>
          <p:nvPr/>
        </p:nvSpPr>
        <p:spPr bwMode="auto">
          <a:xfrm>
            <a:off x="7358063"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Machuelo o </a:t>
            </a:r>
            <a:r>
              <a:rPr lang="es-MX" sz="1400" dirty="0" err="1">
                <a:latin typeface="Verdana" pitchFamily="34" charset="0"/>
              </a:rPr>
              <a:t>trite</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Ethmidium</a:t>
            </a:r>
            <a:r>
              <a:rPr lang="es-ES" sz="900" i="1" dirty="0">
                <a:latin typeface="Verdana" pitchFamily="34" charset="0"/>
              </a:rPr>
              <a:t> </a:t>
            </a:r>
            <a:r>
              <a:rPr lang="es-ES" sz="900" i="1" dirty="0" err="1">
                <a:latin typeface="Verdana" pitchFamily="34" charset="0"/>
              </a:rPr>
              <a:t>maculatum</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36196" name="57 Rectángulo redondeado">
            <a:hlinkClick r:id="rId2" action="ppaction://hlinksldjump"/>
          </p:cNvPr>
          <p:cNvSpPr>
            <a:spLocks noChangeArrowheads="1"/>
          </p:cNvSpPr>
          <p:nvPr/>
        </p:nvSpPr>
        <p:spPr bwMode="auto">
          <a:xfrm>
            <a:off x="7429500" y="22145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2714625"/>
            <a:ext cx="8358188" cy="357187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Luga</a:t>
            </a:r>
            <a:r>
              <a:rPr lang="es-MX" sz="1400" dirty="0">
                <a:latin typeface="Verdana" pitchFamily="34" charset="0"/>
              </a:rPr>
              <a:t> </a:t>
            </a:r>
            <a:r>
              <a:rPr lang="es-MX" sz="1400" dirty="0" err="1">
                <a:latin typeface="Verdana" pitchFamily="34" charset="0"/>
              </a:rPr>
              <a:t>luga</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Mazzaella</a:t>
            </a:r>
            <a:r>
              <a:rPr lang="es-ES" sz="900" i="1" dirty="0">
                <a:latin typeface="Verdana" pitchFamily="34" charset="0"/>
              </a:rPr>
              <a:t> </a:t>
            </a:r>
            <a:r>
              <a:rPr lang="es-ES" sz="900" i="1" dirty="0" err="1">
                <a:latin typeface="Verdana" pitchFamily="34" charset="0"/>
              </a:rPr>
              <a:t>menbranacea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200" b="0" u="none" dirty="0" err="1">
                <a:latin typeface="Verdana" pitchFamily="34" charset="0"/>
              </a:rPr>
              <a:t>D.Ex.N°</a:t>
            </a:r>
            <a:r>
              <a:rPr lang="es-ES" sz="1200" b="0" u="none" dirty="0">
                <a:latin typeface="Verdana" pitchFamily="34" charset="0"/>
              </a:rPr>
              <a:t> 180 de 2007 Modificada por el </a:t>
            </a:r>
            <a:r>
              <a:rPr lang="es-ES" sz="1200" b="0" u="none" dirty="0" err="1">
                <a:latin typeface="Verdana" pitchFamily="34" charset="0"/>
              </a:rPr>
              <a:t>D.Ex.N°</a:t>
            </a:r>
            <a:r>
              <a:rPr lang="es-ES" sz="1200" b="0" u="none" dirty="0">
                <a:latin typeface="Verdana" pitchFamily="34" charset="0"/>
              </a:rPr>
              <a:t> 722 de 2007, establece que la extracción sólo podrá efectuarse con aparejos de pesca cuyas características de diseño y construcción califiquen como sistema de recolección con ganchos sin apoyo de métodos mecanizados ni embarcaciones, en el área marítima comprendida latitudinalmente entre los paralelos 36°33'24,00''LS (límite sur de Playa Blanca) y 36°36'56,00''LS (Punta Morro Tomé) y longitudinalmente entre la línea de más baja marea y la </a:t>
            </a:r>
            <a:r>
              <a:rPr lang="es-ES" sz="1200" b="0" u="none" dirty="0" err="1">
                <a:latin typeface="Verdana" pitchFamily="34" charset="0"/>
              </a:rPr>
              <a:t>isóbata</a:t>
            </a:r>
            <a:r>
              <a:rPr lang="es-ES" sz="1200" b="0" u="none" dirty="0">
                <a:latin typeface="Verdana" pitchFamily="34" charset="0"/>
              </a:rPr>
              <a:t> de los 20 </a:t>
            </a:r>
            <a:r>
              <a:rPr lang="es-ES" sz="1200" b="0" u="none" dirty="0" err="1">
                <a:latin typeface="Verdana" pitchFamily="34" charset="0"/>
              </a:rPr>
              <a:t>mt</a:t>
            </a:r>
            <a:r>
              <a:rPr lang="es-ES" sz="1200" b="0" u="none" dirty="0">
                <a:latin typeface="Verdana" pitchFamily="34" charset="0"/>
              </a:rPr>
              <a:t> de profundidad.  Se exceptúa de la medida a el área de manejo presente en esa zona.</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36198" name="57 Rectángulo redondeado">
            <a:hlinkClick r:id="rId2" action="ppaction://hlinksldjump"/>
          </p:cNvPr>
          <p:cNvSpPr>
            <a:spLocks noChangeArrowheads="1"/>
          </p:cNvSpPr>
          <p:nvPr/>
        </p:nvSpPr>
        <p:spPr bwMode="auto">
          <a:xfrm>
            <a:off x="7358063"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643063"/>
          </a:xfrm>
          <a:prstGeom prst="rect">
            <a:avLst/>
          </a:prstGeom>
          <a:solidFill>
            <a:schemeClr val="accent5">
              <a:alpha val="51000"/>
            </a:schemeClr>
          </a:solidFill>
          <a:ln w="9525" algn="ctr">
            <a:noFill/>
            <a:round/>
            <a:headEnd/>
            <a:tailEnd/>
          </a:ln>
        </p:spPr>
        <p:txBody>
          <a:bodyPr/>
          <a:lstStyle/>
          <a:p>
            <a:pPr>
              <a:defRPr/>
            </a:pPr>
            <a:r>
              <a:rPr lang="es-MX" sz="1400" dirty="0">
                <a:latin typeface="Verdana" pitchFamily="34" charset="0"/>
              </a:rPr>
              <a:t>Marlín </a:t>
            </a:r>
            <a:r>
              <a:rPr lang="es-MX" sz="900" i="1" dirty="0">
                <a:latin typeface="Verdana" pitchFamily="34" charset="0"/>
              </a:rPr>
              <a:t>(</a:t>
            </a:r>
            <a:r>
              <a:rPr lang="es-ES" sz="900" i="1" dirty="0" err="1">
                <a:latin typeface="Verdana" pitchFamily="34" charset="0"/>
              </a:rPr>
              <a:t>Tetrapturus</a:t>
            </a:r>
            <a:r>
              <a:rPr lang="es-ES" sz="900" i="1" dirty="0">
                <a:latin typeface="Verdana" pitchFamily="34" charset="0"/>
              </a:rPr>
              <a:t> </a:t>
            </a:r>
            <a:r>
              <a:rPr lang="es-ES" sz="900" i="1" dirty="0" err="1">
                <a:latin typeface="Verdana" pitchFamily="34" charset="0"/>
              </a:rPr>
              <a:t>audax</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37220" name="57 Rectángulo redondeado">
            <a:hlinkClick r:id="rId2" action="ppaction://hlinksldjump"/>
          </p:cNvPr>
          <p:cNvSpPr>
            <a:spLocks noChangeArrowheads="1"/>
          </p:cNvSpPr>
          <p:nvPr/>
        </p:nvSpPr>
        <p:spPr bwMode="auto">
          <a:xfrm>
            <a:off x="7429500" y="22145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2714625"/>
            <a:ext cx="8358188" cy="395473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Luga</a:t>
            </a:r>
            <a:r>
              <a:rPr lang="es-MX" sz="1400" dirty="0">
                <a:latin typeface="Verdana" pitchFamily="34" charset="0"/>
              </a:rPr>
              <a:t> negra</a:t>
            </a:r>
            <a:r>
              <a:rPr lang="es-MX" sz="900" dirty="0">
                <a:latin typeface="Verdana" pitchFamily="34" charset="0"/>
              </a:rPr>
              <a:t> </a:t>
            </a:r>
            <a:r>
              <a:rPr lang="es-MX" sz="900" i="1" dirty="0">
                <a:latin typeface="Verdana" pitchFamily="34" charset="0"/>
              </a:rPr>
              <a:t>(</a:t>
            </a:r>
            <a:r>
              <a:rPr lang="es-MX" sz="900" i="1" dirty="0" err="1">
                <a:latin typeface="Verdana" pitchFamily="34" charset="0"/>
              </a:rPr>
              <a:t>Sarcothalia</a:t>
            </a:r>
            <a:r>
              <a:rPr lang="es-MX" sz="900" i="1" dirty="0">
                <a:latin typeface="Verdana" pitchFamily="34" charset="0"/>
              </a:rPr>
              <a:t> </a:t>
            </a:r>
            <a:r>
              <a:rPr lang="es-MX" sz="900" i="1" dirty="0" err="1">
                <a:latin typeface="Verdana" pitchFamily="34" charset="0"/>
              </a:rPr>
              <a:t>crispata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100" b="0" u="none" dirty="0" err="1">
                <a:latin typeface="Verdana" pitchFamily="34" charset="0"/>
              </a:rPr>
              <a:t>D.Ex.N°</a:t>
            </a:r>
            <a:r>
              <a:rPr lang="es-ES" sz="1100" b="0" u="none" dirty="0">
                <a:latin typeface="Verdana" pitchFamily="34" charset="0"/>
              </a:rPr>
              <a:t> 180 de 2007 Modificada por el </a:t>
            </a:r>
            <a:r>
              <a:rPr lang="es-ES" sz="1100" b="0" u="none" dirty="0" err="1">
                <a:latin typeface="Verdana" pitchFamily="34" charset="0"/>
              </a:rPr>
              <a:t>D.Ex.N°</a:t>
            </a:r>
            <a:r>
              <a:rPr lang="es-ES" sz="1100" b="0" u="none" dirty="0">
                <a:latin typeface="Verdana" pitchFamily="34" charset="0"/>
              </a:rPr>
              <a:t> 722 de 2007, establece que la extracción sólo podrá efectuarse con aparejos de pesca cuyas características de diseño y construcción califiquen como sistema de recolección con ganchos sin apoyo de métodos mecanizados ni embarcaciones, en el área marítima comprendida latitudinalmente entre los paralelos 36°33'24,00''LS (límite sur de Playa Blanca) y 36°36'56,00''LS (Punta Morro Tomé) y longitudinalmente entre la línea de más baja marea y la </a:t>
            </a:r>
            <a:r>
              <a:rPr lang="es-ES" sz="1100" b="0" u="none" dirty="0" err="1">
                <a:latin typeface="Verdana" pitchFamily="34" charset="0"/>
              </a:rPr>
              <a:t>isóbata</a:t>
            </a:r>
            <a:r>
              <a:rPr lang="es-ES" sz="1100" b="0" u="none" dirty="0">
                <a:latin typeface="Verdana" pitchFamily="34" charset="0"/>
              </a:rPr>
              <a:t> de los 20 </a:t>
            </a:r>
            <a:r>
              <a:rPr lang="es-ES" sz="1100" b="0" u="none" dirty="0" err="1">
                <a:latin typeface="Verdana" pitchFamily="34" charset="0"/>
              </a:rPr>
              <a:t>mt</a:t>
            </a:r>
            <a:r>
              <a:rPr lang="es-ES" sz="1100" b="0" u="none" dirty="0">
                <a:latin typeface="Verdana" pitchFamily="34" charset="0"/>
              </a:rPr>
              <a:t> de profundidad.  Se exceptúa de la medida a el área de manejo presente en esa zona</a:t>
            </a:r>
            <a:r>
              <a:rPr lang="es-ES" sz="1100" b="0" u="none" dirty="0" smtClean="0">
                <a:latin typeface="Verdana" pitchFamily="34" charset="0"/>
              </a:rPr>
              <a:t>.</a:t>
            </a:r>
          </a:p>
          <a:p>
            <a:pPr algn="just">
              <a:defRPr/>
            </a:pPr>
            <a:endParaRPr lang="es-ES" sz="1100" b="0" u="none" dirty="0" smtClean="0">
              <a:latin typeface="Verdana" pitchFamily="34" charset="0"/>
            </a:endParaRPr>
          </a:p>
          <a:p>
            <a:pPr algn="just">
              <a:defRPr/>
            </a:pPr>
            <a:r>
              <a:rPr lang="es-ES" sz="1100" b="0" u="none" dirty="0" smtClean="0">
                <a:latin typeface="Verdana" pitchFamily="34" charset="0"/>
              </a:rPr>
              <a:t>R.Ex.Nº118 de 2015 (modificada por Res.Ex.Nº759 y Res.Ex.Nº1176, ambas de 2015), establece que la extracción de </a:t>
            </a:r>
            <a:r>
              <a:rPr lang="es-ES" sz="1100" b="0" u="none" dirty="0" err="1" smtClean="0">
                <a:latin typeface="Verdana" pitchFamily="34" charset="0"/>
              </a:rPr>
              <a:t>luga</a:t>
            </a:r>
            <a:r>
              <a:rPr lang="es-ES" sz="1100" b="0" u="none" dirty="0" smtClean="0">
                <a:latin typeface="Verdana" pitchFamily="34" charset="0"/>
              </a:rPr>
              <a:t> negra en el litoral marino de Caleta Tumbes formado por la Península Tumbes y la Isla </a:t>
            </a:r>
            <a:r>
              <a:rPr lang="es-ES" sz="1100" b="0" u="none" dirty="0" err="1" smtClean="0">
                <a:latin typeface="Verdana" pitchFamily="34" charset="0"/>
              </a:rPr>
              <a:t>Quiriquina</a:t>
            </a:r>
            <a:r>
              <a:rPr lang="es-ES" sz="1100" b="0" u="none" dirty="0" smtClean="0">
                <a:latin typeface="Verdana" pitchFamily="34" charset="0"/>
              </a:rPr>
              <a:t> (según coordenadas geográficas indicadas en esta resolución) sólo podrá efectuarse mediante recolección manual y con la extracción apoyada en ganchos o arañas desde embarcaciones. Prohíbe su extracción con buceo autónomo, semiautónomo o apnea en el área indicada. A partir del 27 de enero de 2015 por un período de dos años. Se exceptúan las AMERB que cuenten con plan de manejo aprobado por </a:t>
            </a:r>
            <a:r>
              <a:rPr lang="es-ES" sz="1100" b="0" u="none" dirty="0" err="1" smtClean="0">
                <a:latin typeface="Verdana" pitchFamily="34" charset="0"/>
              </a:rPr>
              <a:t>Subpesca</a:t>
            </a:r>
            <a:r>
              <a:rPr lang="es-ES" sz="1100" b="0" u="none" dirty="0" smtClean="0">
                <a:latin typeface="Verdana" pitchFamily="34" charset="0"/>
              </a:rPr>
              <a:t>.</a:t>
            </a:r>
            <a:endParaRPr lang="es-ES" sz="1100" b="0" u="none" dirty="0">
              <a:latin typeface="Verdana" pitchFamily="34" charset="0"/>
            </a:endParaRP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37222" name="57 Rectángulo redondeado">
            <a:hlinkClick r:id="rId2" action="ppaction://hlinksldjump"/>
          </p:cNvPr>
          <p:cNvSpPr>
            <a:spLocks noChangeArrowheads="1"/>
          </p:cNvSpPr>
          <p:nvPr/>
        </p:nvSpPr>
        <p:spPr bwMode="auto">
          <a:xfrm>
            <a:off x="7452320" y="278092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428625" y="1143000"/>
            <a:ext cx="8358188" cy="4302224"/>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Luga</a:t>
            </a:r>
            <a:r>
              <a:rPr lang="es-MX" sz="1400" dirty="0">
                <a:latin typeface="Verdana" pitchFamily="34" charset="0"/>
              </a:rPr>
              <a:t> roja </a:t>
            </a:r>
            <a:r>
              <a:rPr lang="es-MX" sz="900" i="1" dirty="0">
                <a:latin typeface="Verdana" pitchFamily="34" charset="0"/>
              </a:rPr>
              <a:t>(</a:t>
            </a:r>
            <a:r>
              <a:rPr lang="es-ES" sz="900" i="1" dirty="0" err="1">
                <a:latin typeface="Verdana" pitchFamily="34" charset="0"/>
              </a:rPr>
              <a:t>Gigartina</a:t>
            </a:r>
            <a:r>
              <a:rPr lang="es-ES" sz="900" i="1" dirty="0">
                <a:latin typeface="Verdana" pitchFamily="34" charset="0"/>
              </a:rPr>
              <a:t> </a:t>
            </a:r>
            <a:r>
              <a:rPr lang="es-ES" sz="900" i="1" dirty="0" err="1">
                <a:latin typeface="Verdana" pitchFamily="34" charset="0"/>
              </a:rPr>
              <a:t>skottsbergii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200" b="0" u="none" dirty="0" err="1">
                <a:latin typeface="Verdana" pitchFamily="34" charset="0"/>
              </a:rPr>
              <a:t>D.Ex.N°</a:t>
            </a:r>
            <a:r>
              <a:rPr lang="es-ES" sz="1200" b="0" u="none" dirty="0">
                <a:latin typeface="Verdana" pitchFamily="34" charset="0"/>
              </a:rPr>
              <a:t> 180 de 2007 Modificada por el </a:t>
            </a:r>
            <a:r>
              <a:rPr lang="es-ES" sz="1200" b="0" u="none" dirty="0" err="1">
                <a:latin typeface="Verdana" pitchFamily="34" charset="0"/>
              </a:rPr>
              <a:t>D.Ex.N°</a:t>
            </a:r>
            <a:r>
              <a:rPr lang="es-ES" sz="1200" b="0" u="none" dirty="0">
                <a:latin typeface="Verdana" pitchFamily="34" charset="0"/>
              </a:rPr>
              <a:t> 722 de 2007, establece que la extracción sólo podrá efectuarse con aparejos de pesca cuyas características de diseño y construcción califiquen como sistema de recolección con ganchos sin apoyo de métodos mecanizados ni embarcaciones, en el área marítima comprendida latitudinalmente entre los paralelos 36°33'24,00''LS (límite sur de Playa Blanca) y 36°36'56,00''LS (Punta Morro Tomé) y longitudinalmente entre la línea de más baja marea y la </a:t>
            </a:r>
            <a:r>
              <a:rPr lang="es-ES" sz="1200" b="0" u="none" dirty="0" err="1">
                <a:latin typeface="Verdana" pitchFamily="34" charset="0"/>
              </a:rPr>
              <a:t>isóbata</a:t>
            </a:r>
            <a:r>
              <a:rPr lang="es-ES" sz="1200" b="0" u="none" dirty="0">
                <a:latin typeface="Verdana" pitchFamily="34" charset="0"/>
              </a:rPr>
              <a:t> de los 20 </a:t>
            </a:r>
            <a:r>
              <a:rPr lang="es-ES" sz="1200" b="0" u="none" dirty="0" err="1">
                <a:latin typeface="Verdana" pitchFamily="34" charset="0"/>
              </a:rPr>
              <a:t>mt</a:t>
            </a:r>
            <a:r>
              <a:rPr lang="es-ES" sz="1200" b="0" u="none" dirty="0">
                <a:latin typeface="Verdana" pitchFamily="34" charset="0"/>
              </a:rPr>
              <a:t> de profundidad.  Se exceptúa de la medida a el área de manejo presente en esa zona.</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684 de 2005, establece una veda biológica, en el área marítima de la XII Región, la que regirá entre el 1 de junio y 31 de agosto de cada año calendario, ambas fechas inclusive</a:t>
            </a:r>
            <a:r>
              <a:rPr lang="es-ES" sz="1200" b="0" u="none" dirty="0" smtClean="0">
                <a:latin typeface="Verdana" pitchFamily="34" charset="0"/>
              </a:rPr>
              <a:t>.</a:t>
            </a:r>
          </a:p>
          <a:p>
            <a:pPr algn="just">
              <a:defRPr/>
            </a:pPr>
            <a:r>
              <a:rPr lang="es-ES" sz="1200" b="0" u="none" dirty="0" err="1" smtClean="0">
                <a:latin typeface="Verdana" pitchFamily="34" charset="0"/>
              </a:rPr>
              <a:t>D.Ex.N°</a:t>
            </a:r>
            <a:r>
              <a:rPr lang="es-ES" sz="1200" b="0" u="none" dirty="0" smtClean="0">
                <a:latin typeface="Verdana" pitchFamily="34" charset="0"/>
              </a:rPr>
              <a:t> 296 de 2014, establece veda biológica en el área marítima de las regiones X y XI, la que regirá entre el 1 de mayo y el 30 de septiembre de cada año, ambas fechas inclusive.</a:t>
            </a:r>
            <a:endParaRPr lang="es-MX" sz="1200" b="0" u="none" dirty="0" smtClean="0">
              <a:latin typeface="Verdana" pitchFamily="34" charset="0"/>
            </a:endParaRPr>
          </a:p>
        </p:txBody>
      </p:sp>
      <p:sp>
        <p:nvSpPr>
          <p:cNvPr id="138244" name="57 Rectángulo redondeado">
            <a:hlinkClick r:id="rId2" action="ppaction://hlinksldjump"/>
          </p:cNvPr>
          <p:cNvSpPr>
            <a:spLocks noChangeArrowheads="1"/>
          </p:cNvSpPr>
          <p:nvPr/>
        </p:nvSpPr>
        <p:spPr bwMode="auto">
          <a:xfrm>
            <a:off x="7358063" y="5016029"/>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85750" y="1000125"/>
            <a:ext cx="8643938" cy="574124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Macha </a:t>
            </a:r>
            <a:r>
              <a:rPr lang="es-MX" sz="900" i="1" dirty="0">
                <a:latin typeface="Verdana" pitchFamily="34" charset="0"/>
              </a:rPr>
              <a:t>(</a:t>
            </a:r>
            <a:r>
              <a:rPr lang="es-ES" sz="900" i="1" dirty="0" err="1">
                <a:latin typeface="Verdana" pitchFamily="34" charset="0"/>
              </a:rPr>
              <a:t>Mesodesma</a:t>
            </a:r>
            <a:r>
              <a:rPr lang="es-ES" sz="900" i="1" dirty="0">
                <a:latin typeface="Verdana" pitchFamily="34" charset="0"/>
              </a:rPr>
              <a:t> </a:t>
            </a:r>
            <a:r>
              <a:rPr lang="es-ES" sz="900" i="1" dirty="0" err="1">
                <a:latin typeface="Verdana" pitchFamily="34" charset="0"/>
              </a:rPr>
              <a:t>donacium</a:t>
            </a:r>
            <a:r>
              <a:rPr lang="es-ES" sz="900" i="1" dirty="0" smtClean="0">
                <a:latin typeface="Verdana" pitchFamily="34" charset="0"/>
              </a:rPr>
              <a:t>)</a:t>
            </a:r>
          </a:p>
          <a:p>
            <a:pPr algn="just">
              <a:defRPr/>
            </a:pPr>
            <a:endParaRPr lang="es-MX" sz="900" i="1" dirty="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ES" sz="1400" b="0" u="none" dirty="0">
                <a:latin typeface="Verdana" pitchFamily="34" charset="0"/>
              </a:rPr>
              <a:t> </a:t>
            </a:r>
            <a:r>
              <a:rPr lang="es-ES" sz="900" b="0" u="none" dirty="0" err="1">
                <a:latin typeface="Verdana" pitchFamily="34" charset="0"/>
              </a:rPr>
              <a:t>R.Ex.N°</a:t>
            </a:r>
            <a:r>
              <a:rPr lang="es-ES" sz="900" b="0" u="none" dirty="0">
                <a:latin typeface="Verdana" pitchFamily="34" charset="0"/>
              </a:rPr>
              <a:t> </a:t>
            </a:r>
            <a:r>
              <a:rPr lang="es-ES" sz="900" b="0" u="none" dirty="0" smtClean="0">
                <a:latin typeface="Verdana" pitchFamily="34" charset="0"/>
              </a:rPr>
              <a:t>970 </a:t>
            </a:r>
            <a:r>
              <a:rPr lang="es-ES" sz="900" b="0" u="none" dirty="0">
                <a:latin typeface="Verdana" pitchFamily="34" charset="0"/>
              </a:rPr>
              <a:t>de </a:t>
            </a:r>
            <a:r>
              <a:rPr lang="es-ES" sz="900" b="0" u="none" dirty="0" smtClean="0">
                <a:latin typeface="Verdana" pitchFamily="34" charset="0"/>
              </a:rPr>
              <a:t>2015, </a:t>
            </a:r>
            <a:r>
              <a:rPr lang="es-ES" sz="900" b="0" u="none" dirty="0">
                <a:latin typeface="Verdana" pitchFamily="34" charset="0"/>
              </a:rPr>
              <a:t>suspende transitoriamente por el período de </a:t>
            </a:r>
            <a:r>
              <a:rPr lang="es-ES" sz="900" b="0" u="none" dirty="0" smtClean="0">
                <a:latin typeface="Verdana" pitchFamily="34" charset="0"/>
              </a:rPr>
              <a:t>6 </a:t>
            </a:r>
            <a:r>
              <a:rPr lang="es-ES" sz="900" b="0" u="none" dirty="0">
                <a:latin typeface="Verdana" pitchFamily="34" charset="0"/>
              </a:rPr>
              <a:t>años a contar del </a:t>
            </a:r>
            <a:r>
              <a:rPr lang="es-ES" sz="900" b="0" u="none" dirty="0" smtClean="0">
                <a:latin typeface="Verdana" pitchFamily="34" charset="0"/>
              </a:rPr>
              <a:t>16 </a:t>
            </a:r>
            <a:r>
              <a:rPr lang="es-ES" sz="900" b="0" u="none" dirty="0">
                <a:latin typeface="Verdana" pitchFamily="34" charset="0"/>
              </a:rPr>
              <a:t>de </a:t>
            </a:r>
            <a:r>
              <a:rPr lang="es-ES" sz="900" b="0" u="none" dirty="0" smtClean="0">
                <a:latin typeface="Verdana" pitchFamily="34" charset="0"/>
              </a:rPr>
              <a:t>abril </a:t>
            </a:r>
            <a:r>
              <a:rPr lang="es-ES" sz="900" b="0" u="none" dirty="0">
                <a:latin typeface="Verdana" pitchFamily="34" charset="0"/>
              </a:rPr>
              <a:t>de </a:t>
            </a:r>
            <a:r>
              <a:rPr lang="es-ES" sz="900" b="0" u="none" dirty="0" smtClean="0">
                <a:latin typeface="Verdana" pitchFamily="34" charset="0"/>
              </a:rPr>
              <a:t>2015, </a:t>
            </a:r>
            <a:r>
              <a:rPr lang="es-ES" sz="900" b="0" u="none" dirty="0">
                <a:latin typeface="Verdana" pitchFamily="34" charset="0"/>
              </a:rPr>
              <a:t>la inscripción en el RPA en todas sus categorías, por </a:t>
            </a:r>
            <a:r>
              <a:rPr lang="es-ES" sz="900" b="0" u="none" dirty="0" smtClean="0">
                <a:latin typeface="Verdana" pitchFamily="34" charset="0"/>
              </a:rPr>
              <a:t>haber alcanzado el estado de plena </a:t>
            </a:r>
            <a:r>
              <a:rPr lang="es-ES" sz="900" b="0" u="none" dirty="0">
                <a:latin typeface="Verdana" pitchFamily="34" charset="0"/>
              </a:rPr>
              <a:t>explotación, en regiones XV a XI.</a:t>
            </a:r>
            <a:endParaRPr lang="es-MX" sz="9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900" b="0" u="none" dirty="0" err="1">
                <a:latin typeface="Verdana" pitchFamily="34" charset="0"/>
              </a:rPr>
              <a:t>D.Ex.N°</a:t>
            </a:r>
            <a:r>
              <a:rPr lang="es-MX" sz="900" b="0" u="none" dirty="0">
                <a:latin typeface="Verdana" pitchFamily="34" charset="0"/>
              </a:rPr>
              <a:t> </a:t>
            </a:r>
            <a:r>
              <a:rPr lang="es-MX" sz="900" b="0" u="none" dirty="0" smtClean="0">
                <a:latin typeface="Verdana" pitchFamily="34" charset="0"/>
              </a:rPr>
              <a:t>3 </a:t>
            </a:r>
            <a:r>
              <a:rPr lang="es-MX" sz="900" b="0" u="none" dirty="0">
                <a:latin typeface="Verdana" pitchFamily="34" charset="0"/>
              </a:rPr>
              <a:t>de </a:t>
            </a:r>
            <a:r>
              <a:rPr lang="es-MX" sz="900" b="0" u="none" dirty="0" smtClean="0">
                <a:latin typeface="Verdana" pitchFamily="34" charset="0"/>
              </a:rPr>
              <a:t>2015, </a:t>
            </a:r>
            <a:r>
              <a:rPr lang="es-MX" sz="900" b="0" u="none" dirty="0">
                <a:latin typeface="Verdana" pitchFamily="34" charset="0"/>
              </a:rPr>
              <a:t>fija para el </a:t>
            </a:r>
            <a:r>
              <a:rPr lang="es-MX" sz="900" b="0" u="none" dirty="0" smtClean="0">
                <a:latin typeface="Verdana" pitchFamily="34" charset="0"/>
              </a:rPr>
              <a:t>año 2015, </a:t>
            </a:r>
            <a:r>
              <a:rPr lang="es-MX" sz="900" b="0" u="none" dirty="0">
                <a:latin typeface="Verdana" pitchFamily="34" charset="0"/>
              </a:rPr>
              <a:t>una cuota </a:t>
            </a:r>
            <a:r>
              <a:rPr lang="es-MX" sz="900" b="0" u="none" dirty="0" smtClean="0">
                <a:latin typeface="Verdana" pitchFamily="34" charset="0"/>
              </a:rPr>
              <a:t>anual de captura de 271 </a:t>
            </a:r>
            <a:r>
              <a:rPr lang="es-MX" sz="900" b="0" u="none" dirty="0">
                <a:latin typeface="Verdana" pitchFamily="34" charset="0"/>
              </a:rPr>
              <a:t>t, a ser extraídas en el área </a:t>
            </a:r>
            <a:r>
              <a:rPr lang="es-ES" sz="900" b="0" u="none" dirty="0">
                <a:latin typeface="Verdana" pitchFamily="34" charset="0"/>
              </a:rPr>
              <a:t>marítima correspondiente </a:t>
            </a:r>
            <a:r>
              <a:rPr lang="es-ES" sz="900" b="0" u="none" dirty="0" smtClean="0">
                <a:latin typeface="Verdana" pitchFamily="34" charset="0"/>
              </a:rPr>
              <a:t>a </a:t>
            </a:r>
            <a:r>
              <a:rPr lang="es-ES" sz="900" b="0" u="none" dirty="0" err="1" smtClean="0">
                <a:latin typeface="Verdana" pitchFamily="34" charset="0"/>
              </a:rPr>
              <a:t>Pucaihuen</a:t>
            </a:r>
            <a:r>
              <a:rPr lang="es-ES" sz="900" b="0" u="none" dirty="0">
                <a:latin typeface="Verdana" pitchFamily="34" charset="0"/>
              </a:rPr>
              <a:t>, comuna de </a:t>
            </a:r>
            <a:r>
              <a:rPr lang="es-ES" sz="900" b="0" u="none" dirty="0" err="1">
                <a:latin typeface="Verdana" pitchFamily="34" charset="0"/>
              </a:rPr>
              <a:t>Chaitén</a:t>
            </a:r>
            <a:r>
              <a:rPr lang="es-ES" sz="900" b="0" u="none" dirty="0">
                <a:latin typeface="Verdana" pitchFamily="34" charset="0"/>
              </a:rPr>
              <a:t>, provincia de </a:t>
            </a:r>
            <a:r>
              <a:rPr lang="es-ES" sz="900" b="0" u="none" dirty="0" err="1">
                <a:latin typeface="Verdana" pitchFamily="34" charset="0"/>
              </a:rPr>
              <a:t>Palena</a:t>
            </a:r>
            <a:r>
              <a:rPr lang="es-ES" sz="900" b="0" u="none" dirty="0">
                <a:latin typeface="Verdana" pitchFamily="34" charset="0"/>
              </a:rPr>
              <a:t>, comprendida entre los paralelos 43º19’03” L.S. y </a:t>
            </a:r>
            <a:r>
              <a:rPr lang="es-ES" sz="900" b="0" u="none" dirty="0" smtClean="0">
                <a:latin typeface="Verdana" pitchFamily="34" charset="0"/>
              </a:rPr>
              <a:t>43º24’54</a:t>
            </a:r>
            <a:r>
              <a:rPr lang="es-ES" sz="900" b="0" u="none" dirty="0">
                <a:latin typeface="Verdana" pitchFamily="34" charset="0"/>
              </a:rPr>
              <a:t>” L.S</a:t>
            </a:r>
            <a:r>
              <a:rPr lang="es-ES" sz="900" b="0" u="none" dirty="0" smtClean="0">
                <a:latin typeface="Verdana" pitchFamily="34" charset="0"/>
              </a:rPr>
              <a:t>.</a:t>
            </a:r>
            <a:endParaRPr lang="es-ES" sz="900" b="0" u="none" dirty="0">
              <a:latin typeface="Verdana" pitchFamily="34" charset="0"/>
            </a:endParaRPr>
          </a:p>
          <a:p>
            <a:pPr algn="just">
              <a:defRPr/>
            </a:pPr>
            <a:r>
              <a:rPr lang="es-ES" sz="900" b="0" dirty="0" err="1" smtClean="0">
                <a:latin typeface="Verdana" pitchFamily="34" charset="0"/>
              </a:rPr>
              <a:t>D.Ex.N°</a:t>
            </a:r>
            <a:r>
              <a:rPr lang="es-ES" sz="900" b="0" dirty="0" smtClean="0">
                <a:latin typeface="Verdana" pitchFamily="34" charset="0"/>
              </a:rPr>
              <a:t> 271 de 2014</a:t>
            </a:r>
            <a:r>
              <a:rPr lang="es-ES" sz="900" b="0" u="none" dirty="0" smtClean="0">
                <a:latin typeface="Verdana" pitchFamily="34" charset="0"/>
              </a:rPr>
              <a:t>, fija cuota de 272 t a ser extraídas en área marítima de playa </a:t>
            </a:r>
            <a:r>
              <a:rPr lang="es-ES" sz="900" b="0" u="none" dirty="0" err="1" smtClean="0">
                <a:latin typeface="Verdana" pitchFamily="34" charset="0"/>
              </a:rPr>
              <a:t>Cucao</a:t>
            </a:r>
            <a:r>
              <a:rPr lang="es-ES" sz="900" b="0" u="none" dirty="0" smtClean="0">
                <a:latin typeface="Verdana" pitchFamily="34" charset="0"/>
              </a:rPr>
              <a:t> (entre los paralelos 42º32’00”S y 42º45’42,17 L.S.), </a:t>
            </a:r>
            <a:r>
              <a:rPr lang="es-ES" sz="900" b="0" u="none" dirty="0" err="1" smtClean="0">
                <a:latin typeface="Verdana" pitchFamily="34" charset="0"/>
              </a:rPr>
              <a:t>Chonchi</a:t>
            </a:r>
            <a:r>
              <a:rPr lang="es-ES" sz="900" b="0" u="none" dirty="0" smtClean="0">
                <a:latin typeface="Verdana" pitchFamily="34" charset="0"/>
              </a:rPr>
              <a:t>, entre el 3 de junio de 2014 y el 31 de mayo de 2015.</a:t>
            </a:r>
          </a:p>
          <a:p>
            <a:pPr algn="just">
              <a:defRPr/>
            </a:pPr>
            <a:r>
              <a:rPr lang="es-ES" sz="900" b="0" dirty="0" smtClean="0">
                <a:latin typeface="Verdana" pitchFamily="34" charset="0"/>
              </a:rPr>
              <a:t>D.Ex.Nº349 de 2015</a:t>
            </a:r>
            <a:r>
              <a:rPr lang="es-ES" sz="900" b="0" u="none" dirty="0" smtClean="0">
                <a:latin typeface="Verdana" pitchFamily="34" charset="0"/>
              </a:rPr>
              <a:t>, fija una cuota de captura de 262 toneladas, para el área marítima del sector de Playa </a:t>
            </a:r>
            <a:r>
              <a:rPr lang="es-ES" sz="900" b="0" u="none" dirty="0" err="1" smtClean="0">
                <a:latin typeface="Verdana" pitchFamily="34" charset="0"/>
              </a:rPr>
              <a:t>Cucao</a:t>
            </a:r>
            <a:r>
              <a:rPr lang="es-ES" sz="900" b="0" u="none" dirty="0" smtClean="0">
                <a:latin typeface="Verdana" pitchFamily="34" charset="0"/>
              </a:rPr>
              <a:t>, comuna de </a:t>
            </a:r>
            <a:r>
              <a:rPr lang="es-ES" sz="900" b="0" u="none" dirty="0" err="1" smtClean="0">
                <a:latin typeface="Verdana" pitchFamily="34" charset="0"/>
              </a:rPr>
              <a:t>Chonchi</a:t>
            </a:r>
            <a:r>
              <a:rPr lang="es-ES" sz="900" b="0" u="none" dirty="0" smtClean="0">
                <a:latin typeface="Verdana" pitchFamily="34" charset="0"/>
              </a:rPr>
              <a:t>, comprendida entre los paralelos 42º32’00”L.S. y 42º45’42,17”L.S., entre el 16 de mayo y el 31 de diciembre, ambos de 2015.</a:t>
            </a:r>
            <a:endParaRPr lang="es-MX" sz="900" b="0" u="none" dirty="0" smtClean="0">
              <a:latin typeface="Verdana" pitchFamily="34" charset="0"/>
            </a:endParaRPr>
          </a:p>
          <a:p>
            <a:pPr algn="just">
              <a:defRPr/>
            </a:pPr>
            <a:endParaRPr lang="es-ES" sz="900" b="0" u="none" dirty="0" smtClean="0">
              <a:latin typeface="Verdana" pitchFamily="34" charset="0"/>
            </a:endParaRPr>
          </a:p>
          <a:p>
            <a:pPr algn="just">
              <a:defRPr/>
            </a:pPr>
            <a:endParaRPr lang="es-MX" sz="800"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200" b="0" u="none" dirty="0">
                <a:latin typeface="Verdana" pitchFamily="34" charset="0"/>
              </a:rPr>
              <a:t> </a:t>
            </a:r>
            <a:r>
              <a:rPr lang="es-ES" sz="900" b="0" u="none" dirty="0">
                <a:latin typeface="Verdana" pitchFamily="34" charset="0"/>
              </a:rPr>
              <a:t>D.Ex.N°290 de 1989: La extracción del recurso macha, en el litoral comprendido entre Punta de Talca y Punta Toro, Provincia de San Antonio, V Región, se permitirá sólo mediante extracción manual o buceo apnea. Queda prohibido el uso de equipos de buceo autónomo y semiautónomo, métodos mecanizados de extracción, rastras, succionadores o similares.</a:t>
            </a:r>
          </a:p>
          <a:p>
            <a:pPr algn="just">
              <a:defRPr/>
            </a:pPr>
            <a:endParaRPr lang="es-ES" sz="900" b="0" u="none" dirty="0">
              <a:latin typeface="Verdana" pitchFamily="34" charset="0"/>
            </a:endParaRPr>
          </a:p>
          <a:p>
            <a:pPr algn="just">
              <a:defRPr/>
            </a:pPr>
            <a:r>
              <a:rPr lang="es-ES" sz="900" b="0" u="none" dirty="0">
                <a:latin typeface="Verdana" pitchFamily="34" charset="0"/>
              </a:rPr>
              <a:t>En el  área comprendida entre Punta Córdova y Punta Tres Cruces se podrá extraer machas durante los primeros 15 días de cada mes, mediante buceo autónomo o semiautónomo. En esta faena extractiva podrán operar buzos mariscadores con embarcaciones menores de 9 metros de eslora total</a:t>
            </a:r>
            <a:r>
              <a:rPr lang="es-ES" sz="900" b="0" u="none" dirty="0" smtClean="0">
                <a:latin typeface="Verdana" pitchFamily="34" charset="0"/>
              </a:rPr>
              <a:t>.</a:t>
            </a:r>
          </a:p>
          <a:p>
            <a:pPr algn="just">
              <a:defRPr/>
            </a:pPr>
            <a:endParaRPr lang="es-ES" sz="900" b="0" u="none" dirty="0">
              <a:latin typeface="Verdana" pitchFamily="34" charset="0"/>
            </a:endParaRPr>
          </a:p>
          <a:p>
            <a:pPr algn="just">
              <a:defRPr/>
            </a:pPr>
            <a:r>
              <a:rPr lang="es-ES" sz="900" b="0" dirty="0" smtClean="0">
                <a:latin typeface="Verdana" pitchFamily="34" charset="0"/>
              </a:rPr>
              <a:t>D.Ex.Nº349 de 2015</a:t>
            </a:r>
            <a:r>
              <a:rPr lang="es-ES" sz="900" b="0" u="none" dirty="0" smtClean="0">
                <a:latin typeface="Verdana" pitchFamily="34" charset="0"/>
              </a:rPr>
              <a:t>, establece que las actividades extractivas a realizar en el sector de Playa </a:t>
            </a:r>
            <a:r>
              <a:rPr lang="es-ES" sz="900" b="0" u="none" dirty="0" err="1" smtClean="0">
                <a:latin typeface="Verdana" pitchFamily="34" charset="0"/>
              </a:rPr>
              <a:t>Cucao</a:t>
            </a:r>
            <a:r>
              <a:rPr lang="es-ES" sz="900" b="0" u="none" dirty="0" smtClean="0">
                <a:latin typeface="Verdana" pitchFamily="34" charset="0"/>
              </a:rPr>
              <a:t>, comuna de </a:t>
            </a:r>
            <a:r>
              <a:rPr lang="es-ES" sz="900" b="0" u="none" dirty="0" err="1" smtClean="0">
                <a:latin typeface="Verdana" pitchFamily="34" charset="0"/>
              </a:rPr>
              <a:t>Chonchi</a:t>
            </a:r>
            <a:r>
              <a:rPr lang="es-ES" sz="900" b="0" u="none" dirty="0" smtClean="0">
                <a:latin typeface="Verdana" pitchFamily="34" charset="0"/>
              </a:rPr>
              <a:t>, comprendida entre los paralelos 42º32’00”L.S. y 42º45’42,17”L.S., entre el 16 de mayo y el 31 de diciembre, ambos de 2015, deberán efectuarse a través de recolección manual mediante taloneo.</a:t>
            </a:r>
            <a:endParaRPr lang="es-MX" sz="900" b="0" u="none" dirty="0" smtClean="0">
              <a:latin typeface="Verdana" pitchFamily="34" charset="0"/>
            </a:endParaRP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900" b="0" u="none" dirty="0" err="1">
                <a:latin typeface="Verdana" pitchFamily="34" charset="0"/>
              </a:rPr>
              <a:t>D.Ex.N°</a:t>
            </a:r>
            <a:r>
              <a:rPr lang="es-ES" sz="900" b="0" u="none" dirty="0">
                <a:latin typeface="Verdana" pitchFamily="34" charset="0"/>
              </a:rPr>
              <a:t> 242 de 1983  que Modifica DS N° 1584/34, establece que la talla mínima de extracción, es de 6 cm. de longitud de concha, excepto en la IX y X Regiones  que es 5 cm.</a:t>
            </a:r>
            <a:endParaRPr lang="es-MX" sz="9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smtClean="0">
                <a:latin typeface="Verdana" pitchFamily="34" charset="0"/>
              </a:rPr>
              <a:t>Veda:</a:t>
            </a:r>
            <a:endParaRPr lang="es-ES" sz="800" b="0" u="none" dirty="0">
              <a:solidFill>
                <a:srgbClr val="FF0000"/>
              </a:solidFill>
              <a:latin typeface="Verdana" pitchFamily="34" charset="0"/>
            </a:endParaRPr>
          </a:p>
          <a:p>
            <a:pPr algn="just">
              <a:defRPr/>
            </a:pPr>
            <a:r>
              <a:rPr lang="es-ES" sz="900" b="0" dirty="0" err="1" smtClean="0">
                <a:latin typeface="Verdana" pitchFamily="34" charset="0"/>
              </a:rPr>
              <a:t>D.Ex.N</a:t>
            </a:r>
            <a:r>
              <a:rPr lang="es-ES" sz="900" b="0" dirty="0" err="1">
                <a:latin typeface="Verdana" pitchFamily="34" charset="0"/>
              </a:rPr>
              <a:t>°</a:t>
            </a:r>
            <a:r>
              <a:rPr lang="es-ES" sz="900" b="0" dirty="0">
                <a:latin typeface="Verdana" pitchFamily="34" charset="0"/>
              </a:rPr>
              <a:t> 513 de 2011</a:t>
            </a:r>
            <a:r>
              <a:rPr lang="es-ES" sz="900" b="0" u="none" dirty="0">
                <a:latin typeface="Verdana" pitchFamily="34" charset="0"/>
              </a:rPr>
              <a:t>, establece veda extractiva para el recurso macha en el área marítima de la </a:t>
            </a:r>
            <a:r>
              <a:rPr lang="es-ES" sz="900" u="none" dirty="0">
                <a:latin typeface="Verdana" pitchFamily="34" charset="0"/>
              </a:rPr>
              <a:t>IV región</a:t>
            </a:r>
            <a:r>
              <a:rPr lang="es-ES" sz="900" b="0" u="none" dirty="0">
                <a:latin typeface="Verdana" pitchFamily="34" charset="0"/>
              </a:rPr>
              <a:t>, por 5 años, desde el 30 de mayo de 2011</a:t>
            </a:r>
            <a:r>
              <a:rPr lang="es-ES" sz="900" b="0" u="none" dirty="0" smtClean="0">
                <a:latin typeface="Verdana" pitchFamily="34" charset="0"/>
              </a:rPr>
              <a:t>.</a:t>
            </a:r>
          </a:p>
          <a:p>
            <a:pPr algn="just">
              <a:defRPr/>
            </a:pPr>
            <a:r>
              <a:rPr lang="es-ES" sz="900" b="0" dirty="0" err="1" smtClean="0">
                <a:latin typeface="Verdana" pitchFamily="34" charset="0"/>
              </a:rPr>
              <a:t>D.Ex.N°</a:t>
            </a:r>
            <a:r>
              <a:rPr lang="es-ES" sz="900" b="0" dirty="0" smtClean="0">
                <a:latin typeface="Verdana" pitchFamily="34" charset="0"/>
              </a:rPr>
              <a:t> 971 de 2014</a:t>
            </a:r>
            <a:r>
              <a:rPr lang="es-ES" sz="900" b="0" u="none" dirty="0" smtClean="0">
                <a:latin typeface="Verdana" pitchFamily="34" charset="0"/>
              </a:rPr>
              <a:t>, establece veda extractiva en la </a:t>
            </a:r>
            <a:r>
              <a:rPr lang="es-ES" sz="900" u="none" dirty="0" smtClean="0">
                <a:latin typeface="Verdana" pitchFamily="34" charset="0"/>
              </a:rPr>
              <a:t>X Región</a:t>
            </a:r>
            <a:r>
              <a:rPr lang="es-ES" sz="900" b="0" u="none" dirty="0" smtClean="0">
                <a:latin typeface="Verdana" pitchFamily="34" charset="0"/>
              </a:rPr>
              <a:t>, durante 10 años, a partir del 31 de diciembre de 2014. Se exceptúan las AMERB vigentes las que se regirán por sus planes de manejo aprobados por </a:t>
            </a:r>
            <a:r>
              <a:rPr lang="es-ES" sz="900" b="0" u="none" dirty="0" err="1" smtClean="0">
                <a:latin typeface="Verdana" pitchFamily="34" charset="0"/>
              </a:rPr>
              <a:t>Subpesca</a:t>
            </a:r>
            <a:r>
              <a:rPr lang="es-ES" sz="900" b="0" u="none" dirty="0" smtClean="0">
                <a:latin typeface="Verdana" pitchFamily="34" charset="0"/>
              </a:rPr>
              <a:t>. </a:t>
            </a:r>
            <a:r>
              <a:rPr lang="es-ES" sz="900" b="0" dirty="0" smtClean="0">
                <a:latin typeface="Verdana" pitchFamily="34" charset="0"/>
              </a:rPr>
              <a:t>D.Ex.Nº3 de 2015</a:t>
            </a:r>
            <a:r>
              <a:rPr lang="es-ES" sz="900" b="0" u="none" dirty="0" smtClean="0">
                <a:latin typeface="Verdana" pitchFamily="34" charset="0"/>
              </a:rPr>
              <a:t>, suspende vigencia veda establecida por </a:t>
            </a:r>
            <a:r>
              <a:rPr lang="es-ES" sz="900" b="0" u="none" dirty="0" err="1" smtClean="0">
                <a:latin typeface="Verdana" pitchFamily="34" charset="0"/>
              </a:rPr>
              <a:t>D.Ex.N°</a:t>
            </a:r>
            <a:r>
              <a:rPr lang="es-ES" sz="900" b="0" u="none" dirty="0" smtClean="0">
                <a:latin typeface="Verdana" pitchFamily="34" charset="0"/>
              </a:rPr>
              <a:t> 971 de 2014, entre el 14 de enero y el 31 de diciembre, ambos de 2015, en el área marítima correspondiente al sector de </a:t>
            </a:r>
            <a:r>
              <a:rPr lang="es-ES" sz="900" b="0" u="none" dirty="0" err="1" smtClean="0">
                <a:latin typeface="Verdana" pitchFamily="34" charset="0"/>
              </a:rPr>
              <a:t>Pucaihuen</a:t>
            </a:r>
            <a:r>
              <a:rPr lang="es-ES" sz="900" b="0" u="none" dirty="0" smtClean="0">
                <a:latin typeface="Verdana" pitchFamily="34" charset="0"/>
              </a:rPr>
              <a:t>, comuna de </a:t>
            </a:r>
            <a:r>
              <a:rPr lang="es-ES" sz="900" b="0" u="none" dirty="0" err="1" smtClean="0">
                <a:latin typeface="Verdana" pitchFamily="34" charset="0"/>
              </a:rPr>
              <a:t>Chaitén</a:t>
            </a:r>
            <a:r>
              <a:rPr lang="es-ES" sz="900" b="0" u="none" dirty="0" smtClean="0">
                <a:latin typeface="Verdana" pitchFamily="34" charset="0"/>
              </a:rPr>
              <a:t>, comprendida entre los paralelos 43º19’03”L.S. y 43º24’54”L.S. </a:t>
            </a:r>
            <a:r>
              <a:rPr lang="es-ES" sz="900" b="0" dirty="0" smtClean="0">
                <a:latin typeface="Verdana" pitchFamily="34" charset="0"/>
              </a:rPr>
              <a:t>D.Ex.Nº349 de 2015</a:t>
            </a:r>
            <a:r>
              <a:rPr lang="es-ES" sz="900" b="0" u="none" dirty="0" smtClean="0">
                <a:latin typeface="Verdana" pitchFamily="34" charset="0"/>
              </a:rPr>
              <a:t>, suspende vigencia veda establecida por </a:t>
            </a:r>
            <a:r>
              <a:rPr lang="es-ES" sz="900" b="0" u="none" dirty="0" err="1" smtClean="0">
                <a:latin typeface="Verdana" pitchFamily="34" charset="0"/>
              </a:rPr>
              <a:t>D.Ex.N°</a:t>
            </a:r>
            <a:r>
              <a:rPr lang="es-ES" sz="900" b="0" u="none" dirty="0" smtClean="0">
                <a:latin typeface="Verdana" pitchFamily="34" charset="0"/>
              </a:rPr>
              <a:t> 971 de 2014, entre el 16 de mayo y el 31 de diciembre, ambos de 2015, en el área marítima correspondiente al sector de Playa </a:t>
            </a:r>
            <a:r>
              <a:rPr lang="es-ES" sz="900" b="0" u="none" dirty="0" err="1" smtClean="0">
                <a:latin typeface="Verdana" pitchFamily="34" charset="0"/>
              </a:rPr>
              <a:t>Cucao</a:t>
            </a:r>
            <a:r>
              <a:rPr lang="es-ES" sz="900" b="0" u="none" dirty="0" smtClean="0">
                <a:latin typeface="Verdana" pitchFamily="34" charset="0"/>
              </a:rPr>
              <a:t>, comuna de </a:t>
            </a:r>
            <a:r>
              <a:rPr lang="es-ES" sz="900" b="0" u="none" dirty="0" err="1" smtClean="0">
                <a:latin typeface="Verdana" pitchFamily="34" charset="0"/>
              </a:rPr>
              <a:t>Chonchi</a:t>
            </a:r>
            <a:r>
              <a:rPr lang="es-ES" sz="900" b="0" u="none" dirty="0" smtClean="0">
                <a:latin typeface="Verdana" pitchFamily="34" charset="0"/>
              </a:rPr>
              <a:t>, comprendida entre los paralelos 42º32’00”L.S. y 42º45’42,17”L.S.</a:t>
            </a:r>
            <a:endParaRPr lang="es-MX" sz="9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39268" name="57 Rectángulo redondeado">
            <a:hlinkClick r:id="rId2" action="ppaction://hlinksldjump"/>
          </p:cNvPr>
          <p:cNvSpPr>
            <a:spLocks noChangeArrowheads="1"/>
          </p:cNvSpPr>
          <p:nvPr/>
        </p:nvSpPr>
        <p:spPr bwMode="auto">
          <a:xfrm>
            <a:off x="7500938" y="1055589"/>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85737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Marsopa </a:t>
            </a:r>
            <a:r>
              <a:rPr lang="es-MX" sz="1400" dirty="0" err="1">
                <a:latin typeface="Verdana" pitchFamily="34" charset="0"/>
              </a:rPr>
              <a:t>anteojillo</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Phocoena</a:t>
            </a:r>
            <a:r>
              <a:rPr lang="es-MX" sz="900" i="1" dirty="0">
                <a:latin typeface="Verdana" pitchFamily="34" charset="0"/>
              </a:rPr>
              <a:t> </a:t>
            </a:r>
            <a:r>
              <a:rPr lang="es-MX" sz="900" i="1" dirty="0" err="1">
                <a:latin typeface="Verdana" pitchFamily="34" charset="0"/>
              </a:rPr>
              <a:t>dioptrica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a:t>
            </a:r>
          </a:p>
          <a:p>
            <a:pPr algn="just">
              <a:defRPr/>
            </a:pPr>
            <a:r>
              <a:rPr lang="es-ES" sz="1200" b="0" u="none" dirty="0">
                <a:latin typeface="Verdana" pitchFamily="34" charset="0"/>
              </a:rPr>
              <a:t>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40292" name="57 Rectángulo redondeado">
            <a:hlinkClick r:id="rId2" action="ppaction://hlinksldjump"/>
          </p:cNvPr>
          <p:cNvSpPr>
            <a:spLocks noChangeArrowheads="1"/>
          </p:cNvSpPr>
          <p:nvPr/>
        </p:nvSpPr>
        <p:spPr bwMode="auto">
          <a:xfrm>
            <a:off x="7429500" y="23574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2928938"/>
            <a:ext cx="8358188" cy="185737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Marsopa espinosa </a:t>
            </a:r>
            <a:r>
              <a:rPr lang="es-MX" sz="900" i="1" dirty="0">
                <a:latin typeface="Verdana" pitchFamily="34" charset="0"/>
              </a:rPr>
              <a:t>(</a:t>
            </a:r>
            <a:r>
              <a:rPr lang="es-MX" sz="900" i="1" dirty="0" err="1">
                <a:latin typeface="Verdana" pitchFamily="34" charset="0"/>
              </a:rPr>
              <a:t>Phocoena</a:t>
            </a:r>
            <a:r>
              <a:rPr lang="es-MX" sz="900" i="1" dirty="0">
                <a:latin typeface="Verdana" pitchFamily="34" charset="0"/>
              </a:rPr>
              <a:t> </a:t>
            </a:r>
            <a:r>
              <a:rPr lang="es-MX" sz="900" i="1" dirty="0" err="1">
                <a:latin typeface="Verdana" pitchFamily="34" charset="0"/>
              </a:rPr>
              <a:t>spinipinnis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a:t>
            </a:r>
          </a:p>
          <a:p>
            <a:pPr algn="just">
              <a:defRPr/>
            </a:pPr>
            <a:r>
              <a:rPr lang="es-ES" sz="1200" b="0" u="none" dirty="0">
                <a:latin typeface="Verdana" pitchFamily="34" charset="0"/>
              </a:rPr>
              <a:t>de muerte y la retención de animales vivos, en aguas bajo jurisdicción nacional. </a:t>
            </a:r>
            <a:endParaRPr lang="es-MX" sz="1200" b="0" u="none" dirty="0">
              <a:latin typeface="Verdana" pitchFamily="34" charset="0"/>
            </a:endParaRPr>
          </a:p>
          <a:p>
            <a:pPr algn="just">
              <a:buFont typeface="Wingdings" pitchFamily="2" charset="2"/>
              <a:buChar char="ü"/>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0294" name="57 Rectángulo redondeado">
            <a:hlinkClick r:id="rId2" action="ppaction://hlinksldjump"/>
          </p:cNvPr>
          <p:cNvSpPr>
            <a:spLocks noChangeArrowheads="1"/>
          </p:cNvSpPr>
          <p:nvPr/>
        </p:nvSpPr>
        <p:spPr bwMode="auto">
          <a:xfrm>
            <a:off x="7429500" y="42862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4857750"/>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Matahuira</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Priacanthus</a:t>
            </a:r>
            <a:r>
              <a:rPr lang="es-ES" sz="900" i="1" dirty="0">
                <a:latin typeface="Verdana" pitchFamily="34" charset="0"/>
              </a:rPr>
              <a:t> </a:t>
            </a:r>
            <a:r>
              <a:rPr lang="es-ES" sz="900" i="1" dirty="0" err="1">
                <a:latin typeface="Verdana" pitchFamily="34" charset="0"/>
              </a:rPr>
              <a:t>cruentathus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0296" name="57 Rectángulo redondeado">
            <a:hlinkClick r:id="rId2" action="ppaction://hlinksldjump"/>
          </p:cNvPr>
          <p:cNvSpPr>
            <a:spLocks noChangeArrowheads="1"/>
          </p:cNvSpPr>
          <p:nvPr/>
        </p:nvSpPr>
        <p:spPr bwMode="auto">
          <a:xfrm>
            <a:off x="7500938" y="600075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85750" y="1000124"/>
            <a:ext cx="8643938" cy="574124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Merluza común </a:t>
            </a:r>
            <a:r>
              <a:rPr lang="es-MX" sz="900" i="1" dirty="0">
                <a:latin typeface="Verdana" pitchFamily="34" charset="0"/>
              </a:rPr>
              <a:t>(</a:t>
            </a:r>
            <a:r>
              <a:rPr lang="es-ES" sz="900" i="1" dirty="0" err="1">
                <a:latin typeface="Verdana" pitchFamily="34" charset="0"/>
              </a:rPr>
              <a:t>Merluccius</a:t>
            </a:r>
            <a:r>
              <a:rPr lang="es-ES" sz="900" i="1" dirty="0">
                <a:latin typeface="Verdana" pitchFamily="34" charset="0"/>
              </a:rPr>
              <a:t> </a:t>
            </a:r>
            <a:r>
              <a:rPr lang="es-ES" sz="900" i="1" dirty="0" err="1">
                <a:latin typeface="Verdana" pitchFamily="34" charset="0"/>
              </a:rPr>
              <a:t>gayi</a:t>
            </a:r>
            <a:r>
              <a:rPr lang="es-ES" sz="900" i="1" dirty="0">
                <a:latin typeface="Verdana" pitchFamily="34" charset="0"/>
              </a:rPr>
              <a:t> </a:t>
            </a:r>
            <a:r>
              <a:rPr lang="es-ES" sz="900" i="1" dirty="0" err="1">
                <a:latin typeface="Verdana" pitchFamily="34" charset="0"/>
              </a:rPr>
              <a:t>gayi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1000" b="0" dirty="0">
                <a:latin typeface="Verdana" pitchFamily="34" charset="0"/>
              </a:rPr>
              <a:t>D.S.N° 354 de 1993</a:t>
            </a:r>
            <a:r>
              <a:rPr lang="es-ES" sz="1000" b="0" u="none" dirty="0">
                <a:latin typeface="Verdana" pitchFamily="34" charset="0"/>
              </a:rPr>
              <a:t>, declara a la unidad de pesquería merluza común, en el área marítima entre la IV región y el paralelo 41° 28,6 LS, en estado y régimen de plena explotación. El </a:t>
            </a:r>
            <a:r>
              <a:rPr lang="es-ES" sz="1000" b="0" dirty="0" err="1">
                <a:latin typeface="Verdana" pitchFamily="34" charset="0"/>
              </a:rPr>
              <a:t>D.Ex.N°</a:t>
            </a:r>
            <a:r>
              <a:rPr lang="es-ES" sz="1000" b="0" dirty="0">
                <a:latin typeface="Verdana" pitchFamily="34" charset="0"/>
              </a:rPr>
              <a:t> 756 de 2012</a:t>
            </a:r>
            <a:r>
              <a:rPr lang="es-ES" sz="1000" b="0" u="none" dirty="0">
                <a:latin typeface="Verdana" pitchFamily="34" charset="0"/>
              </a:rPr>
              <a:t>, suspende recepción de solicitudes y el otorgamiento de nuevas autorizaciones de pesca, por el término de un año contado desde el 1° de agosto de 2012 (entre la IV región y el paralelo 41° 28,6 LS). Y la </a:t>
            </a:r>
            <a:r>
              <a:rPr lang="es-ES" sz="1000" b="0" dirty="0" err="1">
                <a:latin typeface="Verdana" pitchFamily="34" charset="0"/>
              </a:rPr>
              <a:t>R.Ex.N°</a:t>
            </a:r>
            <a:r>
              <a:rPr lang="es-ES" sz="1000" b="0" dirty="0">
                <a:latin typeface="Verdana" pitchFamily="34" charset="0"/>
              </a:rPr>
              <a:t> 2079 de 2012</a:t>
            </a:r>
            <a:r>
              <a:rPr lang="es-ES" sz="1000" b="0" u="none" dirty="0">
                <a:latin typeface="Verdana" pitchFamily="34" charset="0"/>
              </a:rPr>
              <a:t>, suspende transitoriamente por el período de un año a contar del 1° de agosto de 2012, la inscripción en el RPA en todas sus categorías, IV a X regiones. Suspende por el mismo período en las regiones citadas, la inscripción de todas las especies que constituyan fauna acompañante, según corresponda al arte o aparejo de pesca.</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El </a:t>
            </a:r>
            <a:r>
              <a:rPr lang="es-ES" sz="1000" b="0" u="none" dirty="0">
                <a:latin typeface="Verdana" pitchFamily="34" charset="0"/>
              </a:rPr>
              <a:t>D.EX.N° </a:t>
            </a:r>
            <a:r>
              <a:rPr lang="es-ES" sz="1000" b="0" u="none" dirty="0" smtClean="0">
                <a:latin typeface="Verdana" pitchFamily="34" charset="0"/>
              </a:rPr>
              <a:t>958 </a:t>
            </a:r>
            <a:r>
              <a:rPr lang="es-ES" sz="1000" b="0" u="none" dirty="0">
                <a:latin typeface="Verdana" pitchFamily="34" charset="0"/>
              </a:rPr>
              <a:t>de </a:t>
            </a:r>
            <a:r>
              <a:rPr lang="es-ES" sz="1000" b="0" u="none" dirty="0" smtClean="0">
                <a:latin typeface="Verdana" pitchFamily="34" charset="0"/>
              </a:rPr>
              <a:t>2014, establece para el año 2015 una cuota anual de captura de 23.000 t </a:t>
            </a:r>
            <a:r>
              <a:rPr lang="es-MX" sz="1000" b="0" u="none" dirty="0">
                <a:latin typeface="Verdana" pitchFamily="34" charset="0"/>
              </a:rPr>
              <a:t>a ser extraída en el área marítima comprendida entre la IV región y el paralelo 41°28,6 </a:t>
            </a:r>
            <a:r>
              <a:rPr lang="es-MX" sz="1000" b="0" u="none" dirty="0" smtClean="0">
                <a:latin typeface="Verdana" pitchFamily="34" charset="0"/>
              </a:rPr>
              <a:t>LS, d</a:t>
            </a:r>
            <a:r>
              <a:rPr lang="es-ES" sz="1000" b="0" u="none" dirty="0" err="1" smtClean="0">
                <a:latin typeface="Verdana" pitchFamily="34" charset="0"/>
              </a:rPr>
              <a:t>esagregadas</a:t>
            </a:r>
            <a:r>
              <a:rPr lang="es-ES" sz="1000" b="0" u="none" dirty="0" smtClean="0">
                <a:latin typeface="Verdana" pitchFamily="34" charset="0"/>
              </a:rPr>
              <a:t> </a:t>
            </a:r>
            <a:r>
              <a:rPr lang="es-ES" sz="1000" b="0" u="none" dirty="0">
                <a:latin typeface="Verdana" pitchFamily="34" charset="0"/>
              </a:rPr>
              <a:t>de la siguiente forma: 200 t reservada con fines de investigación, </a:t>
            </a:r>
            <a:r>
              <a:rPr lang="es-ES" sz="1000" b="0" u="none" dirty="0" smtClean="0">
                <a:latin typeface="Verdana" pitchFamily="34" charset="0"/>
              </a:rPr>
              <a:t>230 </a:t>
            </a:r>
            <a:r>
              <a:rPr lang="es-ES" sz="1000" b="0" u="none" dirty="0">
                <a:latin typeface="Verdana" pitchFamily="34" charset="0"/>
              </a:rPr>
              <a:t>t </a:t>
            </a:r>
            <a:r>
              <a:rPr lang="es-ES" sz="1000" b="0" u="none" dirty="0" smtClean="0">
                <a:latin typeface="Verdana" pitchFamily="34" charset="0"/>
              </a:rPr>
              <a:t>imprevistos, 13.542 t asignadas al sector industrial y 9.028 </a:t>
            </a:r>
            <a:r>
              <a:rPr lang="es-ES" sz="1000" b="0" u="none" dirty="0">
                <a:latin typeface="Verdana" pitchFamily="34" charset="0"/>
              </a:rPr>
              <a:t>t asignadas al sector </a:t>
            </a:r>
            <a:r>
              <a:rPr lang="es-ES" sz="1000" b="0" u="none" dirty="0" smtClean="0">
                <a:latin typeface="Verdana" pitchFamily="34" charset="0"/>
              </a:rPr>
              <a:t>artesanal (Objetivo: 9.000 t y </a:t>
            </a:r>
            <a:r>
              <a:rPr lang="es-ES" sz="1000" b="0" u="none" dirty="0" err="1" smtClean="0">
                <a:latin typeface="Verdana" pitchFamily="34" charset="0"/>
              </a:rPr>
              <a:t>f.a.</a:t>
            </a:r>
            <a:r>
              <a:rPr lang="es-ES" sz="1000" b="0" u="none" dirty="0" smtClean="0">
                <a:latin typeface="Verdana" pitchFamily="34" charset="0"/>
              </a:rPr>
              <a:t>: 28 t).</a:t>
            </a:r>
          </a:p>
          <a:p>
            <a:pPr algn="just">
              <a:defRPr/>
            </a:pPr>
            <a:r>
              <a:rPr lang="es-ES" sz="1000" b="0" u="none" dirty="0" smtClean="0">
                <a:latin typeface="Verdana" pitchFamily="34" charset="0"/>
              </a:rPr>
              <a:t>D.EX.N</a:t>
            </a:r>
            <a:r>
              <a:rPr lang="es-ES" sz="1000" b="0" u="none" dirty="0">
                <a:latin typeface="Verdana" pitchFamily="34" charset="0"/>
              </a:rPr>
              <a:t>° 149 de 2013, establece, para el año 2013, una cuota anual de extracción por fuera de la unidad de pesquería, de 120 t (57 t como especie objetivo, 3 t para fines de investigación y 60 t como fauna acompañante</a:t>
            </a:r>
            <a:r>
              <a:rPr lang="es-ES" sz="1000" b="0" u="none" dirty="0" smtClean="0">
                <a:latin typeface="Verdana" pitchFamily="34" charset="0"/>
              </a:rPr>
              <a:t>).</a:t>
            </a:r>
          </a:p>
          <a:p>
            <a:pPr algn="just">
              <a:defRPr/>
            </a:pPr>
            <a:r>
              <a:rPr lang="es-MX" sz="1000" b="0" dirty="0" smtClean="0">
                <a:latin typeface="Verdana" pitchFamily="34" charset="0"/>
              </a:rPr>
              <a:t>D.Ex.Nº40 de 2015</a:t>
            </a:r>
            <a:r>
              <a:rPr lang="es-MX" sz="1000" b="0" u="none" dirty="0" smtClean="0">
                <a:latin typeface="Verdana" pitchFamily="34" charset="0"/>
              </a:rPr>
              <a:t>, fija para el año 2015 una cuota anual de captura de 40 t para ser extraída fuera de la unidad de pesquería.</a:t>
            </a:r>
            <a:endParaRPr lang="es-MX" sz="1000" b="0" u="none" dirty="0">
              <a:latin typeface="Verdana" pitchFamily="34" charset="0"/>
            </a:endParaRPr>
          </a:p>
          <a:p>
            <a:pPr algn="just">
              <a:defRPr/>
            </a:pPr>
            <a:r>
              <a:rPr lang="es-ES" sz="1000" b="0" dirty="0" err="1" smtClean="0">
                <a:latin typeface="Verdana" pitchFamily="34" charset="0"/>
              </a:rPr>
              <a:t>R.Ex.Nº</a:t>
            </a:r>
            <a:r>
              <a:rPr lang="es-ES" sz="1000" b="0" dirty="0" smtClean="0">
                <a:latin typeface="Verdana" pitchFamily="34" charset="0"/>
              </a:rPr>
              <a:t> 116 de 2015</a:t>
            </a:r>
            <a:r>
              <a:rPr lang="es-ES" sz="1000" b="0" u="none" dirty="0" smtClean="0">
                <a:latin typeface="Verdana" pitchFamily="34" charset="0"/>
              </a:rPr>
              <a:t>, establece que la cuota de imprevisto será de 28 t para la VI y de 202 t para la VII región.</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400" b="0" u="none" dirty="0">
                <a:latin typeface="Verdana" pitchFamily="34" charset="0"/>
              </a:rPr>
              <a:t> </a:t>
            </a:r>
            <a:r>
              <a:rPr lang="es-ES" sz="1000" b="0" dirty="0" err="1">
                <a:latin typeface="Verdana" pitchFamily="34" charset="0"/>
              </a:rPr>
              <a:t>D.Ex.N°</a:t>
            </a:r>
            <a:r>
              <a:rPr lang="es-ES" sz="1000" b="0" dirty="0">
                <a:latin typeface="Verdana" pitchFamily="34" charset="0"/>
              </a:rPr>
              <a:t> 1557 de 1995</a:t>
            </a:r>
            <a:r>
              <a:rPr lang="es-ES" sz="1000" b="0" u="none" dirty="0">
                <a:latin typeface="Verdana" pitchFamily="34" charset="0"/>
              </a:rPr>
              <a:t>, establece que los pescadores artesanales inscritos en el RPA, sección Merluza común V y IX Regiones, podrán efectuar actividades extractivas utilizando espinel o red de enmalle. Los armadores pesqueros industriales sólo podrán efectuar actividades extractivas sobre esta especie mediante el uso de redes de arrastre de fondo o espinel. El </a:t>
            </a:r>
            <a:r>
              <a:rPr lang="es-ES" sz="1000" b="0" dirty="0" err="1">
                <a:latin typeface="Verdana" pitchFamily="34" charset="0"/>
              </a:rPr>
              <a:t>D.Ex.N°</a:t>
            </a:r>
            <a:r>
              <a:rPr lang="es-ES" sz="1000" b="0" dirty="0">
                <a:latin typeface="Verdana" pitchFamily="34" charset="0"/>
              </a:rPr>
              <a:t> 120 de 1996</a:t>
            </a:r>
            <a:r>
              <a:rPr lang="es-ES" sz="1000" b="0" u="none" dirty="0">
                <a:latin typeface="Verdana" pitchFamily="34" charset="0"/>
              </a:rPr>
              <a:t>, establece que los pescadores artesanales inscritos en el RPA X Región, sección Merluza común, sólo podrán efectuar actividades extractivas utilizando espineles o redes de enmalle. Los armadores pesqueros industriales con redes de arrastre de fondo o espinel.</a:t>
            </a:r>
          </a:p>
          <a:p>
            <a:pPr algn="just">
              <a:defRPr/>
            </a:pPr>
            <a:r>
              <a:rPr lang="es-ES" sz="1000" b="0" u="none" dirty="0" err="1" smtClean="0">
                <a:latin typeface="Verdana" pitchFamily="34" charset="0"/>
              </a:rPr>
              <a:t>D.Ex.N</a:t>
            </a:r>
            <a:r>
              <a:rPr lang="es-ES" sz="1000" b="0" u="none" dirty="0" err="1">
                <a:latin typeface="Verdana" pitchFamily="34" charset="0"/>
              </a:rPr>
              <a:t>°</a:t>
            </a:r>
            <a:r>
              <a:rPr lang="es-ES" sz="1000" b="0" u="none" dirty="0">
                <a:latin typeface="Verdana" pitchFamily="34" charset="0"/>
              </a:rPr>
              <a:t> 2808 de 2005, establece una serie de regulaciones que deben cumplir las redes de arrastre que se utilicen en la pesca industrial dirigida al recurso Merluza común en el área marítima comprendida entre el límite norte de la República y el paralelo 43º00' L.S.</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0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20 de 2011, establece veda biológica en el área comprendida entre el límite norte de la IV región y el paralelo 41°28,6'LS, entre el 1° de septiembre y el 30 de septiembre de cada año calendario, ambas fechas inclusive. Esta medida de administración tendrá vigencia hasta el año 2015, inclusive.</a:t>
            </a:r>
          </a:p>
          <a:p>
            <a:pPr algn="just">
              <a:defRPr/>
            </a:pPr>
            <a:r>
              <a:rPr lang="es-ES" sz="1100" b="0" u="none" dirty="0">
                <a:latin typeface="Verdana" pitchFamily="34" charset="0"/>
              </a:rPr>
              <a:t> </a:t>
            </a:r>
            <a:r>
              <a:rPr lang="es-MX" sz="1100" b="0" u="none" dirty="0">
                <a:latin typeface="Verdana" pitchFamily="34" charset="0"/>
              </a:rPr>
              <a:t/>
            </a:r>
            <a:br>
              <a:rPr lang="es-MX" sz="1100" b="0" u="none" dirty="0">
                <a:latin typeface="Verdana" pitchFamily="34" charset="0"/>
              </a:rPr>
            </a:br>
            <a:endParaRPr lang="es-MX" sz="11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1316" name="57 Rectángulo redondeado">
            <a:hlinkClick r:id="rId2" action="ppaction://hlinksldjump"/>
          </p:cNvPr>
          <p:cNvSpPr>
            <a:spLocks noChangeArrowheads="1"/>
          </p:cNvSpPr>
          <p:nvPr/>
        </p:nvSpPr>
        <p:spPr bwMode="auto">
          <a:xfrm>
            <a:off x="7500938" y="10525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85750" y="1000125"/>
            <a:ext cx="8643938" cy="57419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Merluza de cola </a:t>
            </a:r>
            <a:r>
              <a:rPr lang="es-MX" sz="900" i="1" dirty="0">
                <a:latin typeface="Verdana" pitchFamily="34" charset="0"/>
              </a:rPr>
              <a:t>(</a:t>
            </a:r>
            <a:r>
              <a:rPr lang="es-ES" sz="900" i="1" dirty="0" err="1">
                <a:latin typeface="Verdana" pitchFamily="34" charset="0"/>
              </a:rPr>
              <a:t>Macruronus</a:t>
            </a:r>
            <a:r>
              <a:rPr lang="es-ES" sz="900" i="1" dirty="0">
                <a:latin typeface="Verdana" pitchFamily="34" charset="0"/>
              </a:rPr>
              <a:t> </a:t>
            </a:r>
            <a:r>
              <a:rPr lang="es-ES" sz="900" i="1" dirty="0" err="1">
                <a:latin typeface="Verdana" pitchFamily="34" charset="0"/>
              </a:rPr>
              <a:t>magellanicus</a:t>
            </a:r>
            <a:r>
              <a:rPr lang="es-ES" sz="900" i="1" dirty="0">
                <a:latin typeface="Verdana" pitchFamily="34" charset="0"/>
              </a:rPr>
              <a:t>)</a:t>
            </a:r>
          </a:p>
          <a:p>
            <a:pPr algn="just">
              <a:defRPr/>
            </a:pPr>
            <a:endParaRPr lang="es-MX" sz="900" i="1"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1200" b="0" u="none" dirty="0">
                <a:latin typeface="Verdana" pitchFamily="34" charset="0"/>
              </a:rPr>
              <a:t>D.S.N°683 y 686 ambos de 2000, declaran a la unidad de pesquería merluza de cola, en el área marítima de la V a la X regiones y de la XI a la XII regiones en estado y régimen de plena explotación. </a:t>
            </a:r>
          </a:p>
          <a:p>
            <a:pPr algn="just">
              <a:buFont typeface="Wingdings" pitchFamily="2" charset="2"/>
              <a:buChar char="ü"/>
              <a:defRPr/>
            </a:pPr>
            <a:endParaRPr lang="es-ES" sz="1200" b="0" u="none" dirty="0">
              <a:latin typeface="Verdana" pitchFamily="34" charset="0"/>
            </a:endParaRPr>
          </a:p>
          <a:p>
            <a:pPr algn="just">
              <a:defRPr/>
            </a:pPr>
            <a:r>
              <a:rPr lang="es-ES" sz="1200" b="0" dirty="0" err="1">
                <a:latin typeface="Verdana" pitchFamily="34" charset="0"/>
              </a:rPr>
              <a:t>D.Ex.N°</a:t>
            </a:r>
            <a:r>
              <a:rPr lang="es-ES" sz="1200" b="0" dirty="0">
                <a:latin typeface="Verdana" pitchFamily="34" charset="0"/>
              </a:rPr>
              <a:t> 756 de 2012</a:t>
            </a:r>
            <a:r>
              <a:rPr lang="es-ES" sz="1200" b="0" u="none" dirty="0">
                <a:latin typeface="Verdana" pitchFamily="34" charset="0"/>
              </a:rPr>
              <a:t>, suspende recepción de solicitudes y el otorgamiento de nuevas autorizaciones de pesca, por el término de un año contado desde el 1° de agosto de 2012 (V a XII regiones). Y la </a:t>
            </a:r>
            <a:r>
              <a:rPr lang="es-ES" sz="1200" b="0" dirty="0" err="1">
                <a:latin typeface="Verdana" pitchFamily="34" charset="0"/>
              </a:rPr>
              <a:t>R.Ex.N°</a:t>
            </a:r>
            <a:r>
              <a:rPr lang="es-ES" sz="1200" b="0" dirty="0">
                <a:latin typeface="Verdana" pitchFamily="34" charset="0"/>
              </a:rPr>
              <a:t> 2079 de 2012</a:t>
            </a:r>
            <a:r>
              <a:rPr lang="es-ES" sz="1200" b="0" u="none" dirty="0">
                <a:latin typeface="Verdana" pitchFamily="34" charset="0"/>
              </a:rPr>
              <a:t>, suspende transitoriamente por el período de un año a contar del 1° de agosto de 2012, la inscripción en el RPA en todas sus categorías, V a XII regiones. Suspende por el mismo período en las regiones citadas, la inscripción de todas las especies que constituyan fauna acompañante, según corresponda al arte o aparejo de pesca.</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El </a:t>
            </a:r>
            <a:r>
              <a:rPr lang="es-ES" sz="1200" b="0" u="none" dirty="0">
                <a:latin typeface="Verdana" pitchFamily="34" charset="0"/>
              </a:rPr>
              <a:t>D.EX.N° </a:t>
            </a:r>
            <a:r>
              <a:rPr lang="es-ES" sz="1200" b="0" u="none" dirty="0" smtClean="0">
                <a:latin typeface="Verdana" pitchFamily="34" charset="0"/>
              </a:rPr>
              <a:t>957 </a:t>
            </a:r>
            <a:r>
              <a:rPr lang="es-ES" sz="1200" b="0" u="none" dirty="0">
                <a:latin typeface="Verdana" pitchFamily="34" charset="0"/>
              </a:rPr>
              <a:t>de </a:t>
            </a:r>
            <a:r>
              <a:rPr lang="es-ES" sz="1200" b="0" u="none" dirty="0" smtClean="0">
                <a:latin typeface="Verdana" pitchFamily="34" charset="0"/>
              </a:rPr>
              <a:t>2014, </a:t>
            </a:r>
            <a:r>
              <a:rPr lang="es-ES" sz="1200" b="0" u="none" dirty="0">
                <a:latin typeface="Verdana" pitchFamily="34" charset="0"/>
              </a:rPr>
              <a:t>establece </a:t>
            </a:r>
            <a:r>
              <a:rPr lang="es-ES" sz="1200" b="0" u="none" dirty="0" smtClean="0">
                <a:latin typeface="Verdana" pitchFamily="34" charset="0"/>
              </a:rPr>
              <a:t>una cuota global anual de captura para el año 2015 de 40.321 t </a:t>
            </a:r>
            <a:r>
              <a:rPr lang="es-ES" sz="1200" b="0" u="none" dirty="0">
                <a:latin typeface="Verdana" pitchFamily="34" charset="0"/>
              </a:rPr>
              <a:t>de la V a </a:t>
            </a:r>
            <a:r>
              <a:rPr lang="es-ES" sz="1200" b="0" u="none" dirty="0" smtClean="0">
                <a:latin typeface="Verdana" pitchFamily="34" charset="0"/>
              </a:rPr>
              <a:t>X regiones y de XI a XII </a:t>
            </a:r>
            <a:r>
              <a:rPr lang="es-ES" sz="1200" b="0" u="none" dirty="0">
                <a:latin typeface="Verdana" pitchFamily="34" charset="0"/>
              </a:rPr>
              <a:t>regiones, de las cuales se reservan </a:t>
            </a:r>
            <a:r>
              <a:rPr lang="es-ES" sz="1200" b="0" u="none" dirty="0" smtClean="0">
                <a:latin typeface="Verdana" pitchFamily="34" charset="0"/>
              </a:rPr>
              <a:t>100 t </a:t>
            </a:r>
            <a:r>
              <a:rPr lang="es-ES" sz="1200" b="0" u="none" dirty="0">
                <a:latin typeface="Verdana" pitchFamily="34" charset="0"/>
              </a:rPr>
              <a:t>para fines de investigación, </a:t>
            </a:r>
            <a:r>
              <a:rPr lang="es-ES" sz="1200" b="0" u="none" dirty="0" smtClean="0">
                <a:latin typeface="Verdana" pitchFamily="34" charset="0"/>
              </a:rPr>
              <a:t>50 </a:t>
            </a:r>
            <a:r>
              <a:rPr lang="es-ES" sz="1200" b="0" u="none" dirty="0">
                <a:latin typeface="Verdana" pitchFamily="34" charset="0"/>
              </a:rPr>
              <a:t>t para imprevistos, </a:t>
            </a:r>
            <a:r>
              <a:rPr lang="es-ES" sz="1200" b="0" u="none" dirty="0" smtClean="0">
                <a:latin typeface="Verdana" pitchFamily="34" charset="0"/>
              </a:rPr>
              <a:t>24.103 </a:t>
            </a:r>
            <a:r>
              <a:rPr lang="es-ES" sz="1200" b="0" u="none" dirty="0">
                <a:latin typeface="Verdana" pitchFamily="34" charset="0"/>
              </a:rPr>
              <a:t>t para la V a X regiones y </a:t>
            </a:r>
            <a:r>
              <a:rPr lang="es-ES" sz="1200" b="0" u="none" dirty="0" smtClean="0">
                <a:latin typeface="Verdana" pitchFamily="34" charset="0"/>
              </a:rPr>
              <a:t>16.068 </a:t>
            </a:r>
            <a:r>
              <a:rPr lang="es-ES" sz="1200" b="0" u="none" dirty="0">
                <a:latin typeface="Verdana" pitchFamily="34" charset="0"/>
              </a:rPr>
              <a:t>t para la XI y XII </a:t>
            </a:r>
            <a:r>
              <a:rPr lang="es-ES" sz="1200" b="0" u="none" dirty="0" smtClean="0">
                <a:latin typeface="Verdana" pitchFamily="34" charset="0"/>
              </a:rPr>
              <a:t>regiones.</a:t>
            </a:r>
          </a:p>
          <a:p>
            <a:pPr algn="just">
              <a:defRPr/>
            </a:pPr>
            <a:r>
              <a:rPr lang="es-MX" sz="1200" b="0" u="none" dirty="0" smtClean="0">
                <a:latin typeface="Verdana" pitchFamily="34" charset="0"/>
              </a:rPr>
              <a:t>El </a:t>
            </a:r>
            <a:r>
              <a:rPr lang="es-ES" sz="1200" b="0" u="none" dirty="0">
                <a:latin typeface="Verdana" pitchFamily="34" charset="0"/>
              </a:rPr>
              <a:t>D.EX.N° 149 de 2013, establece, para el año 2013, una cuota anual de extracción por fuera de la unidad de pesquería, de 1 t (0,3 t como especie objetivo y 0,7 t como fauna acompañante). D.EX.N° 795 de 2013, establece una cuota de merluza de cola de 327 toneladas a ser extraída como fauna acompañante de merluza de tres aletas durante la vigencia de la veda establecida por este decreto.</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400" b="0" u="none" dirty="0">
                <a:latin typeface="Verdana" pitchFamily="34" charset="0"/>
              </a:rPr>
              <a:t> </a:t>
            </a:r>
            <a:r>
              <a:rPr lang="es-ES" sz="1200" b="0" u="none" dirty="0">
                <a:latin typeface="Verdana" pitchFamily="34" charset="0"/>
              </a:rPr>
              <a:t>D.Ex.N° 144 de 1980, establece que en la actividad extractiva con red de arrastre, al sur del paralelo 43ºS, las redes de arrastre deben tener un tamaño mínimo de luz de malla de 130 mm y no deben utilizar cubre copo.</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a:latin typeface="Verdana" pitchFamily="34" charset="0"/>
              </a:rPr>
              <a:t>D.EX.N° 795 de 2013, establece veda reproductiva entre los paralelos 41º28,6’LS y 47ºLS, entre los días 1 y 31 de agosto de cada año, ambas fechas inclusive. Autoriza, durante la veda, su extracción como fauna acompañante de merluza de tres aletas hasta en un 30% en peso de merluza de cola por lance de pesca. En el año 2013 esta veda regirá entre los días 15 y 31 de agosto, ambas fechas inclusive.</a:t>
            </a:r>
          </a:p>
          <a:p>
            <a:pPr algn="just">
              <a:defRPr/>
            </a:pPr>
            <a:r>
              <a:rPr lang="es-ES" sz="1100" b="0" u="none" dirty="0">
                <a:latin typeface="Verdana" pitchFamily="34" charset="0"/>
              </a:rPr>
              <a:t> </a:t>
            </a:r>
            <a:r>
              <a:rPr lang="es-MX" sz="1100" b="0" u="none" dirty="0">
                <a:latin typeface="Verdana" pitchFamily="34" charset="0"/>
              </a:rPr>
              <a:t/>
            </a:r>
            <a:br>
              <a:rPr lang="es-MX" sz="1100" b="0" u="none" dirty="0">
                <a:latin typeface="Verdana" pitchFamily="34" charset="0"/>
              </a:rPr>
            </a:br>
            <a:endParaRPr lang="es-MX" sz="11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2340" name="57 Rectángulo redondeado">
            <a:hlinkClick r:id="rId2" action="ppaction://hlinksldjump"/>
          </p:cNvPr>
          <p:cNvSpPr>
            <a:spLocks noChangeArrowheads="1"/>
          </p:cNvSpPr>
          <p:nvPr/>
        </p:nvSpPr>
        <p:spPr bwMode="auto">
          <a:xfrm>
            <a:off x="7500938" y="10525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50825" y="1000125"/>
            <a:ext cx="8643938" cy="40132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Merluza de tres aletas </a:t>
            </a:r>
            <a:r>
              <a:rPr lang="es-MX" sz="900" i="1" dirty="0">
                <a:latin typeface="Verdana" pitchFamily="34" charset="0"/>
              </a:rPr>
              <a:t>(</a:t>
            </a:r>
            <a:r>
              <a:rPr lang="es-ES" sz="900" i="1" dirty="0" err="1">
                <a:latin typeface="Verdana" pitchFamily="34" charset="0"/>
              </a:rPr>
              <a:t>Micromesistius</a:t>
            </a:r>
            <a:r>
              <a:rPr lang="es-ES" sz="900" i="1" dirty="0">
                <a:latin typeface="Verdana" pitchFamily="34" charset="0"/>
              </a:rPr>
              <a:t> </a:t>
            </a:r>
            <a:r>
              <a:rPr lang="es-ES" sz="900" i="1" dirty="0" err="1">
                <a:latin typeface="Verdana" pitchFamily="34" charset="0"/>
              </a:rPr>
              <a:t>australis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1100" b="0" u="none" dirty="0">
                <a:latin typeface="Verdana" pitchFamily="34" charset="0"/>
              </a:rPr>
              <a:t>D.S.N°538 de 2000, declara a la unidad de pesquería merluza de cola, en el área de las aguas jurisdiccionales marítimas correspondientes al Mar Territorial y la ZEE, desde el paralelo 41°28,6'LS al sur en estado y régimen de plena explotación. La </a:t>
            </a:r>
            <a:r>
              <a:rPr lang="es-ES" sz="1100" b="0" dirty="0" err="1">
                <a:latin typeface="Verdana" pitchFamily="34" charset="0"/>
              </a:rPr>
              <a:t>R.Ex.N°</a:t>
            </a:r>
            <a:r>
              <a:rPr lang="es-ES" sz="1100" b="0" dirty="0">
                <a:latin typeface="Verdana" pitchFamily="34" charset="0"/>
              </a:rPr>
              <a:t> 756 de 2012</a:t>
            </a:r>
            <a:r>
              <a:rPr lang="es-ES" sz="1100" b="0" u="none" dirty="0">
                <a:latin typeface="Verdana" pitchFamily="34" charset="0"/>
              </a:rPr>
              <a:t>, suspende recepción de solicitudes y el otorgamiento de nuevas autorizaciones de pesca, por el término de un año contado desde el 1° de agosto de 2012 (paralelo 41°28,6'LS al sur). La </a:t>
            </a:r>
            <a:r>
              <a:rPr lang="es-ES" sz="1100" b="0" dirty="0" err="1">
                <a:latin typeface="Verdana" pitchFamily="34" charset="0"/>
              </a:rPr>
              <a:t>R.Ex.N°</a:t>
            </a:r>
            <a:r>
              <a:rPr lang="es-ES" sz="1100" b="0" dirty="0">
                <a:latin typeface="Verdana" pitchFamily="34" charset="0"/>
              </a:rPr>
              <a:t> 2079 de 2012</a:t>
            </a:r>
            <a:r>
              <a:rPr lang="es-ES" sz="1100" b="0" u="none" dirty="0">
                <a:latin typeface="Verdana" pitchFamily="34" charset="0"/>
              </a:rPr>
              <a:t>, suspende transitoriamente por el período de un año a contar del 1° de agosto de 2012, la inscripción en el RPA en todas sus categorías, X a XII regiones. Suspende por el mismo período en las regiones citadas, la inscripción de todas las especies que constituyan fauna acompañante, según corresponda al arte o aparejo de pesca.</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Cuota:</a:t>
            </a:r>
            <a:r>
              <a:rPr lang="es-MX" sz="1100" b="0" u="none" dirty="0">
                <a:latin typeface="Verdana" pitchFamily="34" charset="0"/>
              </a:rPr>
              <a:t> </a:t>
            </a:r>
            <a:r>
              <a:rPr lang="es-MX" sz="1100" b="0" u="none" dirty="0" smtClean="0">
                <a:latin typeface="Verdana" pitchFamily="34" charset="0"/>
              </a:rPr>
              <a:t>D</a:t>
            </a:r>
            <a:r>
              <a:rPr lang="es-ES" sz="1100" b="0" u="none" dirty="0" smtClean="0">
                <a:latin typeface="Verdana" pitchFamily="34" charset="0"/>
              </a:rPr>
              <a:t>.EX.N</a:t>
            </a:r>
            <a:r>
              <a:rPr lang="es-ES" sz="1100" b="0" u="none" dirty="0">
                <a:latin typeface="Verdana" pitchFamily="34" charset="0"/>
              </a:rPr>
              <a:t>° </a:t>
            </a:r>
            <a:r>
              <a:rPr lang="es-ES" sz="1100" b="0" u="none" dirty="0" smtClean="0">
                <a:latin typeface="Verdana" pitchFamily="34" charset="0"/>
              </a:rPr>
              <a:t>958 </a:t>
            </a:r>
            <a:r>
              <a:rPr lang="es-ES" sz="1100" b="0" u="none" dirty="0">
                <a:latin typeface="Verdana" pitchFamily="34" charset="0"/>
              </a:rPr>
              <a:t>de </a:t>
            </a:r>
            <a:r>
              <a:rPr lang="es-ES" sz="1100" b="0" u="none" dirty="0" smtClean="0">
                <a:latin typeface="Verdana" pitchFamily="34" charset="0"/>
              </a:rPr>
              <a:t>2014, establece para el año 2015 una </a:t>
            </a:r>
            <a:r>
              <a:rPr lang="es-ES" sz="1100" b="0" u="none" dirty="0">
                <a:latin typeface="Verdana" pitchFamily="34" charset="0"/>
              </a:rPr>
              <a:t>cuota </a:t>
            </a:r>
            <a:r>
              <a:rPr lang="es-ES" sz="1100" b="0" u="none" dirty="0" smtClean="0">
                <a:latin typeface="Verdana" pitchFamily="34" charset="0"/>
              </a:rPr>
              <a:t>de 13.870 t, a ser extraída desde el 41º28,6LS al sur, desagregadas </a:t>
            </a:r>
            <a:r>
              <a:rPr lang="es-ES" sz="1100" b="0" u="none" dirty="0">
                <a:latin typeface="Verdana" pitchFamily="34" charset="0"/>
              </a:rPr>
              <a:t>de la siguiente forma: 100 t reservada con fines de </a:t>
            </a:r>
            <a:r>
              <a:rPr lang="es-ES" sz="1100" b="0" u="none" dirty="0" smtClean="0">
                <a:latin typeface="Verdana" pitchFamily="34" charset="0"/>
              </a:rPr>
              <a:t>investigación y 13.770 </a:t>
            </a:r>
            <a:r>
              <a:rPr lang="es-ES" sz="1100" b="0" u="none" dirty="0">
                <a:latin typeface="Verdana" pitchFamily="34" charset="0"/>
              </a:rPr>
              <a:t>t </a:t>
            </a:r>
            <a:r>
              <a:rPr lang="es-ES" sz="1100" b="0" u="none" dirty="0" smtClean="0">
                <a:latin typeface="Verdana" pitchFamily="34" charset="0"/>
              </a:rPr>
              <a:t>como cuota objetivo.</a:t>
            </a:r>
            <a:endParaRPr lang="es-MX" sz="11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400" b="0" u="none" dirty="0">
                <a:latin typeface="Verdana" pitchFamily="34" charset="0"/>
              </a:rPr>
              <a:t> </a:t>
            </a:r>
            <a:r>
              <a:rPr lang="es-ES" sz="1100" b="0" u="none" dirty="0">
                <a:latin typeface="Verdana" pitchFamily="34" charset="0"/>
              </a:rPr>
              <a:t>D.Ex.N° 144 de 1980, establece que en la actividad extractiva con red de arrastre, al sur del paralelo 43ºS, las redes de arrastre deben tener un tamaño mínimo de luz de malla de 130 mm y no deben utilizar cubre copo</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1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100" b="0" u="none" dirty="0">
                <a:latin typeface="Verdana" pitchFamily="34" charset="0"/>
              </a:rPr>
              <a:t>No aplica</a:t>
            </a:r>
          </a:p>
          <a:p>
            <a:pPr algn="just">
              <a:defRPr/>
            </a:pPr>
            <a:r>
              <a:rPr lang="es-ES" sz="1100" b="0" u="none" dirty="0">
                <a:latin typeface="Verdana" pitchFamily="34" charset="0"/>
              </a:rPr>
              <a:t> </a:t>
            </a:r>
            <a:r>
              <a:rPr lang="es-MX" sz="1100" b="0" u="none" dirty="0">
                <a:latin typeface="Verdana" pitchFamily="34" charset="0"/>
              </a:rPr>
              <a:t/>
            </a:r>
            <a:br>
              <a:rPr lang="es-MX" sz="1100" b="0" u="none" dirty="0">
                <a:latin typeface="Verdana" pitchFamily="34" charset="0"/>
              </a:rPr>
            </a:br>
            <a:endParaRPr lang="es-MX" sz="11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3364" name="57 Rectángulo redondeado">
            <a:hlinkClick r:id="rId2" action="ppaction://hlinksldjump"/>
          </p:cNvPr>
          <p:cNvSpPr>
            <a:spLocks noChangeArrowheads="1"/>
          </p:cNvSpPr>
          <p:nvPr/>
        </p:nvSpPr>
        <p:spPr bwMode="auto">
          <a:xfrm>
            <a:off x="7429500" y="45720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5" name="7 Rectángulo"/>
          <p:cNvSpPr>
            <a:spLocks noChangeArrowheads="1"/>
          </p:cNvSpPr>
          <p:nvPr/>
        </p:nvSpPr>
        <p:spPr bwMode="auto">
          <a:xfrm>
            <a:off x="250825" y="5099050"/>
            <a:ext cx="864393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Merluza del Atlántico </a:t>
            </a:r>
            <a:r>
              <a:rPr lang="es-MX" sz="900" i="1" dirty="0">
                <a:latin typeface="Verdana" pitchFamily="34" charset="0"/>
              </a:rPr>
              <a:t>(</a:t>
            </a:r>
            <a:r>
              <a:rPr lang="es-ES" sz="900" i="1" dirty="0" err="1">
                <a:latin typeface="Verdana" pitchFamily="34" charset="0"/>
              </a:rPr>
              <a:t>Merluccius</a:t>
            </a:r>
            <a:r>
              <a:rPr lang="es-ES" sz="900" i="1" dirty="0">
                <a:latin typeface="Verdana" pitchFamily="34" charset="0"/>
              </a:rPr>
              <a:t> </a:t>
            </a:r>
            <a:r>
              <a:rPr lang="es-ES" sz="900" i="1" dirty="0" err="1">
                <a:latin typeface="Verdana" pitchFamily="34" charset="0"/>
              </a:rPr>
              <a:t>hubbsi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3366" name="57 Rectángulo redondeado">
            <a:hlinkClick r:id="rId2" action="ppaction://hlinksldjump"/>
          </p:cNvPr>
          <p:cNvSpPr>
            <a:spLocks noChangeArrowheads="1"/>
          </p:cNvSpPr>
          <p:nvPr/>
        </p:nvSpPr>
        <p:spPr bwMode="auto">
          <a:xfrm>
            <a:off x="7429500" y="6286500"/>
            <a:ext cx="1255713"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357188" y="1428750"/>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Q</a:t>
            </a:r>
            <a:endParaRPr lang="es-ES" dirty="0">
              <a:solidFill>
                <a:schemeClr val="bg1"/>
              </a:solidFill>
            </a:endParaRPr>
          </a:p>
        </p:txBody>
      </p:sp>
      <p:sp>
        <p:nvSpPr>
          <p:cNvPr id="15364" name="33 Rectángulo"/>
          <p:cNvSpPr>
            <a:spLocks noChangeArrowheads="1"/>
          </p:cNvSpPr>
          <p:nvPr/>
        </p:nvSpPr>
        <p:spPr bwMode="auto">
          <a:xfrm>
            <a:off x="1357313" y="1785938"/>
            <a:ext cx="1857375" cy="285750"/>
          </a:xfrm>
          <a:prstGeom prst="rect">
            <a:avLst/>
          </a:prstGeom>
          <a:noFill/>
          <a:ln w="9525" algn="ctr">
            <a:noFill/>
            <a:round/>
            <a:headEnd/>
            <a:tailEnd/>
          </a:ln>
        </p:spPr>
        <p:txBody>
          <a:bodyPr/>
          <a:lstStyle/>
          <a:p>
            <a:r>
              <a:rPr lang="es-MX" sz="1400" b="0" u="none">
                <a:latin typeface="Verdana" pitchFamily="34" charset="0"/>
              </a:rPr>
              <a:t>No hay registros</a:t>
            </a:r>
            <a:endParaRPr lang="es-ES" sz="1400" b="0" u="none">
              <a:latin typeface="Verdana" pitchFamily="34" charset="0"/>
            </a:endParaRPr>
          </a:p>
        </p:txBody>
      </p:sp>
      <p:sp>
        <p:nvSpPr>
          <p:cNvPr id="15365" name="43 Rectángulo">
            <a:hlinkClick r:id="rId2" action="ppaction://hlinksldjump"/>
          </p:cNvPr>
          <p:cNvSpPr>
            <a:spLocks noChangeArrowheads="1"/>
          </p:cNvSpPr>
          <p:nvPr/>
        </p:nvSpPr>
        <p:spPr bwMode="auto">
          <a:xfrm>
            <a:off x="1357313" y="2643188"/>
            <a:ext cx="2143125" cy="285750"/>
          </a:xfrm>
          <a:prstGeom prst="rect">
            <a:avLst/>
          </a:prstGeom>
          <a:noFill/>
          <a:ln w="9525" algn="ctr">
            <a:noFill/>
            <a:round/>
            <a:headEnd/>
            <a:tailEnd/>
          </a:ln>
        </p:spPr>
        <p:txBody>
          <a:bodyPr/>
          <a:lstStyle/>
          <a:p>
            <a:r>
              <a:rPr lang="es-MX" sz="1400" b="0" u="none">
                <a:latin typeface="Verdana" pitchFamily="34" charset="0"/>
              </a:rPr>
              <a:t>Raya</a:t>
            </a:r>
            <a:endParaRPr lang="es-ES" sz="1400" b="0" u="none">
              <a:latin typeface="Verdana" pitchFamily="34" charset="0"/>
            </a:endParaRPr>
          </a:p>
        </p:txBody>
      </p:sp>
      <p:sp>
        <p:nvSpPr>
          <p:cNvPr id="15366" name="44 Rectángulo">
            <a:hlinkClick r:id="rId3" action="ppaction://hlinksldjump"/>
          </p:cNvPr>
          <p:cNvSpPr>
            <a:spLocks noChangeArrowheads="1"/>
          </p:cNvSpPr>
          <p:nvPr/>
        </p:nvSpPr>
        <p:spPr bwMode="auto">
          <a:xfrm>
            <a:off x="1357313" y="3357563"/>
            <a:ext cx="2928937" cy="357187"/>
          </a:xfrm>
          <a:prstGeom prst="rect">
            <a:avLst/>
          </a:prstGeom>
          <a:noFill/>
          <a:ln w="9525" algn="ctr">
            <a:noFill/>
            <a:round/>
            <a:headEnd/>
            <a:tailEnd/>
          </a:ln>
        </p:spPr>
        <p:txBody>
          <a:bodyPr/>
          <a:lstStyle/>
          <a:p>
            <a:r>
              <a:rPr lang="es-MX" sz="1400" b="0" u="none">
                <a:latin typeface="Verdana" pitchFamily="34" charset="0"/>
              </a:rPr>
              <a:t>Raya volantín</a:t>
            </a:r>
            <a:endParaRPr lang="es-ES" sz="1400" b="0" u="none">
              <a:latin typeface="Verdana" pitchFamily="34" charset="0"/>
            </a:endParaRPr>
          </a:p>
        </p:txBody>
      </p:sp>
      <p:sp>
        <p:nvSpPr>
          <p:cNvPr id="15367" name="45 Rectángulo">
            <a:hlinkClick r:id="rId4" action="ppaction://hlinksldjump"/>
          </p:cNvPr>
          <p:cNvSpPr>
            <a:spLocks noChangeArrowheads="1"/>
          </p:cNvSpPr>
          <p:nvPr/>
        </p:nvSpPr>
        <p:spPr bwMode="auto">
          <a:xfrm>
            <a:off x="1357313" y="3714750"/>
            <a:ext cx="3500437" cy="285750"/>
          </a:xfrm>
          <a:prstGeom prst="rect">
            <a:avLst/>
          </a:prstGeom>
          <a:noFill/>
          <a:ln w="9525" algn="ctr">
            <a:noFill/>
            <a:round/>
            <a:headEnd/>
            <a:tailEnd/>
          </a:ln>
        </p:spPr>
        <p:txBody>
          <a:bodyPr/>
          <a:lstStyle/>
          <a:p>
            <a:r>
              <a:rPr lang="es-MX" sz="1400" b="0" u="none">
                <a:latin typeface="Verdana" pitchFamily="34" charset="0"/>
              </a:rPr>
              <a:t>Reineta</a:t>
            </a:r>
            <a:endParaRPr lang="es-ES" sz="1400" b="0" u="none">
              <a:latin typeface="Verdana" pitchFamily="34" charset="0"/>
            </a:endParaRPr>
          </a:p>
        </p:txBody>
      </p:sp>
      <p:sp>
        <p:nvSpPr>
          <p:cNvPr id="15368" name="46 Rectángulo">
            <a:hlinkClick r:id="rId5" action="ppaction://hlinksldjump"/>
          </p:cNvPr>
          <p:cNvSpPr>
            <a:spLocks noChangeArrowheads="1"/>
          </p:cNvSpPr>
          <p:nvPr/>
        </p:nvSpPr>
        <p:spPr bwMode="auto">
          <a:xfrm>
            <a:off x="1357313" y="4071938"/>
            <a:ext cx="3214687" cy="285750"/>
          </a:xfrm>
          <a:prstGeom prst="rect">
            <a:avLst/>
          </a:prstGeom>
          <a:noFill/>
          <a:ln w="9525" algn="ctr">
            <a:noFill/>
            <a:round/>
            <a:headEnd/>
            <a:tailEnd/>
          </a:ln>
        </p:spPr>
        <p:txBody>
          <a:bodyPr/>
          <a:lstStyle/>
          <a:p>
            <a:r>
              <a:rPr lang="es-MX" sz="1400" b="0" u="none">
                <a:latin typeface="Verdana" pitchFamily="34" charset="0"/>
              </a:rPr>
              <a:t>Remoremo</a:t>
            </a:r>
            <a:endParaRPr lang="es-ES" sz="1400" b="0" u="none">
              <a:latin typeface="Verdana" pitchFamily="34" charset="0"/>
            </a:endParaRPr>
          </a:p>
        </p:txBody>
      </p:sp>
      <p:sp>
        <p:nvSpPr>
          <p:cNvPr id="15369" name="47 Rectángulo">
            <a:hlinkClick r:id="rId6" action="ppaction://hlinksldjump"/>
          </p:cNvPr>
          <p:cNvSpPr>
            <a:spLocks noChangeArrowheads="1"/>
          </p:cNvSpPr>
          <p:nvPr/>
        </p:nvSpPr>
        <p:spPr bwMode="auto">
          <a:xfrm>
            <a:off x="1357313" y="4429125"/>
            <a:ext cx="2500312" cy="285750"/>
          </a:xfrm>
          <a:prstGeom prst="rect">
            <a:avLst/>
          </a:prstGeom>
          <a:noFill/>
          <a:ln w="9525" algn="ctr">
            <a:noFill/>
            <a:round/>
            <a:headEnd/>
            <a:tailEnd/>
          </a:ln>
        </p:spPr>
        <p:txBody>
          <a:bodyPr/>
          <a:lstStyle/>
          <a:p>
            <a:r>
              <a:rPr lang="es-MX" sz="1400" b="0" u="none">
                <a:latin typeface="Verdana" pitchFamily="34" charset="0"/>
              </a:rPr>
              <a:t>Robalo</a:t>
            </a:r>
            <a:endParaRPr lang="es-ES" sz="1400" b="0" u="none">
              <a:latin typeface="Verdana" pitchFamily="34" charset="0"/>
            </a:endParaRPr>
          </a:p>
        </p:txBody>
      </p:sp>
      <p:sp>
        <p:nvSpPr>
          <p:cNvPr id="15370" name="48 Rectángulo">
            <a:hlinkClick r:id="rId7" action="ppaction://hlinksldjump"/>
          </p:cNvPr>
          <p:cNvSpPr>
            <a:spLocks noChangeArrowheads="1"/>
          </p:cNvSpPr>
          <p:nvPr/>
        </p:nvSpPr>
        <p:spPr bwMode="auto">
          <a:xfrm>
            <a:off x="1357313" y="4786313"/>
            <a:ext cx="3071812" cy="285750"/>
          </a:xfrm>
          <a:prstGeom prst="rect">
            <a:avLst/>
          </a:prstGeom>
          <a:noFill/>
          <a:ln w="9525" algn="ctr">
            <a:noFill/>
            <a:round/>
            <a:headEnd/>
            <a:tailEnd/>
          </a:ln>
        </p:spPr>
        <p:txBody>
          <a:bodyPr/>
          <a:lstStyle/>
          <a:p>
            <a:r>
              <a:rPr lang="es-MX" sz="1400" b="0" u="none">
                <a:latin typeface="Verdana" pitchFamily="34" charset="0"/>
              </a:rPr>
              <a:t>Rococo</a:t>
            </a:r>
            <a:endParaRPr lang="es-ES" sz="1400" b="0" u="none">
              <a:latin typeface="Verdana" pitchFamily="34" charset="0"/>
            </a:endParaRPr>
          </a:p>
        </p:txBody>
      </p:sp>
      <p:sp>
        <p:nvSpPr>
          <p:cNvPr id="15371" name="49 Rectángulo">
            <a:hlinkClick r:id="rId8" action="ppaction://hlinksldjump"/>
          </p:cNvPr>
          <p:cNvSpPr>
            <a:spLocks noChangeArrowheads="1"/>
          </p:cNvSpPr>
          <p:nvPr/>
        </p:nvSpPr>
        <p:spPr bwMode="auto">
          <a:xfrm>
            <a:off x="1357313" y="5143500"/>
            <a:ext cx="3286125" cy="285750"/>
          </a:xfrm>
          <a:prstGeom prst="rect">
            <a:avLst/>
          </a:prstGeom>
          <a:noFill/>
          <a:ln w="9525" algn="ctr">
            <a:noFill/>
            <a:round/>
            <a:headEnd/>
            <a:tailEnd/>
          </a:ln>
        </p:spPr>
        <p:txBody>
          <a:bodyPr/>
          <a:lstStyle/>
          <a:p>
            <a:r>
              <a:rPr lang="es-MX" sz="1400" b="0" u="none">
                <a:latin typeface="Verdana" pitchFamily="34" charset="0"/>
              </a:rPr>
              <a:t>Rollizo</a:t>
            </a:r>
            <a:endParaRPr lang="es-ES" sz="1400" b="0" u="none">
              <a:latin typeface="Verdana" pitchFamily="34" charset="0"/>
            </a:endParaRPr>
          </a:p>
        </p:txBody>
      </p:sp>
      <p:sp>
        <p:nvSpPr>
          <p:cNvPr id="15372" name="50 Rectángulo">
            <a:hlinkClick r:id="rId9" action="ppaction://hlinksldjump"/>
          </p:cNvPr>
          <p:cNvSpPr>
            <a:spLocks noChangeArrowheads="1"/>
          </p:cNvSpPr>
          <p:nvPr/>
        </p:nvSpPr>
        <p:spPr bwMode="auto">
          <a:xfrm>
            <a:off x="1357313" y="5500688"/>
            <a:ext cx="2857500" cy="285750"/>
          </a:xfrm>
          <a:prstGeom prst="rect">
            <a:avLst/>
          </a:prstGeom>
          <a:noFill/>
          <a:ln w="9525" algn="ctr">
            <a:noFill/>
            <a:round/>
            <a:headEnd/>
            <a:tailEnd/>
          </a:ln>
        </p:spPr>
        <p:txBody>
          <a:bodyPr/>
          <a:lstStyle/>
          <a:p>
            <a:r>
              <a:rPr lang="es-MX" sz="1400" b="0" u="none">
                <a:latin typeface="Verdana" pitchFamily="34" charset="0"/>
              </a:rPr>
              <a:t>Roncacho</a:t>
            </a:r>
            <a:endParaRPr lang="es-ES" sz="1400" b="0" u="none">
              <a:latin typeface="Verdana" pitchFamily="34" charset="0"/>
            </a:endParaRPr>
          </a:p>
        </p:txBody>
      </p:sp>
      <p:sp>
        <p:nvSpPr>
          <p:cNvPr id="15373" name="53 Rectángulo">
            <a:hlinkClick r:id="rId10" action="ppaction://hlinksldjump"/>
          </p:cNvPr>
          <p:cNvSpPr>
            <a:spLocks noChangeArrowheads="1"/>
          </p:cNvSpPr>
          <p:nvPr/>
        </p:nvSpPr>
        <p:spPr bwMode="auto">
          <a:xfrm>
            <a:off x="4786313" y="2060575"/>
            <a:ext cx="2928937" cy="285750"/>
          </a:xfrm>
          <a:prstGeom prst="rect">
            <a:avLst/>
          </a:prstGeom>
          <a:noFill/>
          <a:ln w="9525" algn="ctr">
            <a:noFill/>
            <a:round/>
            <a:headEnd/>
            <a:tailEnd/>
          </a:ln>
        </p:spPr>
        <p:txBody>
          <a:bodyPr/>
          <a:lstStyle/>
          <a:p>
            <a:r>
              <a:rPr lang="es-MX" sz="1400" b="0" u="none">
                <a:latin typeface="Verdana" pitchFamily="34" charset="0"/>
              </a:rPr>
              <a:t>Salmón cereza</a:t>
            </a:r>
            <a:endParaRPr lang="es-ES" sz="1400" b="0" u="none">
              <a:latin typeface="Verdana" pitchFamily="34" charset="0"/>
            </a:endParaRPr>
          </a:p>
        </p:txBody>
      </p:sp>
      <p:sp>
        <p:nvSpPr>
          <p:cNvPr id="15374" name="54 Rectángulo">
            <a:hlinkClick r:id="rId11" action="ppaction://hlinksldjump"/>
          </p:cNvPr>
          <p:cNvSpPr>
            <a:spLocks noChangeArrowheads="1"/>
          </p:cNvSpPr>
          <p:nvPr/>
        </p:nvSpPr>
        <p:spPr bwMode="auto">
          <a:xfrm>
            <a:off x="4786313" y="2420938"/>
            <a:ext cx="2786062" cy="285750"/>
          </a:xfrm>
          <a:prstGeom prst="rect">
            <a:avLst/>
          </a:prstGeom>
          <a:noFill/>
          <a:ln w="9525" algn="ctr">
            <a:noFill/>
            <a:round/>
            <a:headEnd/>
            <a:tailEnd/>
          </a:ln>
        </p:spPr>
        <p:txBody>
          <a:bodyPr/>
          <a:lstStyle/>
          <a:p>
            <a:r>
              <a:rPr lang="es-MX" sz="1400" b="0" u="none">
                <a:latin typeface="Verdana" pitchFamily="34" charset="0"/>
              </a:rPr>
              <a:t>Salmón del Atlántico</a:t>
            </a:r>
            <a:endParaRPr lang="es-ES" sz="1400" b="0" u="none">
              <a:latin typeface="Verdana" pitchFamily="34" charset="0"/>
            </a:endParaRPr>
          </a:p>
        </p:txBody>
      </p:sp>
      <p:sp>
        <p:nvSpPr>
          <p:cNvPr id="15375" name="7 Rectángulo"/>
          <p:cNvSpPr>
            <a:spLocks noChangeArrowheads="1"/>
          </p:cNvSpPr>
          <p:nvPr/>
        </p:nvSpPr>
        <p:spPr bwMode="auto">
          <a:xfrm>
            <a:off x="2214563" y="1000125"/>
            <a:ext cx="4857750"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15376" name="23 Rectángulo">
            <a:hlinkClick r:id="rId11" action="ppaction://hlinksldjump"/>
          </p:cNvPr>
          <p:cNvSpPr>
            <a:spLocks noChangeArrowheads="1"/>
          </p:cNvSpPr>
          <p:nvPr/>
        </p:nvSpPr>
        <p:spPr bwMode="auto">
          <a:xfrm>
            <a:off x="4786313" y="2852738"/>
            <a:ext cx="2928937" cy="285750"/>
          </a:xfrm>
          <a:prstGeom prst="rect">
            <a:avLst/>
          </a:prstGeom>
          <a:noFill/>
          <a:ln w="9525" algn="ctr">
            <a:noFill/>
            <a:round/>
            <a:headEnd/>
            <a:tailEnd/>
          </a:ln>
        </p:spPr>
        <p:txBody>
          <a:bodyPr/>
          <a:lstStyle/>
          <a:p>
            <a:r>
              <a:rPr lang="es-MX" sz="1400" b="0" u="none">
                <a:latin typeface="Verdana" pitchFamily="34" charset="0"/>
              </a:rPr>
              <a:t>Salmón plateado</a:t>
            </a:r>
            <a:endParaRPr lang="es-ES" sz="1400" b="0" u="none">
              <a:latin typeface="Verdana" pitchFamily="34" charset="0"/>
            </a:endParaRPr>
          </a:p>
        </p:txBody>
      </p:sp>
      <p:sp>
        <p:nvSpPr>
          <p:cNvPr id="15377" name="24 Rectángulo">
            <a:hlinkClick r:id="rId12" action="ppaction://hlinksldjump"/>
          </p:cNvPr>
          <p:cNvSpPr>
            <a:spLocks noChangeArrowheads="1"/>
          </p:cNvSpPr>
          <p:nvPr/>
        </p:nvSpPr>
        <p:spPr bwMode="auto">
          <a:xfrm>
            <a:off x="4786313" y="3284538"/>
            <a:ext cx="2786062" cy="285750"/>
          </a:xfrm>
          <a:prstGeom prst="rect">
            <a:avLst/>
          </a:prstGeom>
          <a:noFill/>
          <a:ln w="9525" algn="ctr">
            <a:noFill/>
            <a:round/>
            <a:headEnd/>
            <a:tailEnd/>
          </a:ln>
        </p:spPr>
        <p:txBody>
          <a:bodyPr/>
          <a:lstStyle/>
          <a:p>
            <a:r>
              <a:rPr lang="es-MX" sz="1400" b="0" u="none">
                <a:latin typeface="Verdana" pitchFamily="34" charset="0"/>
              </a:rPr>
              <a:t>Salmón rey o chinook</a:t>
            </a:r>
            <a:endParaRPr lang="es-ES" sz="1400" b="0" u="none">
              <a:latin typeface="Verdana" pitchFamily="34" charset="0"/>
            </a:endParaRPr>
          </a:p>
        </p:txBody>
      </p:sp>
      <p:sp>
        <p:nvSpPr>
          <p:cNvPr id="34" name="33 Elipse"/>
          <p:cNvSpPr/>
          <p:nvPr/>
        </p:nvSpPr>
        <p:spPr bwMode="auto">
          <a:xfrm>
            <a:off x="357188" y="242887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R</a:t>
            </a:r>
            <a:endParaRPr lang="es-ES" dirty="0">
              <a:solidFill>
                <a:schemeClr val="bg1"/>
              </a:solidFill>
            </a:endParaRPr>
          </a:p>
        </p:txBody>
      </p:sp>
      <p:sp>
        <p:nvSpPr>
          <p:cNvPr id="15379" name="55 Rectángulo">
            <a:hlinkClick r:id="rId13" action="ppaction://hlinksldjump"/>
          </p:cNvPr>
          <p:cNvSpPr>
            <a:spLocks noChangeArrowheads="1"/>
          </p:cNvSpPr>
          <p:nvPr/>
        </p:nvSpPr>
        <p:spPr bwMode="auto">
          <a:xfrm>
            <a:off x="4786313" y="3716338"/>
            <a:ext cx="1857375" cy="285750"/>
          </a:xfrm>
          <a:prstGeom prst="rect">
            <a:avLst/>
          </a:prstGeom>
          <a:noFill/>
          <a:ln w="9525" algn="ctr">
            <a:noFill/>
            <a:round/>
            <a:headEnd/>
            <a:tailEnd/>
          </a:ln>
        </p:spPr>
        <p:txBody>
          <a:bodyPr/>
          <a:lstStyle/>
          <a:p>
            <a:r>
              <a:rPr lang="es-MX" sz="1400" b="0" u="none">
                <a:latin typeface="Verdana" pitchFamily="34" charset="0"/>
              </a:rPr>
              <a:t>Sardina austral</a:t>
            </a:r>
            <a:endParaRPr lang="es-ES" sz="1400" b="0" u="none">
              <a:latin typeface="Verdana" pitchFamily="34" charset="0"/>
            </a:endParaRPr>
          </a:p>
        </p:txBody>
      </p:sp>
      <p:sp>
        <p:nvSpPr>
          <p:cNvPr id="15380" name="23 Rectángulo">
            <a:hlinkClick r:id="rId14" action="ppaction://hlinksldjump"/>
          </p:cNvPr>
          <p:cNvSpPr>
            <a:spLocks noChangeArrowheads="1"/>
          </p:cNvSpPr>
          <p:nvPr/>
        </p:nvSpPr>
        <p:spPr bwMode="auto">
          <a:xfrm>
            <a:off x="4786313" y="4149725"/>
            <a:ext cx="2928937" cy="285750"/>
          </a:xfrm>
          <a:prstGeom prst="rect">
            <a:avLst/>
          </a:prstGeom>
          <a:noFill/>
          <a:ln w="9525" algn="ctr">
            <a:noFill/>
            <a:round/>
            <a:headEnd/>
            <a:tailEnd/>
          </a:ln>
        </p:spPr>
        <p:txBody>
          <a:bodyPr/>
          <a:lstStyle/>
          <a:p>
            <a:r>
              <a:rPr lang="es-MX" sz="1400" b="0" u="none">
                <a:latin typeface="Verdana" pitchFamily="34" charset="0"/>
              </a:rPr>
              <a:t>Sardina común</a:t>
            </a:r>
            <a:endParaRPr lang="es-ES" sz="1400" b="0" u="none">
              <a:latin typeface="Verdana" pitchFamily="34" charset="0"/>
            </a:endParaRPr>
          </a:p>
        </p:txBody>
      </p:sp>
      <p:sp>
        <p:nvSpPr>
          <p:cNvPr id="15381" name="24 Rectángulo">
            <a:hlinkClick r:id="rId15" action="ppaction://hlinksldjump"/>
          </p:cNvPr>
          <p:cNvSpPr>
            <a:spLocks noChangeArrowheads="1"/>
          </p:cNvSpPr>
          <p:nvPr/>
        </p:nvSpPr>
        <p:spPr bwMode="auto">
          <a:xfrm>
            <a:off x="4786313" y="4581525"/>
            <a:ext cx="2786062" cy="285750"/>
          </a:xfrm>
          <a:prstGeom prst="rect">
            <a:avLst/>
          </a:prstGeom>
          <a:noFill/>
          <a:ln w="9525" algn="ctr">
            <a:noFill/>
            <a:round/>
            <a:headEnd/>
            <a:tailEnd/>
          </a:ln>
        </p:spPr>
        <p:txBody>
          <a:bodyPr/>
          <a:lstStyle/>
          <a:p>
            <a:r>
              <a:rPr lang="es-MX" sz="1400" b="0" u="none">
                <a:latin typeface="Verdana" pitchFamily="34" charset="0"/>
              </a:rPr>
              <a:t>Sardina española</a:t>
            </a:r>
            <a:endParaRPr lang="es-ES" sz="1400" b="0" u="none">
              <a:latin typeface="Verdana" pitchFamily="34" charset="0"/>
            </a:endParaRPr>
          </a:p>
        </p:txBody>
      </p:sp>
      <p:sp>
        <p:nvSpPr>
          <p:cNvPr id="15382" name="25 Rectángulo">
            <a:hlinkClick r:id="rId13" action="ppaction://hlinksldjump"/>
          </p:cNvPr>
          <p:cNvSpPr>
            <a:spLocks noChangeArrowheads="1"/>
          </p:cNvSpPr>
          <p:nvPr/>
        </p:nvSpPr>
        <p:spPr bwMode="auto">
          <a:xfrm>
            <a:off x="4786313" y="5013325"/>
            <a:ext cx="2714625" cy="285750"/>
          </a:xfrm>
          <a:prstGeom prst="rect">
            <a:avLst/>
          </a:prstGeom>
          <a:noFill/>
          <a:ln w="9525" algn="ctr">
            <a:noFill/>
            <a:round/>
            <a:headEnd/>
            <a:tailEnd/>
          </a:ln>
        </p:spPr>
        <p:txBody>
          <a:bodyPr/>
          <a:lstStyle/>
          <a:p>
            <a:r>
              <a:rPr lang="es-MX" sz="1400" b="0" u="none">
                <a:latin typeface="Verdana" pitchFamily="34" charset="0"/>
              </a:rPr>
              <a:t>Sardina redonda</a:t>
            </a:r>
            <a:endParaRPr lang="es-ES" sz="1400" b="0" u="none">
              <a:latin typeface="Verdana" pitchFamily="34" charset="0"/>
            </a:endParaRPr>
          </a:p>
        </p:txBody>
      </p:sp>
      <p:sp>
        <p:nvSpPr>
          <p:cNvPr id="15383" name="26 Rectángulo">
            <a:hlinkClick r:id="rId16" action="ppaction://hlinksldjump"/>
          </p:cNvPr>
          <p:cNvSpPr>
            <a:spLocks noChangeArrowheads="1"/>
          </p:cNvSpPr>
          <p:nvPr/>
        </p:nvSpPr>
        <p:spPr bwMode="auto">
          <a:xfrm>
            <a:off x="4786313" y="5373688"/>
            <a:ext cx="2928937" cy="285750"/>
          </a:xfrm>
          <a:prstGeom prst="rect">
            <a:avLst/>
          </a:prstGeom>
          <a:noFill/>
          <a:ln w="9525" algn="ctr">
            <a:noFill/>
            <a:round/>
            <a:headEnd/>
            <a:tailEnd/>
          </a:ln>
        </p:spPr>
        <p:txBody>
          <a:bodyPr/>
          <a:lstStyle/>
          <a:p>
            <a:r>
              <a:rPr lang="es-MX" sz="1400" b="0" u="none">
                <a:latin typeface="Verdana" pitchFamily="34" charset="0"/>
              </a:rPr>
              <a:t>Sargo</a:t>
            </a:r>
            <a:endParaRPr lang="es-ES" sz="1400" b="0" u="none">
              <a:latin typeface="Verdana" pitchFamily="34" charset="0"/>
            </a:endParaRPr>
          </a:p>
        </p:txBody>
      </p:sp>
      <p:sp>
        <p:nvSpPr>
          <p:cNvPr id="15384" name="26 Rectángulo">
            <a:hlinkClick r:id="rId17" action="ppaction://hlinksldjump"/>
          </p:cNvPr>
          <p:cNvSpPr>
            <a:spLocks noChangeArrowheads="1"/>
          </p:cNvSpPr>
          <p:nvPr/>
        </p:nvSpPr>
        <p:spPr bwMode="auto">
          <a:xfrm>
            <a:off x="4787900" y="6096000"/>
            <a:ext cx="2928938" cy="285750"/>
          </a:xfrm>
          <a:prstGeom prst="rect">
            <a:avLst/>
          </a:prstGeom>
          <a:noFill/>
          <a:ln w="9525" algn="ctr">
            <a:noFill/>
            <a:round/>
            <a:headEnd/>
            <a:tailEnd/>
          </a:ln>
        </p:spPr>
        <p:txBody>
          <a:bodyPr/>
          <a:lstStyle/>
          <a:p>
            <a:r>
              <a:rPr lang="es-MX" sz="1400" b="0" u="none">
                <a:latin typeface="Verdana" pitchFamily="34" charset="0"/>
              </a:rPr>
              <a:t>Sierra</a:t>
            </a:r>
            <a:endParaRPr lang="es-ES" sz="1400" b="0" u="none">
              <a:latin typeface="Verdana" pitchFamily="34" charset="0"/>
            </a:endParaRPr>
          </a:p>
        </p:txBody>
      </p:sp>
      <p:sp>
        <p:nvSpPr>
          <p:cNvPr id="15385" name="57 Rectángulo redondeado">
            <a:hlinkClick r:id="rId18" action="ppaction://hlinksldjump"/>
          </p:cNvPr>
          <p:cNvSpPr>
            <a:spLocks noChangeArrowheads="1"/>
          </p:cNvSpPr>
          <p:nvPr/>
        </p:nvSpPr>
        <p:spPr bwMode="auto">
          <a:xfrm>
            <a:off x="7000875" y="6143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5386" name="50 Rectángulo">
            <a:hlinkClick r:id="rId12" action="ppaction://hlinksldjump"/>
          </p:cNvPr>
          <p:cNvSpPr>
            <a:spLocks noChangeArrowheads="1"/>
          </p:cNvSpPr>
          <p:nvPr/>
        </p:nvSpPr>
        <p:spPr bwMode="auto">
          <a:xfrm>
            <a:off x="1357313" y="5857875"/>
            <a:ext cx="2857500" cy="285750"/>
          </a:xfrm>
          <a:prstGeom prst="rect">
            <a:avLst/>
          </a:prstGeom>
          <a:noFill/>
          <a:ln w="9525" algn="ctr">
            <a:noFill/>
            <a:round/>
            <a:headEnd/>
            <a:tailEnd/>
          </a:ln>
        </p:spPr>
        <p:txBody>
          <a:bodyPr/>
          <a:lstStyle/>
          <a:p>
            <a:r>
              <a:rPr lang="es-MX" sz="1400" b="0" u="none">
                <a:latin typeface="Verdana" pitchFamily="34" charset="0"/>
              </a:rPr>
              <a:t>Ruhi</a:t>
            </a:r>
            <a:endParaRPr lang="es-ES" sz="1400" b="0" u="none">
              <a:latin typeface="Verdana" pitchFamily="34" charset="0"/>
            </a:endParaRPr>
          </a:p>
        </p:txBody>
      </p:sp>
      <p:sp>
        <p:nvSpPr>
          <p:cNvPr id="38" name="37 Elipse"/>
          <p:cNvSpPr/>
          <p:nvPr/>
        </p:nvSpPr>
        <p:spPr bwMode="auto">
          <a:xfrm>
            <a:off x="3786188" y="150018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S</a:t>
            </a:r>
            <a:endParaRPr lang="es-ES" dirty="0">
              <a:solidFill>
                <a:schemeClr val="bg1"/>
              </a:solidFill>
            </a:endParaRPr>
          </a:p>
        </p:txBody>
      </p:sp>
      <p:sp>
        <p:nvSpPr>
          <p:cNvPr id="15388" name="26 Rectángulo">
            <a:hlinkClick r:id="rId15" action="ppaction://hlinksldjump"/>
          </p:cNvPr>
          <p:cNvSpPr>
            <a:spLocks noChangeArrowheads="1"/>
          </p:cNvSpPr>
          <p:nvPr/>
        </p:nvSpPr>
        <p:spPr bwMode="auto">
          <a:xfrm>
            <a:off x="4787900" y="5732463"/>
            <a:ext cx="2928938" cy="285750"/>
          </a:xfrm>
          <a:prstGeom prst="rect">
            <a:avLst/>
          </a:prstGeom>
          <a:noFill/>
          <a:ln w="9525" algn="ctr">
            <a:noFill/>
            <a:round/>
            <a:headEnd/>
            <a:tailEnd/>
          </a:ln>
        </p:spPr>
        <p:txBody>
          <a:bodyPr/>
          <a:lstStyle/>
          <a:p>
            <a:r>
              <a:rPr lang="es-MX" sz="1400" b="0" u="none">
                <a:latin typeface="Verdana" pitchFamily="34" charset="0"/>
              </a:rPr>
              <a:t>Serpiente marina</a:t>
            </a:r>
            <a:endParaRPr lang="es-ES" sz="1400" b="0" u="none">
              <a:latin typeface="Verdana" pitchFamily="34" charset="0"/>
            </a:endParaRPr>
          </a:p>
        </p:txBody>
      </p:sp>
      <p:sp>
        <p:nvSpPr>
          <p:cNvPr id="15389" name="44 Rectángulo">
            <a:hlinkClick r:id="rId19" action="ppaction://hlinksldjump"/>
          </p:cNvPr>
          <p:cNvSpPr>
            <a:spLocks noChangeArrowheads="1"/>
          </p:cNvSpPr>
          <p:nvPr/>
        </p:nvSpPr>
        <p:spPr bwMode="auto">
          <a:xfrm>
            <a:off x="1357313" y="3000375"/>
            <a:ext cx="2928937" cy="357188"/>
          </a:xfrm>
          <a:prstGeom prst="rect">
            <a:avLst/>
          </a:prstGeom>
          <a:noFill/>
          <a:ln w="9525" algn="ctr">
            <a:noFill/>
            <a:round/>
            <a:headEnd/>
            <a:tailEnd/>
          </a:ln>
        </p:spPr>
        <p:txBody>
          <a:bodyPr/>
          <a:lstStyle/>
          <a:p>
            <a:r>
              <a:rPr lang="es-MX" sz="1400" b="0" u="none">
                <a:latin typeface="Verdana" pitchFamily="34" charset="0"/>
              </a:rPr>
              <a:t>Raya espinosa</a:t>
            </a:r>
            <a:endParaRPr lang="es-ES" sz="1400" b="0" u="none">
              <a:latin typeface="Verdana" pitchFamily="34" charset="0"/>
            </a:endParaRPr>
          </a:p>
        </p:txBody>
      </p:sp>
      <p:sp>
        <p:nvSpPr>
          <p:cNvPr id="15390" name="53 Rectángulo">
            <a:hlinkClick r:id="rId10" action="ppaction://hlinksldjump"/>
          </p:cNvPr>
          <p:cNvSpPr>
            <a:spLocks noChangeArrowheads="1"/>
          </p:cNvSpPr>
          <p:nvPr/>
        </p:nvSpPr>
        <p:spPr bwMode="auto">
          <a:xfrm>
            <a:off x="4787900" y="1703388"/>
            <a:ext cx="3313113" cy="285750"/>
          </a:xfrm>
          <a:prstGeom prst="rect">
            <a:avLst/>
          </a:prstGeom>
          <a:noFill/>
          <a:ln w="9525" algn="ctr">
            <a:noFill/>
            <a:round/>
            <a:headEnd/>
            <a:tailEnd/>
          </a:ln>
        </p:spPr>
        <p:txBody>
          <a:bodyPr/>
          <a:lstStyle/>
          <a:p>
            <a:r>
              <a:rPr lang="es-MX" sz="1400" b="0" u="none">
                <a:latin typeface="Verdana" pitchFamily="34" charset="0"/>
              </a:rPr>
              <a:t>Salmonídeos </a:t>
            </a:r>
            <a:r>
              <a:rPr lang="es-MX" sz="1400" b="0">
                <a:latin typeface="Verdana" pitchFamily="34" charset="0"/>
              </a:rPr>
              <a:t>(XV a X Regiones)</a:t>
            </a:r>
            <a:endParaRPr lang="es-ES" sz="1400" b="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85750" y="908720"/>
            <a:ext cx="8643938" cy="594928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Merluza del sur </a:t>
            </a:r>
            <a:r>
              <a:rPr lang="es-MX" sz="900" i="1" dirty="0">
                <a:latin typeface="Verdana" pitchFamily="34" charset="0"/>
              </a:rPr>
              <a:t>(</a:t>
            </a:r>
            <a:r>
              <a:rPr lang="es-ES" sz="900" i="1" dirty="0" err="1">
                <a:latin typeface="Verdana" pitchFamily="34" charset="0"/>
              </a:rPr>
              <a:t>Merluccius</a:t>
            </a:r>
            <a:r>
              <a:rPr lang="es-ES" sz="900" i="1" dirty="0">
                <a:latin typeface="Verdana" pitchFamily="34" charset="0"/>
              </a:rPr>
              <a:t> </a:t>
            </a:r>
            <a:r>
              <a:rPr lang="es-ES" sz="900" i="1" dirty="0" err="1">
                <a:latin typeface="Verdana" pitchFamily="34" charset="0"/>
              </a:rPr>
              <a:t>australis</a:t>
            </a:r>
            <a:r>
              <a:rPr lang="es-ES" sz="900" i="1" dirty="0">
                <a:latin typeface="Verdana" pitchFamily="34" charset="0"/>
              </a:rPr>
              <a:t>)</a:t>
            </a:r>
            <a:endParaRPr lang="es-MX" sz="900" i="1" dirty="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ES" sz="1400" b="0" u="none" dirty="0">
                <a:latin typeface="Verdana" pitchFamily="34" charset="0"/>
              </a:rPr>
              <a:t> </a:t>
            </a:r>
            <a:r>
              <a:rPr lang="es-ES" sz="1000" b="0" u="none" dirty="0">
                <a:latin typeface="Verdana" pitchFamily="34" charset="0"/>
              </a:rPr>
              <a:t>D.S.N° 354 de 1993, declara a la unidad de pesquería merluza del sur, en el área marítima entre los paralelos 41° 28,6 LS y el 47°00 LS y entre los paralelos  47°00 LS  y 57°00 LS, en estado y régimen de plena explotación.</a:t>
            </a:r>
          </a:p>
          <a:p>
            <a:pPr algn="just">
              <a:defRPr/>
            </a:pPr>
            <a:endParaRPr lang="es-ES" sz="800" b="0" u="none" dirty="0">
              <a:latin typeface="Verdana" pitchFamily="34" charset="0"/>
            </a:endParaRPr>
          </a:p>
          <a:p>
            <a:pPr algn="just">
              <a:defRPr/>
            </a:pPr>
            <a:r>
              <a:rPr lang="es-ES" sz="1000" b="0" dirty="0" err="1">
                <a:latin typeface="Verdana" pitchFamily="34" charset="0"/>
              </a:rPr>
              <a:t>D.Ex.N°</a:t>
            </a:r>
            <a:r>
              <a:rPr lang="es-ES" sz="1000" b="0" dirty="0">
                <a:latin typeface="Verdana" pitchFamily="34" charset="0"/>
              </a:rPr>
              <a:t> 756 de 2012</a:t>
            </a:r>
            <a:r>
              <a:rPr lang="es-ES" sz="1000" b="0" u="none" dirty="0">
                <a:latin typeface="Verdana" pitchFamily="34" charset="0"/>
              </a:rPr>
              <a:t>, suspende recepción de solicitudes y el otorgamiento de nuevas autorizaciones de pesca, por el término de un año contado desde el 1° de agosto de 2012 (entre paralelos 41° 28,6 LS y 47°00 LS y entre paralelos  47°00 LS  y 57°00 LS). Y la </a:t>
            </a:r>
            <a:r>
              <a:rPr lang="es-ES" sz="1000" b="0" dirty="0" err="1">
                <a:latin typeface="Verdana" pitchFamily="34" charset="0"/>
              </a:rPr>
              <a:t>R.Ex.N°</a:t>
            </a:r>
            <a:r>
              <a:rPr lang="es-ES" sz="1000" b="0" dirty="0">
                <a:latin typeface="Verdana" pitchFamily="34" charset="0"/>
              </a:rPr>
              <a:t> 2079 de 2012</a:t>
            </a:r>
            <a:r>
              <a:rPr lang="es-ES" sz="1000" b="0" u="none" dirty="0">
                <a:latin typeface="Verdana" pitchFamily="34" charset="0"/>
              </a:rPr>
              <a:t>, suspende transitoriamente por el período de un año a contar del 1° de agosto de 2011, la inscripción en el RPA en todas sus categorías, X a XII regiones. Suspende por el mismo período en las regiones citadas, la inscripción de todas las especies que constituyan fauna acompañante, según corresponda al arte o aparejo de pesca.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ES" sz="1000" b="0" u="none" dirty="0" smtClean="0">
                <a:latin typeface="Verdana" pitchFamily="34" charset="0"/>
              </a:rPr>
              <a:t>D.EX.N°958 de 2014 (modificado por D.EX.N°531 de 2015), establece, para el año 2015, cuota anual de captura, al sur del 41º28,6L.S. de 16.219 t:</a:t>
            </a:r>
          </a:p>
          <a:p>
            <a:pPr algn="just">
              <a:defRPr/>
            </a:pPr>
            <a:r>
              <a:rPr lang="es-ES" sz="1000" b="0" u="none" dirty="0" smtClean="0">
                <a:latin typeface="Verdana" pitchFamily="34" charset="0"/>
              </a:rPr>
              <a:t>- 80 t para pesca de investigación; 161 t para imprevistos; 9.587 t fracción artesanal (como fauna acompañante 17 t y especie objetivo 9.570 t); 6.391 t fracción industrial (3.898 t Unidad Pesquería Norte y 2.493 t Unidad Pesquería Sur).</a:t>
            </a:r>
            <a:endParaRPr lang="es-MX" sz="1000" b="0" u="none" dirty="0" smtClean="0">
              <a:latin typeface="Verdana" pitchFamily="34" charset="0"/>
            </a:endParaRPr>
          </a:p>
          <a:p>
            <a:pPr algn="just">
              <a:defRPr/>
            </a:pPr>
            <a:r>
              <a:rPr lang="es-MX" sz="1000" b="0" u="none" dirty="0" smtClean="0">
                <a:latin typeface="Verdana" pitchFamily="34" charset="0"/>
              </a:rPr>
              <a:t>La </a:t>
            </a:r>
            <a:r>
              <a:rPr lang="es-MX" sz="1000" b="0" u="none" dirty="0" err="1" smtClean="0">
                <a:latin typeface="Verdana" pitchFamily="34" charset="0"/>
              </a:rPr>
              <a:t>Res.Ex</a:t>
            </a:r>
            <a:r>
              <a:rPr lang="es-MX" sz="1000" b="0" u="none" dirty="0" smtClean="0">
                <a:latin typeface="Verdana" pitchFamily="34" charset="0"/>
              </a:rPr>
              <a:t>.</a:t>
            </a:r>
            <a:r>
              <a:rPr lang="es-ES" sz="1000" b="0" u="none" dirty="0" smtClean="0">
                <a:latin typeface="Verdana" pitchFamily="34" charset="0"/>
              </a:rPr>
              <a:t>N°3788 </a:t>
            </a:r>
            <a:r>
              <a:rPr lang="es-ES" sz="1000" b="0" u="none" dirty="0">
                <a:latin typeface="Verdana" pitchFamily="34" charset="0"/>
              </a:rPr>
              <a:t>de </a:t>
            </a:r>
            <a:r>
              <a:rPr lang="es-ES" sz="1000" b="0" u="none" dirty="0" smtClean="0">
                <a:latin typeface="Verdana" pitchFamily="34" charset="0"/>
              </a:rPr>
              <a:t>2013, </a:t>
            </a:r>
            <a:r>
              <a:rPr lang="es-ES" sz="1000" b="0" u="none" dirty="0">
                <a:latin typeface="Verdana" pitchFamily="34" charset="0"/>
              </a:rPr>
              <a:t>establece </a:t>
            </a:r>
            <a:r>
              <a:rPr lang="es-ES" sz="1000" b="0" u="none" dirty="0" smtClean="0">
                <a:latin typeface="Verdana" pitchFamily="34" charset="0"/>
              </a:rPr>
              <a:t>la distribución regional de las cuotas anuales de captura artesanales por región, año 2014 en aguas interiores (especie objetivo: X región 3.790 t; XI región: 2.310 t y XII región 1.051 t).</a:t>
            </a:r>
          </a:p>
          <a:p>
            <a:pPr algn="just">
              <a:defRPr/>
            </a:pPr>
            <a:r>
              <a:rPr lang="es-MX" sz="1000" b="0" dirty="0" smtClean="0">
                <a:latin typeface="Verdana" pitchFamily="34" charset="0"/>
              </a:rPr>
              <a:t>D.Ex.Nº40 de 2015</a:t>
            </a:r>
            <a:r>
              <a:rPr lang="es-MX" sz="1000" b="0" u="none" dirty="0" smtClean="0">
                <a:latin typeface="Verdana" pitchFamily="34" charset="0"/>
              </a:rPr>
              <a:t>, fija para el año 2015 una cuota anual de captura de 108 t para ser extraída fuera de la unidad de pesquería.</a:t>
            </a:r>
          </a:p>
          <a:p>
            <a:pPr algn="just">
              <a:defRPr/>
            </a:pPr>
            <a:r>
              <a:rPr lang="es-MX" sz="1000" b="0" dirty="0" smtClean="0">
                <a:latin typeface="Verdana" pitchFamily="34" charset="0"/>
              </a:rPr>
              <a:t>D.Ex.Nº257 de 2015</a:t>
            </a:r>
            <a:r>
              <a:rPr lang="es-MX" sz="1000" b="0" u="none" dirty="0" smtClean="0">
                <a:latin typeface="Verdana" pitchFamily="34" charset="0"/>
              </a:rPr>
              <a:t>, rectifica D.Ex.Nº39 de 2015, que estableció porcentajes de desembarque artesanal como fauna acompañante: 1% como </a:t>
            </a:r>
            <a:r>
              <a:rPr lang="es-MX" sz="1000" b="0" u="none" dirty="0" err="1" smtClean="0">
                <a:latin typeface="Verdana" pitchFamily="34" charset="0"/>
              </a:rPr>
              <a:t>f.a.</a:t>
            </a:r>
            <a:r>
              <a:rPr lang="es-MX" sz="1000" b="0" u="none" dirty="0" smtClean="0">
                <a:latin typeface="Verdana" pitchFamily="34" charset="0"/>
              </a:rPr>
              <a:t> de congrio dorado y otras especies, con espinel, respecto de la especie objetivo, regiones X, XI y XII, por viaje de pesca.</a:t>
            </a: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245 de 1990, prohíbe a contar del 01 de Enero de 1991 la utilización de anzuelos de número superior a 6, con una altura de gancho (</a:t>
            </a:r>
            <a:r>
              <a:rPr lang="es-ES" sz="1000" b="0" u="none" dirty="0" err="1">
                <a:latin typeface="Verdana" pitchFamily="34" charset="0"/>
              </a:rPr>
              <a:t>throat</a:t>
            </a:r>
            <a:r>
              <a:rPr lang="es-ES" sz="1000" b="0" u="none" dirty="0">
                <a:latin typeface="Verdana" pitchFamily="34" charset="0"/>
              </a:rPr>
              <a:t>) menor de 18 mm y una anchura del gancho (gap) menor que 17 mm para la captura con espineles o palangres del recurso merluza del sur.</a:t>
            </a:r>
          </a:p>
          <a:p>
            <a:pPr algn="just">
              <a:defRPr/>
            </a:pPr>
            <a:r>
              <a:rPr lang="es-ES" sz="1000" b="0" u="none" dirty="0" err="1" smtClean="0">
                <a:latin typeface="Verdana" pitchFamily="34" charset="0"/>
              </a:rPr>
              <a:t>D.Ex.N</a:t>
            </a:r>
            <a:r>
              <a:rPr lang="es-ES" sz="1000" b="0" u="none" dirty="0" err="1">
                <a:latin typeface="Verdana" pitchFamily="34" charset="0"/>
              </a:rPr>
              <a:t>°</a:t>
            </a:r>
            <a:r>
              <a:rPr lang="es-ES" sz="1000" b="0" u="none" dirty="0">
                <a:latin typeface="Verdana" pitchFamily="34" charset="0"/>
              </a:rPr>
              <a:t> 144 de 1980, establece que en la actividad extractiva con red de arrastre, al sur del paralelo 43ºS, las redes de arrastre deben tener un tamaño mínimo de luz de malla de 130 mm y no deben utilizar cubre copo.</a:t>
            </a:r>
          </a:p>
          <a:p>
            <a:pPr algn="just">
              <a:defRPr/>
            </a:pPr>
            <a:r>
              <a:rPr lang="es-MX" sz="1000" b="0" u="none" dirty="0" smtClean="0">
                <a:latin typeface="Verdana" pitchFamily="34" charset="0"/>
              </a:rPr>
              <a:t>R.Ex.Nº2110 de 2014, aprueba medidas de administración para reducir o minimizar capturas incidentales con palangre de aves, en aguas nacionales y altamar, aplicables a naves industriales.</a:t>
            </a:r>
          </a:p>
          <a:p>
            <a:pPr algn="just">
              <a:defRPr/>
            </a:pPr>
            <a:endParaRPr lang="es-MX" sz="8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a:t>
            </a:r>
            <a:r>
              <a:rPr lang="es-ES"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245 de 1990, prohíbe en todo el territorio nacional a contar del 01 de Enero de 1991 la extracción, tenencia, posesión, procesamiento, transporte y comercialización de ejemplares del recurso Merluza del sur, de una talla inferior a 60 centímetros de longitud total. Sin perjuicio de lo anterior, en cada captura o desembarque de merluza del sur, se permitirá un margen de tolerancia de ejemplares bajo el tamaño mínimo en un porcentaje de hasta un 20% del total de la especie indicada, medido en cantidad de ejemplares.</a:t>
            </a:r>
            <a:endParaRPr lang="es-MX" sz="1000" b="0" u="none" dirty="0">
              <a:latin typeface="Verdana" pitchFamily="34" charset="0"/>
            </a:endParaRPr>
          </a:p>
          <a:p>
            <a:pPr algn="just">
              <a:defRPr/>
            </a:pPr>
            <a:endParaRPr lang="es-MX" sz="8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140 de 1996, establece entre el 1º y el 31 de Agosto de cada año una veda biológica reproductiva de Merluza del sur en toda el área comprendida entre los paralelos 41º28,6" L.S. y 57º L.S., incluyendo las respectivas aguas interiores.</a:t>
            </a:r>
          </a:p>
          <a:p>
            <a:pPr algn="just">
              <a:defRPr/>
            </a:pPr>
            <a:r>
              <a:rPr lang="es-ES" sz="1100" b="0" u="none" dirty="0">
                <a:latin typeface="Verdana" pitchFamily="34" charset="0"/>
              </a:rPr>
              <a:t> </a:t>
            </a:r>
            <a:r>
              <a:rPr lang="es-MX" sz="1100" b="0" u="none" dirty="0">
                <a:latin typeface="Verdana" pitchFamily="34" charset="0"/>
              </a:rPr>
              <a:t/>
            </a:r>
            <a:br>
              <a:rPr lang="es-MX" sz="1100" b="0" u="none" dirty="0">
                <a:latin typeface="Verdana" pitchFamily="34" charset="0"/>
              </a:rPr>
            </a:br>
            <a:endParaRPr lang="es-MX" sz="11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4388" name="57 Rectángulo redondeado">
            <a:hlinkClick r:id="rId2" action="ppaction://hlinksldjump"/>
          </p:cNvPr>
          <p:cNvSpPr>
            <a:spLocks noChangeArrowheads="1"/>
          </p:cNvSpPr>
          <p:nvPr/>
        </p:nvSpPr>
        <p:spPr bwMode="auto">
          <a:xfrm>
            <a:off x="7643813" y="908720"/>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85737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Mesoplodón</a:t>
            </a:r>
            <a:r>
              <a:rPr lang="es-MX" sz="1400" dirty="0">
                <a:latin typeface="Verdana" pitchFamily="34" charset="0"/>
              </a:rPr>
              <a:t> de Héctor </a:t>
            </a:r>
            <a:r>
              <a:rPr lang="es-MX" sz="900" i="1" dirty="0">
                <a:latin typeface="Verdana" pitchFamily="34" charset="0"/>
              </a:rPr>
              <a:t>(</a:t>
            </a:r>
            <a:r>
              <a:rPr lang="es-MX" sz="900" i="1" dirty="0" err="1">
                <a:latin typeface="Verdana" pitchFamily="34" charset="0"/>
              </a:rPr>
              <a:t>Mesoplodon</a:t>
            </a:r>
            <a:r>
              <a:rPr lang="es-MX" sz="900" i="1" dirty="0">
                <a:latin typeface="Verdana" pitchFamily="34" charset="0"/>
              </a:rPr>
              <a:t> </a:t>
            </a:r>
            <a:r>
              <a:rPr lang="es-MX" sz="900" i="1" dirty="0" err="1">
                <a:latin typeface="Verdana" pitchFamily="34" charset="0"/>
              </a:rPr>
              <a:t>hectori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a:t>
            </a:r>
          </a:p>
          <a:p>
            <a:pPr algn="just">
              <a:defRPr/>
            </a:pPr>
            <a:r>
              <a:rPr lang="es-ES" sz="1200" b="0" u="none" dirty="0">
                <a:latin typeface="Verdana" pitchFamily="34" charset="0"/>
              </a:rPr>
              <a:t>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45412" name="57 Rectángulo redondeado">
            <a:hlinkClick r:id="rId2" action="ppaction://hlinksldjump"/>
          </p:cNvPr>
          <p:cNvSpPr>
            <a:spLocks noChangeArrowheads="1"/>
          </p:cNvSpPr>
          <p:nvPr/>
        </p:nvSpPr>
        <p:spPr bwMode="auto">
          <a:xfrm>
            <a:off x="7429500" y="23574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2928938"/>
            <a:ext cx="8358188" cy="185737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Mesoplodón</a:t>
            </a:r>
            <a:r>
              <a:rPr lang="es-MX" sz="1400" dirty="0">
                <a:latin typeface="Verdana" pitchFamily="34" charset="0"/>
              </a:rPr>
              <a:t> de Gray</a:t>
            </a:r>
            <a:r>
              <a:rPr lang="es-MX" sz="1400" i="1" dirty="0">
                <a:latin typeface="Verdana" pitchFamily="34" charset="0"/>
              </a:rPr>
              <a:t> </a:t>
            </a:r>
            <a:r>
              <a:rPr lang="es-MX" sz="900" i="1" dirty="0">
                <a:latin typeface="Verdana" pitchFamily="34" charset="0"/>
              </a:rPr>
              <a:t>(</a:t>
            </a:r>
            <a:r>
              <a:rPr lang="es-MX" sz="900" i="1" dirty="0" err="1">
                <a:latin typeface="Verdana" pitchFamily="34" charset="0"/>
              </a:rPr>
              <a:t>Mesoplodon</a:t>
            </a:r>
            <a:r>
              <a:rPr lang="es-MX" sz="900" i="1" dirty="0">
                <a:latin typeface="Verdana" pitchFamily="34" charset="0"/>
              </a:rPr>
              <a:t> </a:t>
            </a:r>
            <a:r>
              <a:rPr lang="es-MX" sz="900" i="1" dirty="0" err="1">
                <a:latin typeface="Verdana" pitchFamily="34" charset="0"/>
              </a:rPr>
              <a:t>grayi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a:t>
            </a:r>
          </a:p>
          <a:p>
            <a:pPr algn="just">
              <a:defRPr/>
            </a:pPr>
            <a:r>
              <a:rPr lang="es-ES" sz="1200" b="0" u="none" dirty="0">
                <a:latin typeface="Verdana" pitchFamily="34" charset="0"/>
              </a:rPr>
              <a:t>de muerte y la retención de animales vivos, en aguas bajo jurisdicción nacional. </a:t>
            </a:r>
            <a:endParaRPr lang="es-MX" sz="1200" b="0" u="none" dirty="0">
              <a:latin typeface="Verdana" pitchFamily="34" charset="0"/>
            </a:endParaRPr>
          </a:p>
          <a:p>
            <a:pPr algn="just">
              <a:buFont typeface="Wingdings" pitchFamily="2" charset="2"/>
              <a:buChar char="ü"/>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5414" name="57 Rectángulo redondeado">
            <a:hlinkClick r:id="rId2" action="ppaction://hlinksldjump"/>
          </p:cNvPr>
          <p:cNvSpPr>
            <a:spLocks noChangeArrowheads="1"/>
          </p:cNvSpPr>
          <p:nvPr/>
        </p:nvSpPr>
        <p:spPr bwMode="auto">
          <a:xfrm>
            <a:off x="7429500" y="42862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4857750"/>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Mesoplodón</a:t>
            </a:r>
            <a:r>
              <a:rPr lang="es-MX" sz="1400" dirty="0">
                <a:latin typeface="Verdana" pitchFamily="34" charset="0"/>
              </a:rPr>
              <a:t> de </a:t>
            </a:r>
            <a:r>
              <a:rPr lang="es-MX" sz="1400" dirty="0" err="1">
                <a:latin typeface="Verdana" pitchFamily="34" charset="0"/>
              </a:rPr>
              <a:t>Layard</a:t>
            </a:r>
            <a:r>
              <a:rPr lang="es-MX" sz="1400" i="1" dirty="0">
                <a:latin typeface="Verdana" pitchFamily="34" charset="0"/>
              </a:rPr>
              <a:t> </a:t>
            </a:r>
            <a:r>
              <a:rPr lang="es-MX" sz="900" i="1" dirty="0">
                <a:latin typeface="Verdana" pitchFamily="34" charset="0"/>
              </a:rPr>
              <a:t>(</a:t>
            </a:r>
            <a:r>
              <a:rPr lang="es-MX" sz="900" i="1" dirty="0" err="1">
                <a:latin typeface="Verdana" pitchFamily="34" charset="0"/>
              </a:rPr>
              <a:t>Mesoplodon</a:t>
            </a:r>
            <a:r>
              <a:rPr lang="es-MX" sz="900" i="1" dirty="0">
                <a:latin typeface="Verdana" pitchFamily="34" charset="0"/>
              </a:rPr>
              <a:t> </a:t>
            </a:r>
            <a:r>
              <a:rPr lang="es-MX" sz="900" i="1" dirty="0" err="1">
                <a:latin typeface="Verdana" pitchFamily="34" charset="0"/>
              </a:rPr>
              <a:t>layardii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5416" name="57 Rectángulo redondeado">
            <a:hlinkClick r:id="rId2" action="ppaction://hlinksldjump"/>
          </p:cNvPr>
          <p:cNvSpPr>
            <a:spLocks noChangeArrowheads="1"/>
          </p:cNvSpPr>
          <p:nvPr/>
        </p:nvSpPr>
        <p:spPr bwMode="auto">
          <a:xfrm>
            <a:off x="7500938" y="600075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85737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Mesoplodón</a:t>
            </a:r>
            <a:r>
              <a:rPr lang="es-MX" sz="1400" dirty="0">
                <a:latin typeface="Verdana" pitchFamily="34" charset="0"/>
              </a:rPr>
              <a:t> de </a:t>
            </a:r>
            <a:r>
              <a:rPr lang="es-MX" sz="1400" dirty="0" err="1">
                <a:latin typeface="Verdana" pitchFamily="34" charset="0"/>
              </a:rPr>
              <a:t>Blainville</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Mesoplodon</a:t>
            </a:r>
            <a:r>
              <a:rPr lang="es-MX" sz="900" i="1" dirty="0">
                <a:latin typeface="Verdana" pitchFamily="34" charset="0"/>
              </a:rPr>
              <a:t> </a:t>
            </a:r>
            <a:r>
              <a:rPr lang="es-MX" sz="900" i="1" dirty="0" err="1">
                <a:latin typeface="Verdana" pitchFamily="34" charset="0"/>
              </a:rPr>
              <a:t>densirostris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a:t>
            </a:r>
          </a:p>
          <a:p>
            <a:pPr algn="just">
              <a:defRPr/>
            </a:pPr>
            <a:r>
              <a:rPr lang="es-ES" sz="1200" b="0" u="none" dirty="0">
                <a:latin typeface="Verdana" pitchFamily="34" charset="0"/>
              </a:rPr>
              <a:t>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46436" name="57 Rectángulo redondeado">
            <a:hlinkClick r:id="rId2" action="ppaction://hlinksldjump"/>
          </p:cNvPr>
          <p:cNvSpPr>
            <a:spLocks noChangeArrowheads="1"/>
          </p:cNvSpPr>
          <p:nvPr/>
        </p:nvSpPr>
        <p:spPr bwMode="auto">
          <a:xfrm>
            <a:off x="7429500" y="23574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2928938"/>
            <a:ext cx="8358188" cy="185737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Mesoplodón</a:t>
            </a:r>
            <a:r>
              <a:rPr lang="es-MX" sz="1400" dirty="0">
                <a:latin typeface="Verdana" pitchFamily="34" charset="0"/>
              </a:rPr>
              <a:t> de </a:t>
            </a:r>
            <a:r>
              <a:rPr lang="es-MX" sz="1400" dirty="0" err="1">
                <a:latin typeface="Verdana" pitchFamily="34" charset="0"/>
              </a:rPr>
              <a:t>Bahamonde</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Mesoplodon</a:t>
            </a:r>
            <a:r>
              <a:rPr lang="es-MX" sz="900" i="1" dirty="0">
                <a:latin typeface="Verdana" pitchFamily="34" charset="0"/>
              </a:rPr>
              <a:t> </a:t>
            </a:r>
            <a:r>
              <a:rPr lang="es-MX" sz="900" i="1" dirty="0" err="1">
                <a:latin typeface="Verdana" pitchFamily="34" charset="0"/>
              </a:rPr>
              <a:t>traversii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a:t>
            </a:r>
          </a:p>
          <a:p>
            <a:pPr algn="just">
              <a:defRPr/>
            </a:pPr>
            <a:r>
              <a:rPr lang="es-ES" sz="1200" b="0" u="none" dirty="0">
                <a:latin typeface="Verdana" pitchFamily="34" charset="0"/>
              </a:rPr>
              <a:t>de muerte y la retención de animales vivos, en aguas bajo jurisdicción nacional. </a:t>
            </a:r>
            <a:endParaRPr lang="es-MX" sz="1200" b="0" u="none" dirty="0">
              <a:latin typeface="Verdana" pitchFamily="34" charset="0"/>
            </a:endParaRPr>
          </a:p>
          <a:p>
            <a:pPr algn="just">
              <a:buFont typeface="Wingdings" pitchFamily="2" charset="2"/>
              <a:buChar char="ü"/>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6438" name="57 Rectángulo redondeado">
            <a:hlinkClick r:id="rId2" action="ppaction://hlinksldjump"/>
          </p:cNvPr>
          <p:cNvSpPr>
            <a:spLocks noChangeArrowheads="1"/>
          </p:cNvSpPr>
          <p:nvPr/>
        </p:nvSpPr>
        <p:spPr bwMode="auto">
          <a:xfrm>
            <a:off x="7429500" y="42862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4857750"/>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Mesoplodón</a:t>
            </a:r>
            <a:r>
              <a:rPr lang="es-MX" sz="1400" dirty="0">
                <a:latin typeface="Verdana" pitchFamily="34" charset="0"/>
              </a:rPr>
              <a:t> peruano</a:t>
            </a:r>
            <a:r>
              <a:rPr lang="es-MX" sz="1400" i="1" dirty="0">
                <a:latin typeface="Verdana" pitchFamily="34" charset="0"/>
              </a:rPr>
              <a:t> </a:t>
            </a:r>
            <a:r>
              <a:rPr lang="es-MX" sz="900" i="1" dirty="0">
                <a:latin typeface="Verdana" pitchFamily="34" charset="0"/>
              </a:rPr>
              <a:t>(</a:t>
            </a:r>
            <a:r>
              <a:rPr lang="es-MX" sz="900" i="1" dirty="0" err="1">
                <a:latin typeface="Verdana" pitchFamily="34" charset="0"/>
              </a:rPr>
              <a:t>Mesoplodon</a:t>
            </a:r>
            <a:r>
              <a:rPr lang="es-MX" sz="900" i="1" dirty="0">
                <a:latin typeface="Verdana" pitchFamily="34" charset="0"/>
              </a:rPr>
              <a:t> </a:t>
            </a:r>
            <a:r>
              <a:rPr lang="es-MX" sz="900" i="1" dirty="0" err="1">
                <a:latin typeface="Verdana" pitchFamily="34" charset="0"/>
              </a:rPr>
              <a:t>peruvianus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6440" name="57 Rectángulo redondeado">
            <a:hlinkClick r:id="rId2" action="ppaction://hlinksldjump"/>
          </p:cNvPr>
          <p:cNvSpPr>
            <a:spLocks noChangeArrowheads="1"/>
          </p:cNvSpPr>
          <p:nvPr/>
        </p:nvSpPr>
        <p:spPr bwMode="auto">
          <a:xfrm>
            <a:off x="7500938" y="600075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Nanue</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Girellops</a:t>
            </a:r>
            <a:r>
              <a:rPr lang="es-ES" sz="900" i="1" dirty="0">
                <a:latin typeface="Verdana" pitchFamily="34" charset="0"/>
              </a:rPr>
              <a:t> </a:t>
            </a:r>
            <a:r>
              <a:rPr lang="es-ES" sz="900" i="1" dirty="0" err="1">
                <a:latin typeface="Verdana" pitchFamily="34" charset="0"/>
              </a:rPr>
              <a:t>nebulosus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47460"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214313" y="1000124"/>
            <a:ext cx="8786812" cy="2932931"/>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Navajuela</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Tagelus</a:t>
            </a:r>
            <a:r>
              <a:rPr lang="es-ES" sz="900" i="1" dirty="0">
                <a:latin typeface="Verdana" pitchFamily="34" charset="0"/>
              </a:rPr>
              <a:t> </a:t>
            </a:r>
            <a:r>
              <a:rPr lang="es-ES" sz="900" i="1" dirty="0" err="1">
                <a:latin typeface="Verdana" pitchFamily="34" charset="0"/>
              </a:rPr>
              <a:t>dombeii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a:t>
            </a:r>
            <a:r>
              <a:rPr lang="es-ES" sz="1100" b="0" u="none" dirty="0" err="1">
                <a:latin typeface="Verdana" pitchFamily="34" charset="0"/>
              </a:rPr>
              <a:t>D.Ex.N°</a:t>
            </a:r>
            <a:r>
              <a:rPr lang="es-ES" sz="1100" b="0" u="none" dirty="0">
                <a:latin typeface="Verdana" pitchFamily="34" charset="0"/>
              </a:rPr>
              <a:t> 183 de 1986, establece que la extracción del recurso </a:t>
            </a:r>
            <a:r>
              <a:rPr lang="es-ES" sz="1100" b="0" u="none" dirty="0" err="1">
                <a:latin typeface="Verdana" pitchFamily="34" charset="0"/>
              </a:rPr>
              <a:t>navajuela</a:t>
            </a:r>
            <a:r>
              <a:rPr lang="es-ES" sz="1100" b="0" u="none" dirty="0">
                <a:latin typeface="Verdana" pitchFamily="34" charset="0"/>
              </a:rPr>
              <a:t> o berberecho (</a:t>
            </a:r>
            <a:r>
              <a:rPr lang="es-ES" sz="1100" b="0" i="1" u="none" dirty="0" err="1">
                <a:latin typeface="Verdana" pitchFamily="34" charset="0"/>
              </a:rPr>
              <a:t>Tagelus</a:t>
            </a:r>
            <a:r>
              <a:rPr lang="es-ES" sz="1100" b="0" i="1" u="none" dirty="0">
                <a:latin typeface="Verdana" pitchFamily="34" charset="0"/>
              </a:rPr>
              <a:t> </a:t>
            </a:r>
            <a:r>
              <a:rPr lang="es-ES" sz="1100" b="0" i="1" u="none" dirty="0" err="1">
                <a:latin typeface="Verdana" pitchFamily="34" charset="0"/>
              </a:rPr>
              <a:t>dombeii</a:t>
            </a:r>
            <a:r>
              <a:rPr lang="es-ES" sz="1100" b="0" u="none" dirty="0">
                <a:latin typeface="Verdana" pitchFamily="34" charset="0"/>
              </a:rPr>
              <a:t>) en las aguas de la Bahía de Concepción se realizará sólo en base a artes de pesca artesanales no mecanizados, como son la extracción directa, el buceo por apnea, el uso del "candelero", u otros artes o métodos similares. Consecuentemente con lo anterior queda prohibido el uso de equipos de buceo autónomo, semiautónomo u otros métodos mecanizados.</a:t>
            </a: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100" b="0" u="none" dirty="0" err="1">
                <a:latin typeface="Verdana" pitchFamily="34" charset="0"/>
              </a:rPr>
              <a:t>D.Ex.N°</a:t>
            </a:r>
            <a:r>
              <a:rPr lang="es-ES" sz="1100" b="0" u="none" dirty="0">
                <a:latin typeface="Verdana" pitchFamily="34" charset="0"/>
              </a:rPr>
              <a:t> 4110 de 2005, establece TML de 60 mm aplicada en el área marítima de la X región</a:t>
            </a:r>
            <a:r>
              <a:rPr lang="es-ES" sz="1100" b="0" u="none" dirty="0" smtClean="0">
                <a:latin typeface="Verdana" pitchFamily="34" charset="0"/>
              </a:rPr>
              <a:t>.</a:t>
            </a:r>
          </a:p>
          <a:p>
            <a:pPr algn="just">
              <a:defRPr/>
            </a:pPr>
            <a:r>
              <a:rPr lang="es-ES" sz="1100" b="0" u="none" dirty="0" err="1" smtClean="0">
                <a:latin typeface="Verdana" pitchFamily="34" charset="0"/>
              </a:rPr>
              <a:t>Res.Ex.Nº</a:t>
            </a:r>
            <a:r>
              <a:rPr lang="es-ES" sz="1100" b="0" u="none" dirty="0" smtClean="0">
                <a:latin typeface="Verdana" pitchFamily="34" charset="0"/>
              </a:rPr>
              <a:t> 3816 de 2010, establece a partir del 28 de diciembre de 2010, talla mínima de extracción de 65 mm en el área marítima de la VIII Región.</a:t>
            </a:r>
          </a:p>
          <a:p>
            <a:pPr algn="just">
              <a:defRPr/>
            </a:pPr>
            <a:endParaRPr lang="es-ES" sz="11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t>
            </a:r>
            <a:r>
              <a:rPr lang="es-MX" sz="1400" b="0" u="none" dirty="0" smtClean="0">
                <a:latin typeface="Verdana" pitchFamily="34" charset="0"/>
              </a:rPr>
              <a:t>aplica</a:t>
            </a:r>
            <a:endParaRPr lang="es-MX"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48484" name="57 Rectángulo redondeado">
            <a:hlinkClick r:id="rId2" action="ppaction://hlinksldjump"/>
          </p:cNvPr>
          <p:cNvSpPr>
            <a:spLocks noChangeArrowheads="1"/>
          </p:cNvSpPr>
          <p:nvPr/>
        </p:nvSpPr>
        <p:spPr bwMode="auto">
          <a:xfrm>
            <a:off x="7572375" y="1124744"/>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214313" y="4096469"/>
            <a:ext cx="8786812" cy="242887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Orange </a:t>
            </a:r>
            <a:r>
              <a:rPr lang="es-MX" sz="1400" dirty="0" err="1">
                <a:latin typeface="Verdana" pitchFamily="34" charset="0"/>
              </a:rPr>
              <a:t>roughy</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Hoplosthethus</a:t>
            </a:r>
            <a:r>
              <a:rPr lang="es-ES" sz="900" i="1" dirty="0">
                <a:latin typeface="Verdana" pitchFamily="34" charset="0"/>
              </a:rPr>
              <a:t> </a:t>
            </a:r>
            <a:r>
              <a:rPr lang="es-ES" sz="900" i="1" dirty="0" err="1">
                <a:latin typeface="Verdana" pitchFamily="34" charset="0"/>
              </a:rPr>
              <a:t>atlanticus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a:t>
            </a:r>
            <a:r>
              <a:rPr lang="es-ES" sz="1100" b="0" u="none" dirty="0" err="1">
                <a:latin typeface="Verdana" pitchFamily="34" charset="0"/>
              </a:rPr>
              <a:t>D.Ex.N°</a:t>
            </a:r>
            <a:r>
              <a:rPr lang="es-ES" sz="1100" b="0" u="none" dirty="0">
                <a:latin typeface="Verdana" pitchFamily="34" charset="0"/>
              </a:rPr>
              <a:t> 1284 de 2011, junto con la veda, establece sólo para fines de pesca de investigación, cuota 500 toneladas en el Mar Territorial y la ZEE la que rige durante el año 2012.</a:t>
            </a: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MX" sz="1100" b="0" u="none" dirty="0">
                <a:latin typeface="Verdana" pitchFamily="34" charset="0"/>
              </a:rPr>
              <a:t> 		</a:t>
            </a:r>
            <a:r>
              <a:rPr lang="es-MX" sz="1400" b="0" u="none" dirty="0">
                <a:latin typeface="Verdana" pitchFamily="34" charset="0"/>
              </a:rPr>
              <a:t>No aplica</a:t>
            </a:r>
            <a:endParaRPr lang="es-ES"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100" b="0" u="none" dirty="0">
                <a:latin typeface="Verdana" pitchFamily="34" charset="0"/>
              </a:rPr>
              <a:t> 			</a:t>
            </a:r>
            <a:r>
              <a:rPr lang="es-MX" sz="1400" b="0" u="none" dirty="0">
                <a:latin typeface="Verdana" pitchFamily="34" charset="0"/>
              </a:rPr>
              <a:t>No aplica</a:t>
            </a: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100" b="0" u="none" dirty="0" err="1" smtClean="0">
                <a:latin typeface="Verdana" pitchFamily="34" charset="0"/>
              </a:rPr>
              <a:t>D.Ex.N°</a:t>
            </a:r>
            <a:r>
              <a:rPr lang="es-MX" sz="1100" b="0" u="none" dirty="0" smtClean="0">
                <a:latin typeface="Verdana" pitchFamily="34" charset="0"/>
              </a:rPr>
              <a:t> 10 de 2014, establece veda biológica en el Mar Territorial y Zona Económica Exclusiva de la República, entre las regiones XV y XII, que regirá por dos años a partir del día 23 de enero de 2014. Durante la veda se prohíbe la captura, comercialización, transporte, procesamiento, elaboración y almacenamiento de la especie y de los productos derivados de ella.</a:t>
            </a:r>
            <a:endParaRPr lang="es-MX" sz="11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8486" name="57 Rectángulo redondeado">
            <a:hlinkClick r:id="rId2" action="ppaction://hlinksldjump"/>
          </p:cNvPr>
          <p:cNvSpPr>
            <a:spLocks noChangeArrowheads="1"/>
          </p:cNvSpPr>
          <p:nvPr/>
        </p:nvSpPr>
        <p:spPr bwMode="auto">
          <a:xfrm>
            <a:off x="7572375" y="4221088"/>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4643438"/>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Orca antártica </a:t>
            </a:r>
            <a:r>
              <a:rPr lang="es-MX" sz="900" i="1" dirty="0">
                <a:latin typeface="Verdana" pitchFamily="34" charset="0"/>
              </a:rPr>
              <a:t>(</a:t>
            </a:r>
            <a:r>
              <a:rPr lang="es-MX" sz="900" i="1" dirty="0" err="1">
                <a:latin typeface="Verdana" pitchFamily="34" charset="0"/>
              </a:rPr>
              <a:t>Orcinus</a:t>
            </a:r>
            <a:r>
              <a:rPr lang="es-MX" sz="900" i="1" dirty="0">
                <a:latin typeface="Verdana" pitchFamily="34" charset="0"/>
              </a:rPr>
              <a:t> </a:t>
            </a:r>
            <a:r>
              <a:rPr lang="es-MX" sz="900" i="1" dirty="0" err="1">
                <a:latin typeface="Verdana" pitchFamily="34" charset="0"/>
              </a:rPr>
              <a:t>glacialis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225 de 1995 modificada por el </a:t>
            </a:r>
            <a:r>
              <a:rPr lang="es-ES" sz="1200" b="0" u="none" dirty="0" err="1">
                <a:latin typeface="Verdana" pitchFamily="34" charset="0"/>
              </a:rPr>
              <a:t>D.Ex.N°</a:t>
            </a:r>
            <a:r>
              <a:rPr lang="es-ES" sz="1200" b="0" u="none" dirty="0">
                <a:latin typeface="Verdana" pitchFamily="34" charset="0"/>
              </a:rPr>
              <a:t> 135 de 2005, establece una </a:t>
            </a:r>
          </a:p>
          <a:p>
            <a:pPr algn="just">
              <a:defRPr/>
            </a:pPr>
            <a:r>
              <a:rPr lang="es-ES" sz="1200" b="0" u="none" dirty="0">
                <a:latin typeface="Verdana" pitchFamily="34" charset="0"/>
              </a:rPr>
              <a:t>Veda extractiva nacional por un plazo 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49508" name="57 Rectángulo redondeado">
            <a:hlinkClick r:id="rId2" action="ppaction://hlinksldjump"/>
          </p:cNvPr>
          <p:cNvSpPr>
            <a:spLocks noChangeArrowheads="1"/>
          </p:cNvSpPr>
          <p:nvPr/>
        </p:nvSpPr>
        <p:spPr bwMode="auto">
          <a:xfrm>
            <a:off x="7358063" y="600075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Orca </a:t>
            </a:r>
            <a:r>
              <a:rPr lang="es-MX" sz="900" i="1" dirty="0">
                <a:latin typeface="Verdana" pitchFamily="34" charset="0"/>
              </a:rPr>
              <a:t>(</a:t>
            </a:r>
            <a:r>
              <a:rPr lang="es-ES" sz="900" i="1" dirty="0" err="1">
                <a:latin typeface="Verdana" pitchFamily="34" charset="0"/>
              </a:rPr>
              <a:t>Orcinus</a:t>
            </a:r>
            <a:r>
              <a:rPr lang="es-ES" sz="900" i="1" dirty="0">
                <a:latin typeface="Verdana" pitchFamily="34" charset="0"/>
              </a:rPr>
              <a:t> orca)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a:t>
            </a:r>
          </a:p>
          <a:p>
            <a:pPr algn="just">
              <a:defRPr/>
            </a:pPr>
            <a:r>
              <a:rPr lang="es-ES" sz="1200" b="0" u="none" dirty="0">
                <a:latin typeface="Verdana" pitchFamily="34" charset="0"/>
              </a:rPr>
              <a:t> de muerte y la retención de animales vivos, en aguas bajo jurisdicción nacional. </a:t>
            </a:r>
            <a:endParaRPr lang="es-MX" sz="1200" b="0" u="none" dirty="0">
              <a:latin typeface="Verdana" pitchFamily="34" charset="0"/>
            </a:endParaRPr>
          </a:p>
          <a:p>
            <a:pPr algn="just">
              <a:defRPr/>
            </a:pPr>
            <a:endParaRPr lang="es-ES" sz="1400" b="0" u="none" dirty="0">
              <a:latin typeface="Verdana" pitchFamily="34" charset="0"/>
            </a:endParaRPr>
          </a:p>
        </p:txBody>
      </p:sp>
      <p:sp>
        <p:nvSpPr>
          <p:cNvPr id="149510" name="57 Rectángulo redondeado">
            <a:hlinkClick r:id="rId2" action="ppaction://hlinksldjump"/>
          </p:cNvPr>
          <p:cNvSpPr>
            <a:spLocks noChangeArrowheads="1"/>
          </p:cNvSpPr>
          <p:nvPr/>
        </p:nvSpPr>
        <p:spPr bwMode="auto">
          <a:xfrm>
            <a:off x="7429500" y="22860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786063"/>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Orca pigmea </a:t>
            </a:r>
            <a:r>
              <a:rPr lang="es-MX" sz="900" i="1" dirty="0">
                <a:latin typeface="Verdana" pitchFamily="34" charset="0"/>
              </a:rPr>
              <a:t>(</a:t>
            </a:r>
            <a:r>
              <a:rPr lang="es-ES" sz="900" i="1" dirty="0" err="1">
                <a:latin typeface="Verdana" pitchFamily="34" charset="0"/>
              </a:rPr>
              <a:t>Feresa</a:t>
            </a:r>
            <a:r>
              <a:rPr lang="es-ES" sz="900" i="1" dirty="0">
                <a:latin typeface="Verdana" pitchFamily="34" charset="0"/>
              </a:rPr>
              <a:t> </a:t>
            </a:r>
            <a:r>
              <a:rPr lang="es-ES" sz="900" i="1" dirty="0" err="1">
                <a:latin typeface="Verdana" pitchFamily="34" charset="0"/>
              </a:rPr>
              <a:t>attenuata</a:t>
            </a:r>
            <a:r>
              <a:rPr lang="es-ES"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a:t>
            </a:r>
          </a:p>
          <a:p>
            <a:pPr algn="just">
              <a:defRPr/>
            </a:pPr>
            <a:r>
              <a:rPr lang="es-ES" sz="1200" b="0" u="none" dirty="0">
                <a:latin typeface="Verdana" pitchFamily="34" charset="0"/>
              </a:rPr>
              <a:t>de muerte y la retención de animales vivos, en aguas bajo jurisdicción nacional. </a:t>
            </a:r>
            <a:endParaRPr lang="es-MX" sz="14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49512" name="57 Rectángulo redondeado">
            <a:hlinkClick r:id="rId2" action="ppaction://hlinksldjump"/>
          </p:cNvPr>
          <p:cNvSpPr>
            <a:spLocks noChangeArrowheads="1"/>
          </p:cNvSpPr>
          <p:nvPr/>
        </p:nvSpPr>
        <p:spPr bwMode="auto">
          <a:xfrm>
            <a:off x="7429500" y="41433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428625" y="928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Ostión de Chiloé (</a:t>
            </a:r>
            <a:r>
              <a:rPr lang="es-ES" sz="900" i="1" dirty="0" err="1">
                <a:latin typeface="Verdana" pitchFamily="34" charset="0"/>
              </a:rPr>
              <a:t>Chlamys</a:t>
            </a:r>
            <a:r>
              <a:rPr lang="es-ES" sz="900" i="1" dirty="0">
                <a:latin typeface="Verdana" pitchFamily="34" charset="0"/>
              </a:rPr>
              <a:t> </a:t>
            </a:r>
            <a:r>
              <a:rPr lang="es-ES" sz="900" i="1" dirty="0" err="1">
                <a:latin typeface="Verdana" pitchFamily="34" charset="0"/>
              </a:rPr>
              <a:t>amandi</a:t>
            </a:r>
            <a:r>
              <a:rPr lang="es-ES" sz="900" i="1" dirty="0">
                <a:latin typeface="Verdana" pitchFamily="34" charset="0"/>
              </a:rPr>
              <a:t> )</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p:txBody>
      </p:sp>
      <p:sp>
        <p:nvSpPr>
          <p:cNvPr id="150532" name="57 Rectángulo redondeado">
            <a:hlinkClick r:id="rId2" action="ppaction://hlinksldjump"/>
          </p:cNvPr>
          <p:cNvSpPr>
            <a:spLocks noChangeArrowheads="1"/>
          </p:cNvSpPr>
          <p:nvPr/>
        </p:nvSpPr>
        <p:spPr bwMode="auto">
          <a:xfrm>
            <a:off x="7429500" y="2143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643188"/>
            <a:ext cx="8358188" cy="38576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Ostión del norte </a:t>
            </a:r>
            <a:r>
              <a:rPr lang="es-MX" sz="900" i="1" dirty="0">
                <a:latin typeface="Verdana" pitchFamily="34" charset="0"/>
              </a:rPr>
              <a:t>(</a:t>
            </a:r>
            <a:r>
              <a:rPr lang="es-ES" sz="900" i="1" dirty="0" err="1">
                <a:latin typeface="Verdana" pitchFamily="34" charset="0"/>
              </a:rPr>
              <a:t>Argopecten</a:t>
            </a:r>
            <a:r>
              <a:rPr lang="es-ES" sz="900" i="1" dirty="0">
                <a:latin typeface="Verdana" pitchFamily="34" charset="0"/>
              </a:rPr>
              <a:t> </a:t>
            </a:r>
            <a:r>
              <a:rPr lang="es-ES" sz="900" i="1" dirty="0" err="1">
                <a:latin typeface="Verdana" pitchFamily="34" charset="0"/>
              </a:rPr>
              <a:t>purpuratus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800" b="0" u="none" dirty="0" err="1">
                <a:latin typeface="Verdana" pitchFamily="34" charset="0"/>
              </a:rPr>
              <a:t>R.Ex.N°</a:t>
            </a:r>
            <a:r>
              <a:rPr lang="es-ES" sz="800" b="0" u="none" dirty="0">
                <a:latin typeface="Verdana" pitchFamily="34" charset="0"/>
              </a:rPr>
              <a:t> </a:t>
            </a:r>
            <a:r>
              <a:rPr lang="es-ES" sz="800" b="0" u="none" dirty="0" smtClean="0">
                <a:latin typeface="Verdana" pitchFamily="34" charset="0"/>
              </a:rPr>
              <a:t>1873 </a:t>
            </a:r>
            <a:r>
              <a:rPr lang="es-ES" sz="800" b="0" u="none" dirty="0">
                <a:latin typeface="Verdana" pitchFamily="34" charset="0"/>
              </a:rPr>
              <a:t>de </a:t>
            </a:r>
            <a:r>
              <a:rPr lang="es-ES" sz="800" b="0" u="none" dirty="0" smtClean="0">
                <a:latin typeface="Verdana" pitchFamily="34" charset="0"/>
              </a:rPr>
              <a:t>2015, </a:t>
            </a:r>
            <a:r>
              <a:rPr lang="es-ES" sz="800" b="0" u="none" dirty="0">
                <a:latin typeface="Verdana" pitchFamily="34" charset="0"/>
              </a:rPr>
              <a:t>suspende por el plazo de </a:t>
            </a:r>
            <a:r>
              <a:rPr lang="es-ES" sz="800" b="0" u="none" dirty="0" smtClean="0">
                <a:latin typeface="Verdana" pitchFamily="34" charset="0"/>
              </a:rPr>
              <a:t>3 </a:t>
            </a:r>
            <a:r>
              <a:rPr lang="es-ES" sz="800" b="0" u="none" dirty="0">
                <a:latin typeface="Verdana" pitchFamily="34" charset="0"/>
              </a:rPr>
              <a:t>años a contar del </a:t>
            </a:r>
            <a:r>
              <a:rPr lang="es-ES" sz="800" b="0" u="none" dirty="0" smtClean="0">
                <a:latin typeface="Verdana" pitchFamily="34" charset="0"/>
              </a:rPr>
              <a:t>21 </a:t>
            </a:r>
            <a:r>
              <a:rPr lang="es-ES" sz="800" b="0" u="none" dirty="0">
                <a:latin typeface="Verdana" pitchFamily="34" charset="0"/>
              </a:rPr>
              <a:t>de </a:t>
            </a:r>
            <a:r>
              <a:rPr lang="es-ES" sz="800" b="0" u="none" dirty="0" smtClean="0">
                <a:latin typeface="Verdana" pitchFamily="34" charset="0"/>
              </a:rPr>
              <a:t>julio de 2015, </a:t>
            </a:r>
            <a:r>
              <a:rPr lang="es-ES" sz="800" b="0" u="none" dirty="0">
                <a:latin typeface="Verdana" pitchFamily="34" charset="0"/>
              </a:rPr>
              <a:t>la inscripción en el Registro Pesquero Artesanal (RPA) de </a:t>
            </a:r>
            <a:r>
              <a:rPr lang="es-ES" sz="800" b="0" u="none" dirty="0" smtClean="0">
                <a:latin typeface="Verdana" pitchFamily="34" charset="0"/>
              </a:rPr>
              <a:t>las</a:t>
            </a:r>
            <a:r>
              <a:rPr lang="es-MX" sz="800" b="0" u="none" dirty="0" smtClean="0">
                <a:latin typeface="Verdana" pitchFamily="34" charset="0"/>
              </a:rPr>
              <a:t> </a:t>
            </a:r>
            <a:r>
              <a:rPr lang="es-MX" sz="800" b="0" u="none" dirty="0" smtClean="0">
                <a:latin typeface="Verdana" pitchFamily="34" charset="0"/>
              </a:rPr>
              <a:t>Regiones XV, I, </a:t>
            </a:r>
            <a:r>
              <a:rPr lang="es-MX" sz="800" b="0" u="none" dirty="0" smtClean="0">
                <a:latin typeface="Verdana" pitchFamily="34" charset="0"/>
              </a:rPr>
              <a:t>II, III </a:t>
            </a:r>
            <a:r>
              <a:rPr lang="es-MX" sz="800" b="0" u="none" dirty="0" smtClean="0">
                <a:latin typeface="Verdana" pitchFamily="34" charset="0"/>
              </a:rPr>
              <a:t>y </a:t>
            </a:r>
            <a:r>
              <a:rPr lang="es-MX" sz="800" b="0" u="none" dirty="0" smtClean="0">
                <a:latin typeface="Verdana" pitchFamily="34" charset="0"/>
              </a:rPr>
              <a:t>IV, </a:t>
            </a:r>
            <a:r>
              <a:rPr lang="es-ES" sz="800" b="0" u="none" dirty="0" smtClean="0">
                <a:latin typeface="Verdana" pitchFamily="34" charset="0"/>
              </a:rPr>
              <a:t>en </a:t>
            </a:r>
            <a:r>
              <a:rPr lang="es-ES" sz="800" b="0" u="none" dirty="0">
                <a:latin typeface="Verdana" pitchFamily="34" charset="0"/>
              </a:rPr>
              <a:t>todas sus </a:t>
            </a:r>
            <a:r>
              <a:rPr lang="es-ES" sz="800" b="0" u="none" dirty="0" smtClean="0">
                <a:latin typeface="Verdana" pitchFamily="34" charset="0"/>
              </a:rPr>
              <a:t>categorías. Deja sin efecto </a:t>
            </a:r>
            <a:r>
              <a:rPr lang="es-MX" sz="800" b="0" u="none" dirty="0" err="1" smtClean="0">
                <a:latin typeface="Verdana" pitchFamily="34" charset="0"/>
              </a:rPr>
              <a:t>R.Ex.N</a:t>
            </a:r>
            <a:r>
              <a:rPr lang="es-MX" sz="800" b="0" u="none" dirty="0" err="1">
                <a:latin typeface="Verdana" pitchFamily="34" charset="0"/>
              </a:rPr>
              <a:t>°</a:t>
            </a:r>
            <a:r>
              <a:rPr lang="es-MX" sz="800" b="0" u="none" dirty="0">
                <a:latin typeface="Verdana" pitchFamily="34" charset="0"/>
              </a:rPr>
              <a:t> 2299 de </a:t>
            </a:r>
            <a:r>
              <a:rPr lang="es-MX" sz="800" b="0" u="none" dirty="0" smtClean="0">
                <a:latin typeface="Verdana" pitchFamily="34" charset="0"/>
              </a:rPr>
              <a:t>2012.</a:t>
            </a:r>
            <a:endParaRPr lang="es-ES" sz="800" b="0" u="none" dirty="0">
              <a:latin typeface="Verdana" pitchFamily="34" charset="0"/>
            </a:endParaRP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8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400" b="0" u="none" dirty="0">
                <a:latin typeface="Verdana" pitchFamily="34" charset="0"/>
              </a:rPr>
              <a:t> </a:t>
            </a:r>
            <a:r>
              <a:rPr lang="es-ES" sz="800" b="0" u="none" dirty="0" err="1">
                <a:latin typeface="Verdana" pitchFamily="34" charset="0"/>
              </a:rPr>
              <a:t>D.Ex.N°</a:t>
            </a:r>
            <a:r>
              <a:rPr lang="es-ES" sz="800" b="0" u="none" dirty="0">
                <a:latin typeface="Verdana" pitchFamily="34" charset="0"/>
              </a:rPr>
              <a:t> 383 de 1981, establece que la comercialización sólo podrá  realizarse en estado fresco y en sus valvas y la actividades extractivas podrán efectuarse sólo mediante el método de buceo, excluido el de escafandra.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800" b="0" u="none" dirty="0" err="1">
                <a:latin typeface="Verdana" pitchFamily="34" charset="0"/>
              </a:rPr>
              <a:t>D.Ex.N°</a:t>
            </a:r>
            <a:r>
              <a:rPr lang="es-ES" sz="800" b="0" u="none" dirty="0">
                <a:latin typeface="Verdana" pitchFamily="34" charset="0"/>
              </a:rPr>
              <a:t> 141 de 1984  que Modifica DS Nº 383 de 198, establece talla mínima  de extracción de 9 cm. medidos de sus valvas, para los provenientes de las Regiones I a IX; Para los efectos de control de talla mínima de extracción, la medición de las valvas deberá efectuarse en línea recta perpendicular desde el centro del umbo hasta el borde libre de la valva; El transporte de ostiones en estado fresco, sólo podrá  efectuarse en sus respectivas valvas. </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800" b="0" u="none" dirty="0" err="1">
                <a:latin typeface="Verdana" pitchFamily="34" charset="0"/>
              </a:rPr>
              <a:t>D.Ex.N°</a:t>
            </a:r>
            <a:r>
              <a:rPr lang="es-ES" sz="800" b="0" u="none" dirty="0">
                <a:latin typeface="Verdana" pitchFamily="34" charset="0"/>
              </a:rPr>
              <a:t> 852 de 2012, establece una veda extractiva ,en el área marítima comprendida entre la XV y la IV Regiones, por un período de 5 años contados desde el día 31 de agosto de 2012. Se exceptúa de lo señalado los recursos provenientes de las áreas de manejo y explotación de recursos bentónicos.</a:t>
            </a:r>
            <a:endParaRPr lang="es-MX" sz="800" b="0" u="none" dirty="0">
              <a:latin typeface="Verdana" pitchFamily="34" charset="0"/>
            </a:endParaRPr>
          </a:p>
          <a:p>
            <a:pPr algn="just">
              <a:defRPr/>
            </a:pPr>
            <a:endParaRPr lang="es-ES" sz="1400" b="0" u="none" dirty="0">
              <a:latin typeface="Verdana" pitchFamily="34" charset="0"/>
            </a:endParaRPr>
          </a:p>
        </p:txBody>
      </p:sp>
      <p:sp>
        <p:nvSpPr>
          <p:cNvPr id="150534" name="57 Rectángulo redondeado">
            <a:hlinkClick r:id="rId2" action="ppaction://hlinksldjump"/>
          </p:cNvPr>
          <p:cNvSpPr>
            <a:spLocks noChangeArrowheads="1"/>
          </p:cNvSpPr>
          <p:nvPr/>
        </p:nvSpPr>
        <p:spPr bwMode="auto">
          <a:xfrm>
            <a:off x="7429500" y="60721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14313" y="928688"/>
            <a:ext cx="8715375" cy="357187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Ostión del sur </a:t>
            </a:r>
            <a:r>
              <a:rPr lang="es-MX" sz="900" i="1" dirty="0">
                <a:latin typeface="Verdana" pitchFamily="34" charset="0"/>
              </a:rPr>
              <a:t>(</a:t>
            </a:r>
            <a:r>
              <a:rPr lang="es-ES" sz="900" i="1" dirty="0" err="1">
                <a:latin typeface="Verdana" pitchFamily="34" charset="0"/>
              </a:rPr>
              <a:t>Chlamys</a:t>
            </a:r>
            <a:r>
              <a:rPr lang="es-ES" sz="900" i="1" dirty="0">
                <a:latin typeface="Verdana" pitchFamily="34" charset="0"/>
              </a:rPr>
              <a:t> </a:t>
            </a:r>
            <a:r>
              <a:rPr lang="es-ES" sz="900" i="1" dirty="0" err="1" smtClean="0">
                <a:latin typeface="Verdana" pitchFamily="34" charset="0"/>
              </a:rPr>
              <a:t>vitrea</a:t>
            </a:r>
            <a:r>
              <a:rPr lang="es-ES" sz="900" i="1" dirty="0" smtClean="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900" b="0" u="none" dirty="0" err="1">
                <a:latin typeface="Verdana" pitchFamily="34" charset="0"/>
              </a:rPr>
              <a:t>R.Ex.N°</a:t>
            </a:r>
            <a:r>
              <a:rPr lang="es-ES" sz="900" b="0" u="none" dirty="0">
                <a:latin typeface="Verdana" pitchFamily="34" charset="0"/>
              </a:rPr>
              <a:t> 3901 de 2010, suspende por un plazo de 4 años contados a partir del 4 de enero de 2010, la inscripción en el Registro Pesquero Artesanal de la XII Región de Magallanes y Antártica de Chile, en todas sus categorías.</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900" b="0" u="none" dirty="0">
                <a:latin typeface="Verdana" pitchFamily="34" charset="0"/>
              </a:rPr>
              <a:t>No aplica</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900" b="0" u="none" dirty="0">
                <a:latin typeface="Verdana" pitchFamily="34" charset="0"/>
              </a:rPr>
              <a:t>No aplica</a:t>
            </a:r>
          </a:p>
          <a:p>
            <a:pPr algn="just">
              <a:buFont typeface="Wingdings" pitchFamily="2" charset="2"/>
              <a:buChar char="ü"/>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900" b="0" dirty="0" err="1">
                <a:latin typeface="Verdana" pitchFamily="34" charset="0"/>
              </a:rPr>
              <a:t>D.Ex.N°</a:t>
            </a:r>
            <a:r>
              <a:rPr lang="es-ES" sz="900" b="0" dirty="0">
                <a:latin typeface="Verdana" pitchFamily="34" charset="0"/>
              </a:rPr>
              <a:t> 141 de 1984</a:t>
            </a:r>
            <a:r>
              <a:rPr lang="es-ES" sz="900" b="0" u="none" dirty="0">
                <a:latin typeface="Verdana" pitchFamily="34" charset="0"/>
              </a:rPr>
              <a:t>, establece TML de 8 cm., para los provenientes de las regiones X y XI y el </a:t>
            </a:r>
            <a:r>
              <a:rPr lang="es-ES" sz="900" b="0" dirty="0" err="1">
                <a:latin typeface="Verdana" pitchFamily="34" charset="0"/>
              </a:rPr>
              <a:t>D.Ex.N°</a:t>
            </a:r>
            <a:r>
              <a:rPr lang="es-ES" sz="900" b="0" dirty="0">
                <a:latin typeface="Verdana" pitchFamily="34" charset="0"/>
              </a:rPr>
              <a:t> 586 de 1996</a:t>
            </a:r>
            <a:r>
              <a:rPr lang="es-ES" sz="900" b="0" u="none" dirty="0">
                <a:latin typeface="Verdana" pitchFamily="34" charset="0"/>
              </a:rPr>
              <a:t>, establece para el área marítima de la XII región, TML de 7.5 cm. El transporte de ostiones en estado fresco, sólo podrá efectuarse en sus respectivas valvas. La medición de las valvas deberá efectuarse en línea recta perpendicular desde el centro del umbo hasta el borde libre de la valva. </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900" b="0" dirty="0" err="1">
                <a:latin typeface="Verdana" pitchFamily="34" charset="0"/>
              </a:rPr>
              <a:t>D.Ex.N°</a:t>
            </a:r>
            <a:r>
              <a:rPr lang="es-ES" sz="900" b="0" dirty="0">
                <a:latin typeface="Verdana" pitchFamily="34" charset="0"/>
              </a:rPr>
              <a:t> </a:t>
            </a:r>
            <a:r>
              <a:rPr lang="es-ES" sz="900" b="0" dirty="0" smtClean="0">
                <a:latin typeface="Verdana" pitchFamily="34" charset="0"/>
              </a:rPr>
              <a:t>101 </a:t>
            </a:r>
            <a:r>
              <a:rPr lang="es-ES" sz="900" b="0" dirty="0">
                <a:latin typeface="Verdana" pitchFamily="34" charset="0"/>
              </a:rPr>
              <a:t>de </a:t>
            </a:r>
            <a:r>
              <a:rPr lang="es-ES" sz="900" b="0" dirty="0" smtClean="0">
                <a:latin typeface="Verdana" pitchFamily="34" charset="0"/>
              </a:rPr>
              <a:t>2015</a:t>
            </a:r>
            <a:r>
              <a:rPr lang="es-ES" sz="900" b="0" u="none" dirty="0" smtClean="0">
                <a:latin typeface="Verdana" pitchFamily="34" charset="0"/>
              </a:rPr>
              <a:t>, </a:t>
            </a:r>
            <a:r>
              <a:rPr lang="es-ES" sz="900" b="0" u="none" dirty="0">
                <a:latin typeface="Verdana" pitchFamily="34" charset="0"/>
              </a:rPr>
              <a:t>establece veda extractiva en el área marítima de la XII región, </a:t>
            </a:r>
            <a:r>
              <a:rPr lang="es-ES" sz="900" b="0" u="none" dirty="0" smtClean="0">
                <a:latin typeface="Verdana" pitchFamily="34" charset="0"/>
              </a:rPr>
              <a:t>por </a:t>
            </a:r>
            <a:r>
              <a:rPr lang="es-ES" sz="900" b="0" u="none" dirty="0">
                <a:latin typeface="Verdana" pitchFamily="34" charset="0"/>
              </a:rPr>
              <a:t>el período de cuatro años a contar del </a:t>
            </a:r>
            <a:r>
              <a:rPr lang="es-ES" sz="900" b="0" u="none" dirty="0" smtClean="0">
                <a:latin typeface="Verdana" pitchFamily="34" charset="0"/>
              </a:rPr>
              <a:t>17 </a:t>
            </a:r>
            <a:r>
              <a:rPr lang="es-ES" sz="900" b="0" u="none" dirty="0">
                <a:latin typeface="Verdana" pitchFamily="34" charset="0"/>
              </a:rPr>
              <a:t>de </a:t>
            </a:r>
            <a:r>
              <a:rPr lang="es-ES" sz="900" b="0" u="none" dirty="0" smtClean="0">
                <a:latin typeface="Verdana" pitchFamily="34" charset="0"/>
              </a:rPr>
              <a:t>febrero de 2015 </a:t>
            </a:r>
            <a:r>
              <a:rPr lang="es-ES" sz="900" b="0" u="none" dirty="0">
                <a:latin typeface="Verdana" pitchFamily="34" charset="0"/>
              </a:rPr>
              <a:t>inclusive. </a:t>
            </a:r>
            <a:r>
              <a:rPr lang="es-ES" sz="900" b="0" u="none" dirty="0" smtClean="0">
                <a:latin typeface="Verdana" pitchFamily="34" charset="0"/>
              </a:rPr>
              <a:t>Esta veda se suspende entre los días 5 de febrero y 15 de marzo de cada año. Exceptúese </a:t>
            </a:r>
            <a:r>
              <a:rPr lang="es-ES" sz="900" b="0" u="none" dirty="0">
                <a:latin typeface="Verdana" pitchFamily="34" charset="0"/>
              </a:rPr>
              <a:t>los recursos provenientes de AMERB ubicadas en la XII región</a:t>
            </a:r>
            <a:r>
              <a:rPr lang="es-ES" sz="900" b="0" u="none" dirty="0" smtClean="0">
                <a:latin typeface="Verdana" pitchFamily="34" charset="0"/>
              </a:rPr>
              <a:t>.</a:t>
            </a:r>
            <a:endParaRPr lang="es-ES" sz="900" b="0" u="none" dirty="0">
              <a:latin typeface="Verdana" pitchFamily="34" charset="0"/>
            </a:endParaRPr>
          </a:p>
        </p:txBody>
      </p:sp>
      <p:sp>
        <p:nvSpPr>
          <p:cNvPr id="151556" name="57 Rectángulo redondeado">
            <a:hlinkClick r:id="rId2" action="ppaction://hlinksldjump"/>
          </p:cNvPr>
          <p:cNvSpPr>
            <a:spLocks noChangeArrowheads="1"/>
          </p:cNvSpPr>
          <p:nvPr/>
        </p:nvSpPr>
        <p:spPr bwMode="auto">
          <a:xfrm>
            <a:off x="7500938" y="40719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214313" y="4572000"/>
            <a:ext cx="8715375" cy="19288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Ostra del Pacífico </a:t>
            </a:r>
            <a:r>
              <a:rPr lang="es-MX" sz="900" i="1" dirty="0">
                <a:latin typeface="Verdana" pitchFamily="34" charset="0"/>
              </a:rPr>
              <a:t>(</a:t>
            </a:r>
            <a:r>
              <a:rPr lang="es-ES" sz="900" i="1" dirty="0" err="1">
                <a:latin typeface="Verdana" pitchFamily="34" charset="0"/>
              </a:rPr>
              <a:t>Crassostrea</a:t>
            </a:r>
            <a:r>
              <a:rPr lang="es-ES" sz="900" i="1" dirty="0">
                <a:latin typeface="Verdana" pitchFamily="34" charset="0"/>
              </a:rPr>
              <a:t> gigas)</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000" b="0" u="none" dirty="0">
                <a:latin typeface="Verdana" pitchFamily="34" charset="0"/>
              </a:rPr>
              <a:t> 					</a:t>
            </a:r>
            <a:r>
              <a:rPr lang="es-MX" sz="1400" b="0" u="none" dirty="0">
                <a:latin typeface="Verdana" pitchFamily="34" charset="0"/>
              </a:rPr>
              <a:t>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endParaRPr lang="es-ES"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	</a:t>
            </a:r>
            <a:endParaRPr lang="es-ES"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p:txBody>
      </p:sp>
      <p:sp>
        <p:nvSpPr>
          <p:cNvPr id="151558" name="57 Rectángulo redondeado">
            <a:hlinkClick r:id="rId2" action="ppaction://hlinksldjump"/>
          </p:cNvPr>
          <p:cNvSpPr>
            <a:spLocks noChangeArrowheads="1"/>
          </p:cNvSpPr>
          <p:nvPr/>
        </p:nvSpPr>
        <p:spPr bwMode="auto">
          <a:xfrm>
            <a:off x="7429500" y="60721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214313" y="1143000"/>
            <a:ext cx="8715375" cy="2857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Ostión patagónico </a:t>
            </a:r>
            <a:r>
              <a:rPr lang="es-MX" sz="900" i="1" dirty="0">
                <a:latin typeface="Verdana" pitchFamily="34" charset="0"/>
              </a:rPr>
              <a:t>(</a:t>
            </a:r>
            <a:r>
              <a:rPr lang="es-MX" sz="900" i="1" dirty="0" err="1">
                <a:latin typeface="Verdana" pitchFamily="34" charset="0"/>
              </a:rPr>
              <a:t>Chlamys</a:t>
            </a:r>
            <a:r>
              <a:rPr lang="es-MX" sz="900" i="1" dirty="0">
                <a:latin typeface="Verdana" pitchFamily="34" charset="0"/>
              </a:rPr>
              <a:t> </a:t>
            </a:r>
            <a:r>
              <a:rPr lang="es-MX" sz="900" i="1" dirty="0" err="1">
                <a:latin typeface="Verdana" pitchFamily="34" charset="0"/>
              </a:rPr>
              <a:t>patagonica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err="1">
                <a:latin typeface="Verdana" pitchFamily="34" charset="0"/>
              </a:rPr>
              <a:t>R.Ex.N°</a:t>
            </a:r>
            <a:r>
              <a:rPr lang="es-ES" sz="1000" b="0" u="none" dirty="0">
                <a:latin typeface="Verdana" pitchFamily="34" charset="0"/>
              </a:rPr>
              <a:t> 3901 de 2010, suspende por un plazo de 4 años contados a partir del 4 de enero de 2010, la inscripción en el Registro Pesquero Artesanal de la XII Región de Magallanes y Antártica de Chile, en todas sus categorías.</a:t>
            </a: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No aplica</a:t>
            </a:r>
          </a:p>
          <a:p>
            <a:pPr algn="just">
              <a:buFont typeface="Wingdings" pitchFamily="2" charset="2"/>
              <a:buChar char="ü"/>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000" b="0" u="none" dirty="0">
                <a:latin typeface="Verdana" pitchFamily="34" charset="0"/>
              </a:rPr>
              <a:t>No aplica</a:t>
            </a:r>
            <a:endParaRPr lang="es-ES" sz="1000" b="0" u="none" dirty="0">
              <a:latin typeface="Verdana" pitchFamily="34" charset="0"/>
            </a:endParaRPr>
          </a:p>
          <a:p>
            <a:pPr algn="just">
              <a:buFont typeface="Wingdings" pitchFamily="2" charset="2"/>
              <a:buChar char="ü"/>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586 de 1996: Establece para el área marítima de la XII región , TML de 55 mm.</a:t>
            </a:r>
          </a:p>
          <a:p>
            <a:pPr algn="just">
              <a:buFont typeface="Wingdings" pitchFamily="2" charset="2"/>
              <a:buChar char="ü"/>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ES" sz="1000" b="0" dirty="0" err="1" smtClean="0">
                <a:latin typeface="Verdana" pitchFamily="34" charset="0"/>
              </a:rPr>
              <a:t>D.Ex.N°</a:t>
            </a:r>
            <a:r>
              <a:rPr lang="es-ES" sz="1000" b="0" dirty="0" smtClean="0">
                <a:latin typeface="Verdana" pitchFamily="34" charset="0"/>
              </a:rPr>
              <a:t> 101 de 2015</a:t>
            </a:r>
            <a:r>
              <a:rPr lang="es-ES" sz="1000" b="0" u="none" dirty="0" smtClean="0">
                <a:latin typeface="Verdana" pitchFamily="34" charset="0"/>
              </a:rPr>
              <a:t>, establece veda extractiva en el área marítima de la XII región, por el período de cuatro años a contar del 17 de febrero de 2015 inclusive. Esta veda se suspende entre los días 5 de febrero y 15 de marzo de cada año. Exceptúese los recursos provenientes de AMERB ubicadas en la XII región.</a:t>
            </a:r>
            <a:endParaRPr lang="es-MX" sz="1000" b="0" u="none" dirty="0">
              <a:latin typeface="Verdana" pitchFamily="34" charset="0"/>
            </a:endParaRPr>
          </a:p>
        </p:txBody>
      </p:sp>
      <p:sp>
        <p:nvSpPr>
          <p:cNvPr id="152580" name="57 Rectángulo redondeado">
            <a:hlinkClick r:id="rId2" action="ppaction://hlinksldjump"/>
          </p:cNvPr>
          <p:cNvSpPr>
            <a:spLocks noChangeArrowheads="1"/>
          </p:cNvSpPr>
          <p:nvPr/>
        </p:nvSpPr>
        <p:spPr bwMode="auto">
          <a:xfrm>
            <a:off x="7500938" y="119697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8" name="7 Rectángulo"/>
          <p:cNvSpPr>
            <a:spLocks noChangeArrowheads="1"/>
          </p:cNvSpPr>
          <p:nvPr/>
        </p:nvSpPr>
        <p:spPr bwMode="auto">
          <a:xfrm>
            <a:off x="214313" y="4143375"/>
            <a:ext cx="8715375" cy="23574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Ostra chilena </a:t>
            </a:r>
            <a:r>
              <a:rPr lang="es-MX" sz="900" i="1" dirty="0">
                <a:latin typeface="Verdana" pitchFamily="34" charset="0"/>
              </a:rPr>
              <a:t>(</a:t>
            </a:r>
            <a:r>
              <a:rPr lang="es-ES" sz="900" i="1" dirty="0" err="1">
                <a:latin typeface="Verdana" pitchFamily="34" charset="0"/>
              </a:rPr>
              <a:t>Ostrea</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 </a:t>
            </a:r>
            <a:r>
              <a:rPr lang="es-ES" sz="1000" b="0" u="none" dirty="0" err="1">
                <a:latin typeface="Verdana" pitchFamily="34" charset="0"/>
              </a:rPr>
              <a:t>R.Ex.N°</a:t>
            </a:r>
            <a:r>
              <a:rPr lang="es-ES" sz="1000" b="0" u="none" dirty="0">
                <a:latin typeface="Verdana" pitchFamily="34" charset="0"/>
              </a:rPr>
              <a:t> 2748 de 2009, suspende por el plazo de 5 años a contar del 19 de agosto de 2009, la inscripción en el RPA de la II región en todas sus categorías.</a:t>
            </a: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Restricción de artes y aparejo de pesca: </a:t>
            </a:r>
            <a:r>
              <a:rPr lang="es-MX" sz="1000" b="0" u="none" dirty="0">
                <a:latin typeface="Verdana" pitchFamily="34" charset="0"/>
              </a:rPr>
              <a:t>No aplica</a:t>
            </a:r>
            <a:endParaRPr lang="es-ES" sz="10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168 de 1985, fija una talla mínima de extracción de 5 cm.</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168 de 1985, establece veda estacional la que regirá entre el 01 de Octubre de cada año y el 31 de Marzo del año siguiente, ambas fechas inclusive. </a:t>
            </a:r>
            <a:endParaRPr lang="es-MX" sz="1000" b="0" u="none" dirty="0">
              <a:latin typeface="Verdana" pitchFamily="34" charset="0"/>
            </a:endParaRPr>
          </a:p>
          <a:p>
            <a:pPr algn="just">
              <a:defRPr/>
            </a:pPr>
            <a:endParaRPr lang="es-ES" sz="1000" b="0" u="none" dirty="0">
              <a:latin typeface="Verdana" pitchFamily="34" charset="0"/>
            </a:endParaRPr>
          </a:p>
        </p:txBody>
      </p:sp>
      <p:sp>
        <p:nvSpPr>
          <p:cNvPr id="152582" name="57 Rectángulo redondeado">
            <a:hlinkClick r:id="rId2" action="ppaction://hlinksldjump"/>
          </p:cNvPr>
          <p:cNvSpPr>
            <a:spLocks noChangeArrowheads="1"/>
          </p:cNvSpPr>
          <p:nvPr/>
        </p:nvSpPr>
        <p:spPr bwMode="auto">
          <a:xfrm>
            <a:off x="7572375" y="60007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4643438"/>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Pejerrata</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Coelorhynchus</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53604" name="57 Rectángulo redondeado">
            <a:hlinkClick r:id="rId2" action="ppaction://hlinksldjump"/>
          </p:cNvPr>
          <p:cNvSpPr>
            <a:spLocks noChangeArrowheads="1"/>
          </p:cNvSpPr>
          <p:nvPr/>
        </p:nvSpPr>
        <p:spPr bwMode="auto">
          <a:xfrm>
            <a:off x="7358063" y="600075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Palometa </a:t>
            </a:r>
            <a:r>
              <a:rPr lang="es-MX" sz="900" i="1" dirty="0">
                <a:latin typeface="Verdana" pitchFamily="34" charset="0"/>
              </a:rPr>
              <a:t>(</a:t>
            </a:r>
            <a:r>
              <a:rPr lang="es-ES" sz="900" i="1" dirty="0" err="1">
                <a:latin typeface="Verdana" pitchFamily="34" charset="0"/>
              </a:rPr>
              <a:t>Parona</a:t>
            </a:r>
            <a:r>
              <a:rPr lang="es-ES" sz="900" i="1" dirty="0">
                <a:latin typeface="Verdana" pitchFamily="34" charset="0"/>
              </a:rPr>
              <a:t> </a:t>
            </a:r>
            <a:r>
              <a:rPr lang="es-ES" sz="900" i="1" dirty="0" err="1">
                <a:latin typeface="Verdana" pitchFamily="34" charset="0"/>
              </a:rPr>
              <a:t>signata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p:txBody>
      </p:sp>
      <p:sp>
        <p:nvSpPr>
          <p:cNvPr id="153606" name="57 Rectángulo redondeado">
            <a:hlinkClick r:id="rId2" action="ppaction://hlinksldjump"/>
          </p:cNvPr>
          <p:cNvSpPr>
            <a:spLocks noChangeArrowheads="1"/>
          </p:cNvSpPr>
          <p:nvPr/>
        </p:nvSpPr>
        <p:spPr bwMode="auto">
          <a:xfrm>
            <a:off x="7429500" y="22860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786063"/>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Pampanito</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Stromelatus</a:t>
            </a:r>
            <a:r>
              <a:rPr lang="es-MX" sz="900" i="1" dirty="0">
                <a:latin typeface="Verdana" pitchFamily="34" charset="0"/>
              </a:rPr>
              <a:t> </a:t>
            </a:r>
            <a:r>
              <a:rPr lang="es-MX" sz="900" i="1" dirty="0" err="1">
                <a:latin typeface="Verdana" pitchFamily="34" charset="0"/>
              </a:rPr>
              <a:t>stellatus</a:t>
            </a:r>
            <a:r>
              <a:rPr lang="es-MX" sz="900" i="1" dirty="0">
                <a:latin typeface="Verdana" pitchFamily="34" charset="0"/>
              </a:rPr>
              <a:t> )</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53608" name="57 Rectángulo redondeado">
            <a:hlinkClick r:id="rId2" action="ppaction://hlinksldjump"/>
          </p:cNvPr>
          <p:cNvSpPr>
            <a:spLocks noChangeArrowheads="1"/>
          </p:cNvSpPr>
          <p:nvPr/>
        </p:nvSpPr>
        <p:spPr bwMode="auto">
          <a:xfrm>
            <a:off x="7429500" y="41433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571500" y="1428750"/>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T</a:t>
            </a:r>
            <a:endParaRPr lang="es-ES" dirty="0">
              <a:solidFill>
                <a:schemeClr val="bg1"/>
              </a:solidFill>
            </a:endParaRPr>
          </a:p>
        </p:txBody>
      </p:sp>
      <p:sp>
        <p:nvSpPr>
          <p:cNvPr id="16388" name="53 Rectángulo">
            <a:hlinkClick r:id="rId2" action="ppaction://hlinksldjump"/>
          </p:cNvPr>
          <p:cNvSpPr>
            <a:spLocks noChangeArrowheads="1"/>
          </p:cNvSpPr>
          <p:nvPr/>
        </p:nvSpPr>
        <p:spPr bwMode="auto">
          <a:xfrm>
            <a:off x="1643063" y="1785938"/>
            <a:ext cx="2928937" cy="285750"/>
          </a:xfrm>
          <a:prstGeom prst="rect">
            <a:avLst/>
          </a:prstGeom>
          <a:noFill/>
          <a:ln w="9525" algn="ctr">
            <a:noFill/>
            <a:round/>
            <a:headEnd/>
            <a:tailEnd/>
          </a:ln>
        </p:spPr>
        <p:txBody>
          <a:bodyPr/>
          <a:lstStyle/>
          <a:p>
            <a:r>
              <a:rPr lang="es-MX" sz="1400" b="0" u="none">
                <a:latin typeface="Verdana" pitchFamily="34" charset="0"/>
              </a:rPr>
              <a:t>Taquilla</a:t>
            </a:r>
            <a:endParaRPr lang="es-ES" sz="1400" b="0" u="none">
              <a:latin typeface="Verdana" pitchFamily="34" charset="0"/>
            </a:endParaRPr>
          </a:p>
        </p:txBody>
      </p:sp>
      <p:sp>
        <p:nvSpPr>
          <p:cNvPr id="16389" name="54 Rectángulo">
            <a:hlinkClick r:id="rId3" action="ppaction://hlinksldjump"/>
          </p:cNvPr>
          <p:cNvSpPr>
            <a:spLocks noChangeArrowheads="1"/>
          </p:cNvSpPr>
          <p:nvPr/>
        </p:nvSpPr>
        <p:spPr bwMode="auto">
          <a:xfrm>
            <a:off x="1643063" y="2143125"/>
            <a:ext cx="2786062" cy="285750"/>
          </a:xfrm>
          <a:prstGeom prst="rect">
            <a:avLst/>
          </a:prstGeom>
          <a:noFill/>
          <a:ln w="9525" algn="ctr">
            <a:noFill/>
            <a:round/>
            <a:headEnd/>
            <a:tailEnd/>
          </a:ln>
        </p:spPr>
        <p:txBody>
          <a:bodyPr/>
          <a:lstStyle/>
          <a:p>
            <a:r>
              <a:rPr lang="es-MX" sz="1400" b="0" u="none">
                <a:latin typeface="Verdana" pitchFamily="34" charset="0"/>
              </a:rPr>
              <a:t>Tiburón o marrajo</a:t>
            </a:r>
            <a:endParaRPr lang="es-ES" sz="1400" b="0" u="none">
              <a:latin typeface="Verdana" pitchFamily="34" charset="0"/>
            </a:endParaRPr>
          </a:p>
        </p:txBody>
      </p:sp>
      <p:sp>
        <p:nvSpPr>
          <p:cNvPr id="16390" name="55 Rectángulo">
            <a:hlinkClick r:id="rId4" action="ppaction://hlinksldjump"/>
          </p:cNvPr>
          <p:cNvSpPr>
            <a:spLocks noChangeArrowheads="1"/>
          </p:cNvSpPr>
          <p:nvPr/>
        </p:nvSpPr>
        <p:spPr bwMode="auto">
          <a:xfrm>
            <a:off x="1643063" y="2500313"/>
            <a:ext cx="2643187" cy="285750"/>
          </a:xfrm>
          <a:prstGeom prst="rect">
            <a:avLst/>
          </a:prstGeom>
          <a:noFill/>
          <a:ln w="9525" algn="ctr">
            <a:noFill/>
            <a:round/>
            <a:headEnd/>
            <a:tailEnd/>
          </a:ln>
        </p:spPr>
        <p:txBody>
          <a:bodyPr/>
          <a:lstStyle/>
          <a:p>
            <a:r>
              <a:rPr lang="es-MX" sz="1400" b="0" u="none" dirty="0" smtClean="0">
                <a:latin typeface="Verdana" pitchFamily="34" charset="0"/>
              </a:rPr>
              <a:t>Tollo </a:t>
            </a:r>
            <a:r>
              <a:rPr lang="es-MX" sz="1000" b="0" u="none" dirty="0" smtClean="0">
                <a:latin typeface="Verdana" pitchFamily="34" charset="0"/>
              </a:rPr>
              <a:t>(</a:t>
            </a:r>
            <a:r>
              <a:rPr lang="es-ES" sz="1000" b="0" i="1" u="none" dirty="0" err="1" smtClean="0">
                <a:latin typeface="Verdana" pitchFamily="34" charset="0"/>
              </a:rPr>
              <a:t>Mustelus</a:t>
            </a:r>
            <a:r>
              <a:rPr lang="es-ES" sz="1000" b="0" i="1" u="none" dirty="0" smtClean="0">
                <a:latin typeface="Verdana" pitchFamily="34" charset="0"/>
              </a:rPr>
              <a:t> </a:t>
            </a:r>
            <a:r>
              <a:rPr lang="es-ES" sz="1000" b="0" i="1" u="none" dirty="0" err="1" smtClean="0">
                <a:latin typeface="Verdana" pitchFamily="34" charset="0"/>
              </a:rPr>
              <a:t>mento</a:t>
            </a:r>
            <a:r>
              <a:rPr lang="es-ES" sz="1000" b="0" u="none" dirty="0" smtClean="0">
                <a:latin typeface="Verdana" pitchFamily="34" charset="0"/>
              </a:rPr>
              <a:t>)</a:t>
            </a:r>
            <a:endParaRPr lang="es-ES" sz="1000" b="0" u="none" dirty="0">
              <a:latin typeface="Verdana" pitchFamily="34" charset="0"/>
            </a:endParaRPr>
          </a:p>
        </p:txBody>
      </p:sp>
      <p:sp>
        <p:nvSpPr>
          <p:cNvPr id="16391" name="7 Rectángulo"/>
          <p:cNvSpPr>
            <a:spLocks noChangeArrowheads="1"/>
          </p:cNvSpPr>
          <p:nvPr/>
        </p:nvSpPr>
        <p:spPr bwMode="auto">
          <a:xfrm>
            <a:off x="2286000" y="1000125"/>
            <a:ext cx="4786313"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16392" name="23 Rectángulo">
            <a:hlinkClick r:id="rId5" action="ppaction://hlinksldjump"/>
          </p:cNvPr>
          <p:cNvSpPr>
            <a:spLocks noChangeArrowheads="1"/>
          </p:cNvSpPr>
          <p:nvPr/>
        </p:nvSpPr>
        <p:spPr bwMode="auto">
          <a:xfrm>
            <a:off x="1643063" y="3212976"/>
            <a:ext cx="2928937" cy="285750"/>
          </a:xfrm>
          <a:prstGeom prst="rect">
            <a:avLst/>
          </a:prstGeom>
          <a:noFill/>
          <a:ln w="9525" algn="ctr">
            <a:noFill/>
            <a:round/>
            <a:headEnd/>
            <a:tailEnd/>
          </a:ln>
        </p:spPr>
        <p:txBody>
          <a:bodyPr/>
          <a:lstStyle/>
          <a:p>
            <a:r>
              <a:rPr lang="es-MX" sz="1400" b="0" u="none">
                <a:latin typeface="Verdana" pitchFamily="34" charset="0"/>
              </a:rPr>
              <a:t>Tollo de agua dulce</a:t>
            </a:r>
            <a:endParaRPr lang="es-ES" sz="1400" b="0" u="none">
              <a:latin typeface="Verdana" pitchFamily="34" charset="0"/>
            </a:endParaRPr>
          </a:p>
        </p:txBody>
      </p:sp>
      <p:sp>
        <p:nvSpPr>
          <p:cNvPr id="16393" name="24 Rectángulo">
            <a:hlinkClick r:id="rId6" action="ppaction://hlinksldjump"/>
          </p:cNvPr>
          <p:cNvSpPr>
            <a:spLocks noChangeArrowheads="1"/>
          </p:cNvSpPr>
          <p:nvPr/>
        </p:nvSpPr>
        <p:spPr bwMode="auto">
          <a:xfrm>
            <a:off x="1643063" y="3570164"/>
            <a:ext cx="2786062" cy="285750"/>
          </a:xfrm>
          <a:prstGeom prst="rect">
            <a:avLst/>
          </a:prstGeom>
          <a:noFill/>
          <a:ln w="9525" algn="ctr">
            <a:noFill/>
            <a:round/>
            <a:headEnd/>
            <a:tailEnd/>
          </a:ln>
        </p:spPr>
        <p:txBody>
          <a:bodyPr/>
          <a:lstStyle/>
          <a:p>
            <a:r>
              <a:rPr lang="es-MX" sz="1400" b="0" u="none">
                <a:latin typeface="Verdana" pitchFamily="34" charset="0"/>
              </a:rPr>
              <a:t>Tollo manchado del norte</a:t>
            </a:r>
            <a:endParaRPr lang="es-ES" sz="1400" b="0" u="none">
              <a:latin typeface="Verdana" pitchFamily="34" charset="0"/>
            </a:endParaRPr>
          </a:p>
        </p:txBody>
      </p:sp>
      <p:sp>
        <p:nvSpPr>
          <p:cNvPr id="16394" name="25 Rectángulo">
            <a:hlinkClick r:id="rId7" action="ppaction://hlinksldjump"/>
          </p:cNvPr>
          <p:cNvSpPr>
            <a:spLocks noChangeArrowheads="1"/>
          </p:cNvSpPr>
          <p:nvPr/>
        </p:nvSpPr>
        <p:spPr bwMode="auto">
          <a:xfrm>
            <a:off x="1643063" y="3927351"/>
            <a:ext cx="2714625" cy="285750"/>
          </a:xfrm>
          <a:prstGeom prst="rect">
            <a:avLst/>
          </a:prstGeom>
          <a:noFill/>
          <a:ln w="9525" algn="ctr">
            <a:noFill/>
            <a:round/>
            <a:headEnd/>
            <a:tailEnd/>
          </a:ln>
        </p:spPr>
        <p:txBody>
          <a:bodyPr/>
          <a:lstStyle/>
          <a:p>
            <a:r>
              <a:rPr lang="es-MX" sz="1400" b="0" u="none">
                <a:latin typeface="Verdana" pitchFamily="34" charset="0"/>
              </a:rPr>
              <a:t>Tomoyo</a:t>
            </a:r>
            <a:endParaRPr lang="es-ES" sz="1400" b="0" u="none">
              <a:latin typeface="Verdana" pitchFamily="34" charset="0"/>
            </a:endParaRPr>
          </a:p>
        </p:txBody>
      </p:sp>
      <p:sp>
        <p:nvSpPr>
          <p:cNvPr id="16395" name="26 Rectángulo">
            <a:hlinkClick r:id="rId8" action="ppaction://hlinksldjump"/>
          </p:cNvPr>
          <p:cNvSpPr>
            <a:spLocks noChangeArrowheads="1"/>
          </p:cNvSpPr>
          <p:nvPr/>
        </p:nvSpPr>
        <p:spPr bwMode="auto">
          <a:xfrm>
            <a:off x="1643063" y="4284539"/>
            <a:ext cx="2928937" cy="285750"/>
          </a:xfrm>
          <a:prstGeom prst="rect">
            <a:avLst/>
          </a:prstGeom>
          <a:noFill/>
          <a:ln w="9525" algn="ctr">
            <a:noFill/>
            <a:round/>
            <a:headEnd/>
            <a:tailEnd/>
          </a:ln>
        </p:spPr>
        <p:txBody>
          <a:bodyPr/>
          <a:lstStyle/>
          <a:p>
            <a:r>
              <a:rPr lang="es-MX" sz="1400" b="0" u="none">
                <a:latin typeface="Verdana" pitchFamily="34" charset="0"/>
              </a:rPr>
              <a:t>Tonina overa</a:t>
            </a:r>
            <a:endParaRPr lang="es-ES" sz="1400" b="0" u="none">
              <a:latin typeface="Verdana" pitchFamily="34" charset="0"/>
            </a:endParaRPr>
          </a:p>
        </p:txBody>
      </p:sp>
      <p:sp>
        <p:nvSpPr>
          <p:cNvPr id="16396" name="55 Rectángulo">
            <a:hlinkClick r:id="rId8" action="ppaction://hlinksldjump"/>
          </p:cNvPr>
          <p:cNvSpPr>
            <a:spLocks noChangeArrowheads="1"/>
          </p:cNvSpPr>
          <p:nvPr/>
        </p:nvSpPr>
        <p:spPr bwMode="auto">
          <a:xfrm>
            <a:off x="1643063" y="4641726"/>
            <a:ext cx="1857375" cy="285750"/>
          </a:xfrm>
          <a:prstGeom prst="rect">
            <a:avLst/>
          </a:prstGeom>
          <a:noFill/>
          <a:ln w="9525" algn="ctr">
            <a:noFill/>
            <a:round/>
            <a:headEnd/>
            <a:tailEnd/>
          </a:ln>
        </p:spPr>
        <p:txBody>
          <a:bodyPr/>
          <a:lstStyle/>
          <a:p>
            <a:r>
              <a:rPr lang="es-MX" sz="1400" b="0" u="none">
                <a:latin typeface="Verdana" pitchFamily="34" charset="0"/>
              </a:rPr>
              <a:t>Tonina negra</a:t>
            </a:r>
            <a:endParaRPr lang="es-ES" sz="1400" b="0" u="none">
              <a:latin typeface="Verdana" pitchFamily="34" charset="0"/>
            </a:endParaRPr>
          </a:p>
        </p:txBody>
      </p:sp>
      <p:sp>
        <p:nvSpPr>
          <p:cNvPr id="16397" name="23 Rectángulo">
            <a:hlinkClick r:id="rId9" action="ppaction://hlinksldjump"/>
          </p:cNvPr>
          <p:cNvSpPr>
            <a:spLocks noChangeArrowheads="1"/>
          </p:cNvSpPr>
          <p:nvPr/>
        </p:nvSpPr>
        <p:spPr bwMode="auto">
          <a:xfrm>
            <a:off x="1643063" y="4998914"/>
            <a:ext cx="2928937" cy="285750"/>
          </a:xfrm>
          <a:prstGeom prst="rect">
            <a:avLst/>
          </a:prstGeom>
          <a:noFill/>
          <a:ln w="9525" algn="ctr">
            <a:noFill/>
            <a:round/>
            <a:headEnd/>
            <a:tailEnd/>
          </a:ln>
        </p:spPr>
        <p:txBody>
          <a:bodyPr/>
          <a:lstStyle/>
          <a:p>
            <a:r>
              <a:rPr lang="es-MX" sz="1400" b="0" u="none">
                <a:latin typeface="Verdana" pitchFamily="34" charset="0"/>
              </a:rPr>
              <a:t>Tortuga boba</a:t>
            </a:r>
            <a:endParaRPr lang="es-ES" sz="1400" b="0" u="none">
              <a:latin typeface="Verdana" pitchFamily="34" charset="0"/>
            </a:endParaRPr>
          </a:p>
        </p:txBody>
      </p:sp>
      <p:sp>
        <p:nvSpPr>
          <p:cNvPr id="16398" name="24 Rectángulo">
            <a:hlinkClick r:id="rId9" action="ppaction://hlinksldjump"/>
          </p:cNvPr>
          <p:cNvSpPr>
            <a:spLocks noChangeArrowheads="1"/>
          </p:cNvSpPr>
          <p:nvPr/>
        </p:nvSpPr>
        <p:spPr bwMode="auto">
          <a:xfrm>
            <a:off x="1643063" y="5356101"/>
            <a:ext cx="2786062" cy="285750"/>
          </a:xfrm>
          <a:prstGeom prst="rect">
            <a:avLst/>
          </a:prstGeom>
          <a:noFill/>
          <a:ln w="9525" algn="ctr">
            <a:noFill/>
            <a:round/>
            <a:headEnd/>
            <a:tailEnd/>
          </a:ln>
        </p:spPr>
        <p:txBody>
          <a:bodyPr/>
          <a:lstStyle/>
          <a:p>
            <a:r>
              <a:rPr lang="es-MX" sz="1400" b="0" u="none">
                <a:latin typeface="Verdana" pitchFamily="34" charset="0"/>
              </a:rPr>
              <a:t>Tortuga carey</a:t>
            </a:r>
            <a:endParaRPr lang="es-ES" sz="1400" b="0" u="none">
              <a:latin typeface="Verdana" pitchFamily="34" charset="0"/>
            </a:endParaRPr>
          </a:p>
        </p:txBody>
      </p:sp>
      <p:sp>
        <p:nvSpPr>
          <p:cNvPr id="16399" name="25 Rectángulo">
            <a:hlinkClick r:id="rId9" action="ppaction://hlinksldjump"/>
          </p:cNvPr>
          <p:cNvSpPr>
            <a:spLocks noChangeArrowheads="1"/>
          </p:cNvSpPr>
          <p:nvPr/>
        </p:nvSpPr>
        <p:spPr bwMode="auto">
          <a:xfrm>
            <a:off x="1643063" y="5713289"/>
            <a:ext cx="2714625" cy="285750"/>
          </a:xfrm>
          <a:prstGeom prst="rect">
            <a:avLst/>
          </a:prstGeom>
          <a:noFill/>
          <a:ln w="9525" algn="ctr">
            <a:noFill/>
            <a:round/>
            <a:headEnd/>
            <a:tailEnd/>
          </a:ln>
        </p:spPr>
        <p:txBody>
          <a:bodyPr/>
          <a:lstStyle/>
          <a:p>
            <a:r>
              <a:rPr lang="es-MX" sz="1400" b="0" u="none">
                <a:latin typeface="Verdana" pitchFamily="34" charset="0"/>
              </a:rPr>
              <a:t>Tortuga verde</a:t>
            </a:r>
            <a:endParaRPr lang="es-ES" sz="1400" b="0" u="none">
              <a:latin typeface="Verdana" pitchFamily="34" charset="0"/>
            </a:endParaRPr>
          </a:p>
        </p:txBody>
      </p:sp>
      <p:sp>
        <p:nvSpPr>
          <p:cNvPr id="16400" name="26 Rectángulo">
            <a:hlinkClick r:id="rId2" action="ppaction://hlinksldjump"/>
          </p:cNvPr>
          <p:cNvSpPr>
            <a:spLocks noChangeArrowheads="1"/>
          </p:cNvSpPr>
          <p:nvPr/>
        </p:nvSpPr>
        <p:spPr bwMode="auto">
          <a:xfrm>
            <a:off x="1643063" y="6070476"/>
            <a:ext cx="2928937" cy="285750"/>
          </a:xfrm>
          <a:prstGeom prst="rect">
            <a:avLst/>
          </a:prstGeom>
          <a:noFill/>
          <a:ln w="9525" algn="ctr">
            <a:noFill/>
            <a:round/>
            <a:headEnd/>
            <a:tailEnd/>
          </a:ln>
        </p:spPr>
        <p:txBody>
          <a:bodyPr/>
          <a:lstStyle/>
          <a:p>
            <a:r>
              <a:rPr lang="es-MX" sz="1400" b="0" u="none">
                <a:latin typeface="Verdana" pitchFamily="34" charset="0"/>
              </a:rPr>
              <a:t>Tortuga olivácea</a:t>
            </a:r>
            <a:endParaRPr lang="es-ES" sz="1400" b="0" u="none">
              <a:latin typeface="Verdana" pitchFamily="34" charset="0"/>
            </a:endParaRPr>
          </a:p>
        </p:txBody>
      </p:sp>
      <p:sp>
        <p:nvSpPr>
          <p:cNvPr id="16401" name="26 Rectángulo">
            <a:hlinkClick r:id="rId2" action="ppaction://hlinksldjump"/>
          </p:cNvPr>
          <p:cNvSpPr>
            <a:spLocks noChangeArrowheads="1"/>
          </p:cNvSpPr>
          <p:nvPr/>
        </p:nvSpPr>
        <p:spPr bwMode="auto">
          <a:xfrm>
            <a:off x="4716016" y="1772816"/>
            <a:ext cx="2928937" cy="285750"/>
          </a:xfrm>
          <a:prstGeom prst="rect">
            <a:avLst/>
          </a:prstGeom>
          <a:noFill/>
          <a:ln w="9525" algn="ctr">
            <a:noFill/>
            <a:round/>
            <a:headEnd/>
            <a:tailEnd/>
          </a:ln>
        </p:spPr>
        <p:txBody>
          <a:bodyPr/>
          <a:lstStyle/>
          <a:p>
            <a:r>
              <a:rPr lang="es-MX" sz="1400" b="0" u="none" dirty="0">
                <a:latin typeface="Verdana" pitchFamily="34" charset="0"/>
              </a:rPr>
              <a:t>Tortuga </a:t>
            </a:r>
            <a:r>
              <a:rPr lang="es-MX" sz="1400" b="0" u="none" dirty="0" err="1">
                <a:latin typeface="Verdana" pitchFamily="34" charset="0"/>
              </a:rPr>
              <a:t>laud</a:t>
            </a:r>
            <a:r>
              <a:rPr lang="es-MX" sz="1400" b="0" u="none" dirty="0">
                <a:latin typeface="Verdana" pitchFamily="34" charset="0"/>
              </a:rPr>
              <a:t> o coriácea</a:t>
            </a:r>
            <a:endParaRPr lang="es-ES" sz="1400" b="0" u="none" dirty="0">
              <a:latin typeface="Verdana" pitchFamily="34" charset="0"/>
            </a:endParaRPr>
          </a:p>
        </p:txBody>
      </p:sp>
      <p:sp>
        <p:nvSpPr>
          <p:cNvPr id="16402" name="57 Rectángulo redondeado">
            <a:hlinkClick r:id="rId10" action="ppaction://hlinksldjump"/>
          </p:cNvPr>
          <p:cNvSpPr>
            <a:spLocks noChangeArrowheads="1"/>
          </p:cNvSpPr>
          <p:nvPr/>
        </p:nvSpPr>
        <p:spPr bwMode="auto">
          <a:xfrm>
            <a:off x="7000875" y="60721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6403" name="53 Rectángulo">
            <a:hlinkClick r:id="rId11" action="ppaction://hlinksldjump"/>
          </p:cNvPr>
          <p:cNvSpPr>
            <a:spLocks noChangeArrowheads="1"/>
          </p:cNvSpPr>
          <p:nvPr/>
        </p:nvSpPr>
        <p:spPr bwMode="auto">
          <a:xfrm>
            <a:off x="4714875" y="2494806"/>
            <a:ext cx="2928938" cy="285750"/>
          </a:xfrm>
          <a:prstGeom prst="rect">
            <a:avLst/>
          </a:prstGeom>
          <a:noFill/>
          <a:ln w="9525" algn="ctr">
            <a:noFill/>
            <a:round/>
            <a:headEnd/>
            <a:tailEnd/>
          </a:ln>
        </p:spPr>
        <p:txBody>
          <a:bodyPr/>
          <a:lstStyle/>
          <a:p>
            <a:r>
              <a:rPr lang="es-MX" sz="1400" b="0" u="none">
                <a:latin typeface="Verdana" pitchFamily="34" charset="0"/>
              </a:rPr>
              <a:t>Trucha arcoíris</a:t>
            </a:r>
            <a:endParaRPr lang="es-ES" sz="1400" b="0" u="none">
              <a:latin typeface="Verdana" pitchFamily="34" charset="0"/>
            </a:endParaRPr>
          </a:p>
        </p:txBody>
      </p:sp>
      <p:sp>
        <p:nvSpPr>
          <p:cNvPr id="16404" name="54 Rectángulo">
            <a:hlinkClick r:id="rId12" action="ppaction://hlinksldjump"/>
          </p:cNvPr>
          <p:cNvSpPr>
            <a:spLocks noChangeArrowheads="1"/>
          </p:cNvSpPr>
          <p:nvPr/>
        </p:nvSpPr>
        <p:spPr bwMode="auto">
          <a:xfrm>
            <a:off x="4714875" y="2855168"/>
            <a:ext cx="2786063" cy="285750"/>
          </a:xfrm>
          <a:prstGeom prst="rect">
            <a:avLst/>
          </a:prstGeom>
          <a:noFill/>
          <a:ln w="9525" algn="ctr">
            <a:noFill/>
            <a:round/>
            <a:headEnd/>
            <a:tailEnd/>
          </a:ln>
        </p:spPr>
        <p:txBody>
          <a:bodyPr/>
          <a:lstStyle/>
          <a:p>
            <a:r>
              <a:rPr lang="es-MX" sz="1400" b="0" u="none">
                <a:latin typeface="Verdana" pitchFamily="34" charset="0"/>
              </a:rPr>
              <a:t>Trucha café</a:t>
            </a:r>
            <a:endParaRPr lang="es-ES" sz="1400" b="0" u="none">
              <a:latin typeface="Verdana" pitchFamily="34" charset="0"/>
            </a:endParaRPr>
          </a:p>
        </p:txBody>
      </p:sp>
      <p:sp>
        <p:nvSpPr>
          <p:cNvPr id="16405" name="55 Rectángulo">
            <a:hlinkClick r:id="rId12" action="ppaction://hlinksldjump"/>
          </p:cNvPr>
          <p:cNvSpPr>
            <a:spLocks noChangeArrowheads="1"/>
          </p:cNvSpPr>
          <p:nvPr/>
        </p:nvSpPr>
        <p:spPr bwMode="auto">
          <a:xfrm>
            <a:off x="4714875" y="3215531"/>
            <a:ext cx="2643188" cy="285750"/>
          </a:xfrm>
          <a:prstGeom prst="rect">
            <a:avLst/>
          </a:prstGeom>
          <a:noFill/>
          <a:ln w="9525" algn="ctr">
            <a:noFill/>
            <a:round/>
            <a:headEnd/>
            <a:tailEnd/>
          </a:ln>
        </p:spPr>
        <p:txBody>
          <a:bodyPr/>
          <a:lstStyle/>
          <a:p>
            <a:r>
              <a:rPr lang="es-MX" sz="1400" b="0" u="none">
                <a:latin typeface="Verdana" pitchFamily="34" charset="0"/>
              </a:rPr>
              <a:t>Trucha de arroyo</a:t>
            </a:r>
            <a:endParaRPr lang="es-ES" sz="1400" b="0" u="none">
              <a:latin typeface="Verdana" pitchFamily="34" charset="0"/>
            </a:endParaRPr>
          </a:p>
        </p:txBody>
      </p:sp>
      <p:sp>
        <p:nvSpPr>
          <p:cNvPr id="16406" name="24 Rectángulo">
            <a:hlinkClick r:id="rId13" action="ppaction://hlinksldjump"/>
          </p:cNvPr>
          <p:cNvSpPr>
            <a:spLocks noChangeArrowheads="1"/>
          </p:cNvSpPr>
          <p:nvPr/>
        </p:nvSpPr>
        <p:spPr bwMode="auto">
          <a:xfrm>
            <a:off x="4714875" y="3572718"/>
            <a:ext cx="2786063" cy="285750"/>
          </a:xfrm>
          <a:prstGeom prst="rect">
            <a:avLst/>
          </a:prstGeom>
          <a:noFill/>
          <a:ln w="9525" algn="ctr">
            <a:noFill/>
            <a:round/>
            <a:headEnd/>
            <a:tailEnd/>
          </a:ln>
        </p:spPr>
        <p:txBody>
          <a:bodyPr/>
          <a:lstStyle/>
          <a:p>
            <a:r>
              <a:rPr lang="es-MX" sz="1400" b="0" u="none">
                <a:latin typeface="Verdana" pitchFamily="34" charset="0"/>
              </a:rPr>
              <a:t>Trucha negra</a:t>
            </a:r>
            <a:endParaRPr lang="es-ES" sz="1400" b="0" u="none">
              <a:latin typeface="Verdana" pitchFamily="34" charset="0"/>
            </a:endParaRPr>
          </a:p>
        </p:txBody>
      </p:sp>
      <p:sp>
        <p:nvSpPr>
          <p:cNvPr id="16407" name="25 Rectángulo">
            <a:hlinkClick r:id="rId13" action="ppaction://hlinksldjump"/>
          </p:cNvPr>
          <p:cNvSpPr>
            <a:spLocks noChangeArrowheads="1"/>
          </p:cNvSpPr>
          <p:nvPr/>
        </p:nvSpPr>
        <p:spPr bwMode="auto">
          <a:xfrm>
            <a:off x="4714875" y="3933081"/>
            <a:ext cx="2714625" cy="285750"/>
          </a:xfrm>
          <a:prstGeom prst="rect">
            <a:avLst/>
          </a:prstGeom>
          <a:noFill/>
          <a:ln w="9525" algn="ctr">
            <a:noFill/>
            <a:round/>
            <a:headEnd/>
            <a:tailEnd/>
          </a:ln>
        </p:spPr>
        <p:txBody>
          <a:bodyPr/>
          <a:lstStyle/>
          <a:p>
            <a:r>
              <a:rPr lang="es-MX" sz="1400" b="0" u="none">
                <a:latin typeface="Verdana" pitchFamily="34" charset="0"/>
              </a:rPr>
              <a:t>Tumbao</a:t>
            </a:r>
            <a:endParaRPr lang="es-ES" sz="1400" b="0" u="none">
              <a:latin typeface="Verdana" pitchFamily="34" charset="0"/>
            </a:endParaRPr>
          </a:p>
        </p:txBody>
      </p:sp>
      <p:sp>
        <p:nvSpPr>
          <p:cNvPr id="16408" name="26 Rectángulo">
            <a:hlinkClick r:id="rId14" action="ppaction://hlinksldjump"/>
          </p:cNvPr>
          <p:cNvSpPr>
            <a:spLocks noChangeArrowheads="1"/>
          </p:cNvSpPr>
          <p:nvPr/>
        </p:nvSpPr>
        <p:spPr bwMode="auto">
          <a:xfrm>
            <a:off x="4714875" y="4293443"/>
            <a:ext cx="2928938" cy="285750"/>
          </a:xfrm>
          <a:prstGeom prst="rect">
            <a:avLst/>
          </a:prstGeom>
          <a:noFill/>
          <a:ln w="9525" algn="ctr">
            <a:noFill/>
            <a:round/>
            <a:headEnd/>
            <a:tailEnd/>
          </a:ln>
        </p:spPr>
        <p:txBody>
          <a:bodyPr/>
          <a:lstStyle/>
          <a:p>
            <a:r>
              <a:rPr lang="es-MX" sz="1400" b="0" u="none">
                <a:latin typeface="Verdana" pitchFamily="34" charset="0"/>
              </a:rPr>
              <a:t>Turbot</a:t>
            </a:r>
            <a:endParaRPr lang="es-ES" sz="1400" b="0" u="none">
              <a:latin typeface="Verdana" pitchFamily="34" charset="0"/>
            </a:endParaRPr>
          </a:p>
        </p:txBody>
      </p:sp>
      <p:sp>
        <p:nvSpPr>
          <p:cNvPr id="16409" name="25 Rectángulo">
            <a:hlinkClick r:id="rId11" action="ppaction://hlinksldjump"/>
          </p:cNvPr>
          <p:cNvSpPr>
            <a:spLocks noChangeArrowheads="1"/>
          </p:cNvSpPr>
          <p:nvPr/>
        </p:nvSpPr>
        <p:spPr bwMode="auto">
          <a:xfrm>
            <a:off x="4716463" y="2132856"/>
            <a:ext cx="2663825" cy="307975"/>
          </a:xfrm>
          <a:prstGeom prst="rect">
            <a:avLst/>
          </a:prstGeom>
          <a:noFill/>
          <a:ln w="9525">
            <a:noFill/>
            <a:miter lim="800000"/>
            <a:headEnd/>
            <a:tailEnd/>
          </a:ln>
        </p:spPr>
        <p:txBody>
          <a:bodyPr>
            <a:spAutoFit/>
          </a:bodyPr>
          <a:lstStyle/>
          <a:p>
            <a:r>
              <a:rPr lang="es-MX" sz="1400" b="0" u="none" dirty="0">
                <a:latin typeface="Verdana" pitchFamily="34" charset="0"/>
              </a:rPr>
              <a:t>Truchas (XV a X Regiones)</a:t>
            </a:r>
            <a:endParaRPr lang="es-ES" sz="1400" b="0" u="none" dirty="0">
              <a:latin typeface="Verdana" pitchFamily="34" charset="0"/>
            </a:endParaRPr>
          </a:p>
        </p:txBody>
      </p:sp>
      <p:sp>
        <p:nvSpPr>
          <p:cNvPr id="26" name="55 Rectángulo">
            <a:hlinkClick r:id="rId5" action="ppaction://hlinksldjump"/>
          </p:cNvPr>
          <p:cNvSpPr>
            <a:spLocks noChangeArrowheads="1"/>
          </p:cNvSpPr>
          <p:nvPr/>
        </p:nvSpPr>
        <p:spPr bwMode="auto">
          <a:xfrm>
            <a:off x="1640781" y="2855218"/>
            <a:ext cx="2643187" cy="285750"/>
          </a:xfrm>
          <a:prstGeom prst="rect">
            <a:avLst/>
          </a:prstGeom>
          <a:noFill/>
          <a:ln w="9525" algn="ctr">
            <a:noFill/>
            <a:round/>
            <a:headEnd/>
            <a:tailEnd/>
          </a:ln>
        </p:spPr>
        <p:txBody>
          <a:bodyPr/>
          <a:lstStyle/>
          <a:p>
            <a:r>
              <a:rPr lang="es-MX" sz="1400" b="0" u="none" dirty="0" smtClean="0">
                <a:latin typeface="Verdana" pitchFamily="34" charset="0"/>
              </a:rPr>
              <a:t>Tollo</a:t>
            </a:r>
            <a:r>
              <a:rPr lang="es-MX" sz="1000" b="0" u="none" dirty="0" smtClean="0">
                <a:latin typeface="Verdana" pitchFamily="34" charset="0"/>
              </a:rPr>
              <a:t> (</a:t>
            </a:r>
            <a:r>
              <a:rPr lang="es-MX" sz="1000" b="0" i="1" u="none" dirty="0" err="1" smtClean="0">
                <a:latin typeface="Verdana" pitchFamily="34" charset="0"/>
              </a:rPr>
              <a:t>Diplomystes</a:t>
            </a:r>
            <a:r>
              <a:rPr lang="es-MX" sz="1000" b="0" i="1" u="none" dirty="0" smtClean="0">
                <a:latin typeface="Verdana" pitchFamily="34" charset="0"/>
              </a:rPr>
              <a:t> </a:t>
            </a:r>
            <a:r>
              <a:rPr lang="es-MX" sz="1000" b="0" i="1" u="none" dirty="0" err="1" smtClean="0">
                <a:latin typeface="Verdana" pitchFamily="34" charset="0"/>
              </a:rPr>
              <a:t>nahuelbutaensis</a:t>
            </a:r>
            <a:r>
              <a:rPr lang="es-MX" sz="1000" b="0" u="none" dirty="0" smtClean="0">
                <a:latin typeface="Verdana" pitchFamily="34" charset="0"/>
              </a:rPr>
              <a:t>)</a:t>
            </a:r>
            <a:endParaRPr lang="es-ES" sz="1000" b="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Pampanito</a:t>
            </a:r>
            <a:r>
              <a:rPr lang="es-MX" sz="1400" dirty="0">
                <a:latin typeface="Verdana" pitchFamily="34" charset="0"/>
              </a:rPr>
              <a:t> de Juan Fernández </a:t>
            </a:r>
            <a:r>
              <a:rPr lang="es-MX" sz="900" i="1" dirty="0">
                <a:latin typeface="Verdana" pitchFamily="34" charset="0"/>
              </a:rPr>
              <a:t>(</a:t>
            </a:r>
            <a:r>
              <a:rPr lang="es-ES" sz="900" i="1" dirty="0" err="1">
                <a:latin typeface="Verdana" pitchFamily="34" charset="0"/>
              </a:rPr>
              <a:t>Scorpis</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54628"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Pejegallo </a:t>
            </a:r>
            <a:r>
              <a:rPr lang="es-MX" sz="900" i="1" dirty="0">
                <a:latin typeface="Verdana" pitchFamily="34" charset="0"/>
              </a:rPr>
              <a:t>(</a:t>
            </a:r>
            <a:r>
              <a:rPr lang="es-ES" sz="900" i="1" dirty="0" err="1">
                <a:latin typeface="Verdana" pitchFamily="34" charset="0"/>
              </a:rPr>
              <a:t>Callorhynchus</a:t>
            </a:r>
            <a:r>
              <a:rPr lang="es-ES" sz="900" i="1" dirty="0">
                <a:latin typeface="Verdana" pitchFamily="34" charset="0"/>
              </a:rPr>
              <a:t> </a:t>
            </a:r>
            <a:r>
              <a:rPr lang="es-ES" sz="900" i="1" dirty="0" err="1">
                <a:latin typeface="Verdana" pitchFamily="34" charset="0"/>
              </a:rPr>
              <a:t>callorhynchus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1226 de 2009, establece veda extractiva entre el 19 de agosto de 2009 y el 31 de diciembre de 2011, ambas fechas inclusive, en el área marítima de la X región</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55652"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Pejeperro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Semicossyphus</a:t>
            </a:r>
            <a:r>
              <a:rPr lang="es-ES" sz="900" i="1" dirty="0">
                <a:latin typeface="Verdana" pitchFamily="34" charset="0"/>
              </a:rPr>
              <a:t> </a:t>
            </a:r>
            <a:r>
              <a:rPr lang="es-ES" sz="900" i="1" dirty="0" err="1">
                <a:latin typeface="Verdana" pitchFamily="34" charset="0"/>
              </a:rPr>
              <a:t>maculatus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56676"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4786313"/>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Pejerrey chileno o cauque </a:t>
            </a:r>
            <a:r>
              <a:rPr lang="es-MX" sz="900" i="1" dirty="0">
                <a:latin typeface="Verdana" pitchFamily="34" charset="0"/>
              </a:rPr>
              <a:t>(</a:t>
            </a:r>
            <a:r>
              <a:rPr lang="es-MX" sz="900" i="1" dirty="0" err="1">
                <a:latin typeface="Verdana" pitchFamily="34" charset="0"/>
              </a:rPr>
              <a:t>Basilichthys</a:t>
            </a:r>
            <a:r>
              <a:rPr lang="es-MX" sz="900" i="1" dirty="0">
                <a:latin typeface="Verdana" pitchFamily="34" charset="0"/>
              </a:rPr>
              <a:t> </a:t>
            </a:r>
            <a:r>
              <a:rPr lang="es-MX" sz="900" i="1" dirty="0" err="1">
                <a:latin typeface="Verdana" pitchFamily="34" charset="0"/>
              </a:rPr>
              <a:t>australis</a:t>
            </a:r>
            <a:r>
              <a:rPr lang="es-MX" sz="900" i="1" dirty="0">
                <a:latin typeface="Verdana" pitchFamily="34" charset="0"/>
              </a:rPr>
              <a:t>)</a:t>
            </a:r>
          </a:p>
          <a:p>
            <a:pPr algn="just">
              <a:defRPr/>
            </a:pPr>
            <a:endParaRPr lang="es-MX" sz="1400" dirty="0">
              <a:latin typeface="Verdana" pitchFamily="34" charset="0"/>
            </a:endParaRPr>
          </a:p>
          <a:p>
            <a:pPr algn="just">
              <a:buFont typeface="Wingdings" pitchFamily="2" charset="2"/>
              <a:buChar char="ü"/>
              <a:defRPr/>
            </a:pPr>
            <a:r>
              <a:rPr lang="es-MX" sz="12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200" b="0" u="none" dirty="0">
                <a:latin typeface="Verdana" pitchFamily="34" charset="0"/>
              </a:rPr>
              <a:t>Cuota: </a:t>
            </a:r>
            <a:r>
              <a:rPr lang="es-MX" sz="1000" b="0" u="none" dirty="0">
                <a:latin typeface="Verdana" pitchFamily="34" charset="0"/>
              </a:rPr>
              <a:t>Máximo de 15 ejemplares por jornada por pescador</a:t>
            </a:r>
          </a:p>
          <a:p>
            <a:pPr algn="just">
              <a:buFont typeface="Wingdings" pitchFamily="2" charset="2"/>
              <a:buChar char="ü"/>
              <a:defRPr/>
            </a:pPr>
            <a:r>
              <a:rPr lang="es-MX" sz="1200" b="0" u="none" dirty="0">
                <a:latin typeface="Verdana" pitchFamily="34" charset="0"/>
              </a:rPr>
              <a:t>Restricción de aparejo de pesca: </a:t>
            </a:r>
            <a:r>
              <a:rPr lang="es-MX" sz="1000" b="0" u="none" dirty="0">
                <a:latin typeface="Verdana" pitchFamily="34" charset="0"/>
              </a:rPr>
              <a:t>Se permite la pesca con carnada viva</a:t>
            </a:r>
          </a:p>
          <a:p>
            <a:pPr algn="just">
              <a:buFont typeface="Wingdings" pitchFamily="2" charset="2"/>
              <a:buChar char="ü"/>
              <a:defRPr/>
            </a:pPr>
            <a:r>
              <a:rPr lang="es-MX" sz="1200" b="0" u="none" dirty="0">
                <a:latin typeface="Verdana" pitchFamily="34" charset="0"/>
              </a:rPr>
              <a:t>Tamaño mínimo legal (TML): </a:t>
            </a:r>
            <a:r>
              <a:rPr lang="es-MX" sz="1000" b="0" u="none" dirty="0">
                <a:latin typeface="Verdana" pitchFamily="34" charset="0"/>
              </a:rPr>
              <a:t>No aplica</a:t>
            </a:r>
          </a:p>
          <a:p>
            <a:pPr>
              <a:buFont typeface="Wingdings" pitchFamily="2" charset="2"/>
              <a:buChar char="ü"/>
              <a:defRPr/>
            </a:pPr>
            <a:r>
              <a:rPr lang="es-MX" sz="1200" b="0" u="none" dirty="0">
                <a:latin typeface="Verdana" pitchFamily="34" charset="0"/>
              </a:rPr>
              <a:t>Veda:</a:t>
            </a:r>
            <a:r>
              <a:rPr lang="es-ES" sz="1200" b="0" u="none" dirty="0">
                <a:latin typeface="Verdana" pitchFamily="34" charset="0"/>
              </a:rPr>
              <a:t> </a:t>
            </a:r>
            <a:r>
              <a:rPr lang="es-ES" sz="1000" b="0" u="none" dirty="0">
                <a:latin typeface="Verdana" pitchFamily="34" charset="0"/>
              </a:rPr>
              <a:t>Del 16 de agosto al 15 de diciembre de cada año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57700" name="57 Rectángulo redondeado">
            <a:hlinkClick r:id="rId2" action="ppaction://hlinksldjump"/>
          </p:cNvPr>
          <p:cNvSpPr>
            <a:spLocks noChangeArrowheads="1"/>
          </p:cNvSpPr>
          <p:nvPr/>
        </p:nvSpPr>
        <p:spPr bwMode="auto">
          <a:xfrm>
            <a:off x="7358063"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Pejerrey </a:t>
            </a:r>
            <a:r>
              <a:rPr lang="es-MX" sz="900" i="1" dirty="0">
                <a:latin typeface="Verdana" pitchFamily="34" charset="0"/>
              </a:rPr>
              <a:t>(</a:t>
            </a:r>
            <a:r>
              <a:rPr lang="es-MX" sz="900" i="1" dirty="0" err="1">
                <a:latin typeface="Verdana" pitchFamily="34" charset="0"/>
              </a:rPr>
              <a:t>Basilichthys</a:t>
            </a:r>
            <a:r>
              <a:rPr lang="es-MX" sz="900" i="1" dirty="0">
                <a:latin typeface="Verdana" pitchFamily="34" charset="0"/>
              </a:rPr>
              <a:t> </a:t>
            </a:r>
            <a:r>
              <a:rPr lang="es-MX" sz="900" i="1" dirty="0" err="1">
                <a:latin typeface="Verdana" pitchFamily="34" charset="0"/>
              </a:rPr>
              <a:t>semotilus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200" b="0" u="none" dirty="0">
                <a:latin typeface="Verdana" pitchFamily="34" charset="0"/>
              </a:rPr>
              <a:t>Acceso: 						No aplica</a:t>
            </a:r>
          </a:p>
          <a:p>
            <a:pPr algn="just">
              <a:buFont typeface="Wingdings" pitchFamily="2" charset="2"/>
              <a:buChar char="ü"/>
              <a:defRPr/>
            </a:pPr>
            <a:r>
              <a:rPr lang="es-MX" sz="1200" b="0" u="none" dirty="0">
                <a:latin typeface="Verdana" pitchFamily="34" charset="0"/>
              </a:rPr>
              <a:t>Cuota:						No aplica</a:t>
            </a:r>
          </a:p>
          <a:p>
            <a:pPr algn="just">
              <a:buFont typeface="Wingdings" pitchFamily="2" charset="2"/>
              <a:buChar char="ü"/>
              <a:defRPr/>
            </a:pPr>
            <a:r>
              <a:rPr lang="es-MX" sz="1200" b="0" u="none" dirty="0">
                <a:latin typeface="Verdana" pitchFamily="34" charset="0"/>
              </a:rPr>
              <a:t>Restricción de aparejo de pesca:				No aplica</a:t>
            </a:r>
          </a:p>
          <a:p>
            <a:pPr algn="just">
              <a:buFont typeface="Wingdings" pitchFamily="2" charset="2"/>
              <a:buChar char="ü"/>
              <a:defRPr/>
            </a:pPr>
            <a:r>
              <a:rPr lang="es-MX" sz="1200" b="0" u="none" dirty="0">
                <a:latin typeface="Verdana" pitchFamily="34" charset="0"/>
              </a:rPr>
              <a:t>Tamaño mínimo legal (TML):				No aplica</a:t>
            </a:r>
          </a:p>
          <a:p>
            <a:pPr algn="just">
              <a:buFont typeface="Wingdings" pitchFamily="2" charset="2"/>
              <a:buChar char="ü"/>
              <a:defRPr/>
            </a:pPr>
            <a:r>
              <a:rPr lang="es-MX" sz="1200" b="0" u="none" dirty="0">
                <a:latin typeface="Verdana" pitchFamily="34" charset="0"/>
              </a:rPr>
              <a:t>Veda:</a:t>
            </a:r>
            <a:r>
              <a:rPr lang="es-ES" sz="1200" b="0" u="none" dirty="0">
                <a:latin typeface="Verdana" pitchFamily="34" charset="0"/>
              </a:rPr>
              <a:t> </a:t>
            </a:r>
            <a:r>
              <a:rPr lang="es-MX" sz="1000" b="0" u="none" dirty="0">
                <a:latin typeface="Verdana" pitchFamily="34" charset="0"/>
              </a:rPr>
              <a:t>D.Ex.N°878 de 2011, establece  veda extractiva, en las aguas terrestres de todo el territorio nacional, por el término de 15 años a contar el día jueves 6 de octubre de 2011.</a:t>
            </a:r>
            <a:endParaRPr lang="es-ES" sz="1000" b="0" u="none" dirty="0">
              <a:latin typeface="Verdana" pitchFamily="34" charset="0"/>
            </a:endParaRPr>
          </a:p>
        </p:txBody>
      </p:sp>
      <p:sp>
        <p:nvSpPr>
          <p:cNvPr id="157702" name="57 Rectángulo redondeado">
            <a:hlinkClick r:id="rId2" action="ppaction://hlinksldjump"/>
          </p:cNvPr>
          <p:cNvSpPr>
            <a:spLocks noChangeArrowheads="1"/>
          </p:cNvSpPr>
          <p:nvPr/>
        </p:nvSpPr>
        <p:spPr bwMode="auto">
          <a:xfrm>
            <a:off x="7358063" y="10001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643188"/>
            <a:ext cx="8358188" cy="207168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Pejerrey argentino </a:t>
            </a:r>
            <a:r>
              <a:rPr lang="es-MX" sz="900" i="1" dirty="0">
                <a:latin typeface="Verdana" pitchFamily="34" charset="0"/>
              </a:rPr>
              <a:t>(</a:t>
            </a:r>
            <a:r>
              <a:rPr lang="es-MX" sz="900" i="1" dirty="0" err="1">
                <a:latin typeface="Verdana" pitchFamily="34" charset="0"/>
              </a:rPr>
              <a:t>Odontesthes</a:t>
            </a:r>
            <a:r>
              <a:rPr lang="es-MX" sz="900" i="1" dirty="0">
                <a:latin typeface="Verdana" pitchFamily="34" charset="0"/>
              </a:rPr>
              <a:t> </a:t>
            </a:r>
            <a:r>
              <a:rPr lang="es-MX" sz="900" i="1" dirty="0" err="1">
                <a:latin typeface="Verdana" pitchFamily="34" charset="0"/>
              </a:rPr>
              <a:t>bonariensis</a:t>
            </a:r>
            <a:r>
              <a:rPr lang="es-MX" sz="900" i="1" dirty="0">
                <a:latin typeface="Verdana" pitchFamily="34" charset="0"/>
              </a:rPr>
              <a:t>)</a:t>
            </a:r>
          </a:p>
          <a:p>
            <a:pPr algn="just">
              <a:defRPr/>
            </a:pPr>
            <a:endParaRPr lang="es-MX" sz="1200" b="0" u="none" dirty="0">
              <a:latin typeface="Verdana" pitchFamily="34" charset="0"/>
            </a:endParaRPr>
          </a:p>
          <a:p>
            <a:pPr algn="just">
              <a:buFont typeface="Wingdings" pitchFamily="2" charset="2"/>
              <a:buChar char="ü"/>
              <a:defRPr/>
            </a:pPr>
            <a:r>
              <a:rPr lang="es-MX" sz="12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200" b="0" u="none" dirty="0">
                <a:latin typeface="Verdana" pitchFamily="34" charset="0"/>
              </a:rPr>
              <a:t>Cuota: </a:t>
            </a:r>
            <a:r>
              <a:rPr lang="es-MX" sz="1000" b="0" u="none" dirty="0">
                <a:latin typeface="Verdana" pitchFamily="34" charset="0"/>
              </a:rPr>
              <a:t>Máximo de 73 ejemplares por jornada por pescador</a:t>
            </a:r>
          </a:p>
          <a:p>
            <a:pPr algn="just">
              <a:buFont typeface="Wingdings" pitchFamily="2" charset="2"/>
              <a:buChar char="ü"/>
              <a:defRPr/>
            </a:pPr>
            <a:r>
              <a:rPr lang="es-MX" sz="1200" b="0" u="none" dirty="0">
                <a:latin typeface="Verdana" pitchFamily="34" charset="0"/>
              </a:rPr>
              <a:t>Restricción de aparejo de pesca: </a:t>
            </a:r>
            <a:r>
              <a:rPr lang="es-MX" sz="1000" b="0" u="none" dirty="0">
                <a:latin typeface="Verdana" pitchFamily="34" charset="0"/>
              </a:rPr>
              <a:t>Se permite la pesca con carnada viva</a:t>
            </a:r>
          </a:p>
          <a:p>
            <a:pPr algn="just">
              <a:buFont typeface="Wingdings" pitchFamily="2" charset="2"/>
              <a:buChar char="ü"/>
              <a:defRPr/>
            </a:pPr>
            <a:r>
              <a:rPr lang="es-MX" sz="1200" b="0" u="none" dirty="0">
                <a:latin typeface="Verdana" pitchFamily="34" charset="0"/>
              </a:rPr>
              <a:t>Tamaño mínimo legal (TML): </a:t>
            </a:r>
            <a:r>
              <a:rPr lang="es-MX" sz="1000" b="0" u="none" dirty="0">
                <a:latin typeface="Verdana" pitchFamily="34" charset="0"/>
              </a:rPr>
              <a:t>No aplica</a:t>
            </a:r>
          </a:p>
          <a:p>
            <a:pPr algn="just">
              <a:buFont typeface="Wingdings" pitchFamily="2" charset="2"/>
              <a:buChar char="ü"/>
              <a:defRPr/>
            </a:pPr>
            <a:r>
              <a:rPr lang="es-MX" sz="1200" b="0" u="none" dirty="0">
                <a:latin typeface="Verdana" pitchFamily="34" charset="0"/>
              </a:rPr>
              <a:t>Veda: </a:t>
            </a:r>
            <a:r>
              <a:rPr lang="es-MX" sz="1000" b="0" u="none" dirty="0">
                <a:latin typeface="Verdana" pitchFamily="34" charset="0"/>
              </a:rPr>
              <a:t>Periodos de veda dependiendo de la Región y las zonas de pesca, especificidad por ríos y lagos. Para mayor información se sugiere revisar  el sitio web citado a continuación</a:t>
            </a:r>
          </a:p>
          <a:p>
            <a:pPr algn="just">
              <a:buFont typeface="Wingdings" pitchFamily="2" charset="2"/>
              <a:buChar char="ü"/>
              <a:defRPr/>
            </a:pPr>
            <a:endParaRPr lang="es-MX" sz="1000" b="0" u="none" dirty="0">
              <a:latin typeface="Verdana" pitchFamily="34" charset="0"/>
            </a:endParaRPr>
          </a:p>
          <a:p>
            <a:pPr algn="ctr">
              <a:defRPr/>
            </a:pPr>
            <a:r>
              <a:rPr lang="es-MX" sz="1000" u="none" dirty="0">
                <a:solidFill>
                  <a:srgbClr val="FF0000"/>
                </a:solidFill>
                <a:latin typeface="Verdana" pitchFamily="34" charset="0"/>
                <a:hlinkClick r:id="rId3"/>
              </a:rPr>
              <a:t>http://pescarecreativa.sernapesca.cl/</a:t>
            </a:r>
            <a:endParaRPr lang="es-MX" sz="1000" u="none" dirty="0">
              <a:solidFill>
                <a:srgbClr val="FF0000"/>
              </a:solidFill>
              <a:latin typeface="Verdana" pitchFamily="34" charset="0"/>
            </a:endParaRPr>
          </a:p>
          <a:p>
            <a:pPr>
              <a:defRPr/>
            </a:pPr>
            <a:r>
              <a:rPr lang="es-MX" sz="1200" b="0" u="none" dirty="0">
                <a:latin typeface="Verdana" pitchFamily="34" charset="0"/>
              </a:rPr>
              <a:t/>
            </a:r>
            <a:br>
              <a:rPr lang="es-MX" sz="1200" b="0" u="none" dirty="0">
                <a:latin typeface="Verdana" pitchFamily="34" charset="0"/>
              </a:rPr>
            </a:br>
            <a:endParaRPr lang="es-MX" sz="12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57704" name="57 Rectángulo redondeado">
            <a:hlinkClick r:id="rId2" action="ppaction://hlinksldjump"/>
          </p:cNvPr>
          <p:cNvSpPr>
            <a:spLocks noChangeArrowheads="1"/>
          </p:cNvSpPr>
          <p:nvPr/>
        </p:nvSpPr>
        <p:spPr bwMode="auto">
          <a:xfrm>
            <a:off x="7429500" y="42148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Pejerrey de mar </a:t>
            </a:r>
            <a:r>
              <a:rPr lang="es-MX" sz="900" i="1" dirty="0">
                <a:latin typeface="Verdana" pitchFamily="34" charset="0"/>
              </a:rPr>
              <a:t>(</a:t>
            </a:r>
            <a:r>
              <a:rPr lang="es-ES" sz="900" i="1" dirty="0" err="1">
                <a:latin typeface="Verdana" pitchFamily="34" charset="0"/>
              </a:rPr>
              <a:t>Odontesthes</a:t>
            </a:r>
            <a:r>
              <a:rPr lang="es-ES" sz="900" i="1" dirty="0">
                <a:latin typeface="Verdana" pitchFamily="34" charset="0"/>
              </a:rPr>
              <a:t> regia)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Para actividades de pesca recreativa es necesaria la Licencia de Pesca Recreativa.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1410 de 2009, establece veda extractiva entre el 2 de octubre de 2009 y el 31 de diciembre de 2011, ambas fechas inclusive, en el área marítima de la X región</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58724"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5072063"/>
            <a:ext cx="8358188" cy="15716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Pelillo </a:t>
            </a:r>
            <a:r>
              <a:rPr lang="es-MX" sz="900" i="1" dirty="0">
                <a:latin typeface="Verdana" pitchFamily="34" charset="0"/>
              </a:rPr>
              <a:t>(</a:t>
            </a:r>
            <a:r>
              <a:rPr lang="es-ES" sz="900" i="1" dirty="0" err="1">
                <a:latin typeface="Verdana" pitchFamily="34" charset="0"/>
              </a:rPr>
              <a:t>Gracilaria</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59748" name="57 Rectángulo redondeado">
            <a:hlinkClick r:id="rId3" action="ppaction://hlinksldjump"/>
          </p:cNvPr>
          <p:cNvSpPr>
            <a:spLocks noChangeArrowheads="1"/>
          </p:cNvSpPr>
          <p:nvPr/>
        </p:nvSpPr>
        <p:spPr bwMode="auto">
          <a:xfrm>
            <a:off x="7358063" y="62150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2000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Pejerrey del norte</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endParaRPr lang="es-ES" sz="1200" b="0" u="none" dirty="0">
              <a:latin typeface="Verdana" pitchFamily="34" charset="0"/>
            </a:endParaRPr>
          </a:p>
          <a:p>
            <a:pPr algn="just">
              <a:buFont typeface="Wingdings" pitchFamily="2" charset="2"/>
              <a:buChar char="ü"/>
              <a:defRPr/>
            </a:pPr>
            <a:endParaRPr lang="es-ES" sz="1400" b="0" u="none" dirty="0">
              <a:latin typeface="Verdana" pitchFamily="34" charset="0"/>
            </a:endParaRPr>
          </a:p>
        </p:txBody>
      </p:sp>
      <p:sp>
        <p:nvSpPr>
          <p:cNvPr id="159750" name="57 Rectángulo redondeado">
            <a:hlinkClick r:id="rId3" action="ppaction://hlinksldjump"/>
          </p:cNvPr>
          <p:cNvSpPr>
            <a:spLocks noChangeArrowheads="1"/>
          </p:cNvSpPr>
          <p:nvPr/>
        </p:nvSpPr>
        <p:spPr bwMode="auto">
          <a:xfrm>
            <a:off x="7429500" y="2500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3000375"/>
            <a:ext cx="8358188" cy="2000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Peladilla </a:t>
            </a:r>
            <a:r>
              <a:rPr lang="es-MX" sz="900" i="1" dirty="0">
                <a:latin typeface="Verdana" pitchFamily="34" charset="0"/>
              </a:rPr>
              <a:t>(</a:t>
            </a:r>
            <a:r>
              <a:rPr lang="es-MX" sz="900" i="1" dirty="0" err="1">
                <a:latin typeface="Verdana" pitchFamily="34" charset="0"/>
              </a:rPr>
              <a:t>Aplochiton</a:t>
            </a:r>
            <a:r>
              <a:rPr lang="es-MX" sz="900" i="1" dirty="0">
                <a:latin typeface="Verdana" pitchFamily="34" charset="0"/>
              </a:rPr>
              <a:t> </a:t>
            </a:r>
            <a:r>
              <a:rPr lang="es-MX" sz="900" i="1" dirty="0" err="1">
                <a:latin typeface="Verdana" pitchFamily="34" charset="0"/>
              </a:rPr>
              <a:t>zebra</a:t>
            </a:r>
            <a:r>
              <a:rPr lang="es-MX" sz="900" i="1" dirty="0">
                <a:latin typeface="Verdana" pitchFamily="34" charset="0"/>
              </a:rPr>
              <a:t>, </a:t>
            </a:r>
            <a:r>
              <a:rPr lang="es-MX" sz="900" i="1" dirty="0" err="1">
                <a:latin typeface="Verdana" pitchFamily="34" charset="0"/>
              </a:rPr>
              <a:t>Aplochiton</a:t>
            </a:r>
            <a:r>
              <a:rPr lang="es-MX" sz="900" i="1" dirty="0">
                <a:latin typeface="Verdana" pitchFamily="34" charset="0"/>
              </a:rPr>
              <a:t> </a:t>
            </a:r>
            <a:r>
              <a:rPr lang="es-MX" sz="900" i="1" dirty="0" err="1">
                <a:latin typeface="Verdana" pitchFamily="34" charset="0"/>
              </a:rPr>
              <a:t>taeniatus</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MX" sz="1200" b="0" u="none" dirty="0">
                <a:latin typeface="Verdana" pitchFamily="34" charset="0"/>
              </a:rPr>
              <a:t> D.Ex.N°878 de 2011, establece  veda extractiva, en las aguas terrestres de todo el territorio nacional, por el término de 15 años a contar el día jueves 6 de octubre de 2011.</a:t>
            </a:r>
            <a:endParaRPr lang="es-ES" sz="1200" b="0" u="none" dirty="0">
              <a:latin typeface="Verdana" pitchFamily="34" charset="0"/>
            </a:endParaRPr>
          </a:p>
          <a:p>
            <a:pPr>
              <a:buFont typeface="Wingdings" pitchFamily="2" charset="2"/>
              <a:buChar char="ü"/>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59752" name="57 Rectángulo redondeado">
            <a:hlinkClick r:id="rId3" action="ppaction://hlinksldjump"/>
          </p:cNvPr>
          <p:cNvSpPr>
            <a:spLocks noChangeArrowheads="1"/>
          </p:cNvSpPr>
          <p:nvPr/>
        </p:nvSpPr>
        <p:spPr bwMode="auto">
          <a:xfrm>
            <a:off x="7429500" y="45720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Pejesapo </a:t>
            </a:r>
            <a:r>
              <a:rPr lang="es-MX" sz="900" i="1" dirty="0">
                <a:latin typeface="Verdana" pitchFamily="34" charset="0"/>
              </a:rPr>
              <a:t>(</a:t>
            </a:r>
            <a:r>
              <a:rPr lang="es-ES" sz="900" i="1" dirty="0" err="1">
                <a:latin typeface="Verdana" pitchFamily="34" charset="0"/>
              </a:rPr>
              <a:t>Sicyases</a:t>
            </a:r>
            <a:r>
              <a:rPr lang="es-ES" sz="900" i="1" dirty="0">
                <a:latin typeface="Verdana" pitchFamily="34" charset="0"/>
              </a:rPr>
              <a:t> </a:t>
            </a:r>
            <a:r>
              <a:rPr lang="es-ES" sz="900" i="1" dirty="0" err="1">
                <a:latin typeface="Verdana" pitchFamily="34" charset="0"/>
              </a:rPr>
              <a:t>sanguineus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60772"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Pejezorro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Alopias</a:t>
            </a:r>
            <a:r>
              <a:rPr lang="es-ES" sz="900" i="1" dirty="0">
                <a:latin typeface="Verdana" pitchFamily="34" charset="0"/>
              </a:rPr>
              <a:t> </a:t>
            </a:r>
            <a:r>
              <a:rPr lang="es-ES" sz="900" i="1" dirty="0" err="1">
                <a:latin typeface="Verdana" pitchFamily="34" charset="0"/>
              </a:rPr>
              <a:t>vulpinus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61796"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357188" y="4714875"/>
            <a:ext cx="8429625" cy="1928813"/>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Picoroco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Megabalanus</a:t>
            </a:r>
            <a:r>
              <a:rPr lang="es-ES" sz="900" i="1" dirty="0">
                <a:latin typeface="Verdana" pitchFamily="34" charset="0"/>
              </a:rPr>
              <a:t> </a:t>
            </a:r>
            <a:r>
              <a:rPr lang="es-ES" sz="900" i="1" dirty="0" err="1">
                <a:latin typeface="Verdana" pitchFamily="34" charset="0"/>
              </a:rPr>
              <a:t>psittacus</a:t>
            </a:r>
            <a:r>
              <a:rPr lang="es-ES" sz="900" i="1" dirty="0">
                <a:latin typeface="Verdana" pitchFamily="34" charset="0"/>
              </a:rPr>
              <a:t>)</a:t>
            </a:r>
            <a:endParaRPr lang="es-MX" sz="900" i="1"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1000" b="0" u="none" dirty="0" err="1">
                <a:latin typeface="Verdana" pitchFamily="34" charset="0"/>
              </a:rPr>
              <a:t>R.Ex.N°</a:t>
            </a:r>
            <a:r>
              <a:rPr lang="es-ES" sz="1000" b="0" u="none" dirty="0">
                <a:latin typeface="Verdana" pitchFamily="34" charset="0"/>
              </a:rPr>
              <a:t> 2748 de 2009, suspende por el plazo de 5 años a contar del 19 de agosto de 2009, la inscripción en el RPA de la II región en todas sus categorías.</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62820" name="57 Rectángulo redondeado">
            <a:hlinkClick r:id="rId3" action="ppaction://hlinksldjump"/>
          </p:cNvPr>
          <p:cNvSpPr>
            <a:spLocks noChangeArrowheads="1"/>
          </p:cNvSpPr>
          <p:nvPr/>
        </p:nvSpPr>
        <p:spPr bwMode="auto">
          <a:xfrm>
            <a:off x="7524750" y="6215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357188" y="928688"/>
            <a:ext cx="8429625" cy="15716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Pepino de mar </a:t>
            </a:r>
            <a:r>
              <a:rPr lang="es-MX" sz="900" i="1" dirty="0">
                <a:latin typeface="Verdana" pitchFamily="34" charset="0"/>
              </a:rPr>
              <a:t>(</a:t>
            </a:r>
            <a:r>
              <a:rPr lang="es-ES" sz="900" i="1" dirty="0" err="1">
                <a:latin typeface="Verdana" pitchFamily="34" charset="0"/>
              </a:rPr>
              <a:t>Athyonidium</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p:txBody>
      </p:sp>
      <p:sp>
        <p:nvSpPr>
          <p:cNvPr id="162822" name="57 Rectángulo redondeado">
            <a:hlinkClick r:id="rId3" action="ppaction://hlinksldjump"/>
          </p:cNvPr>
          <p:cNvSpPr>
            <a:spLocks noChangeArrowheads="1"/>
          </p:cNvSpPr>
          <p:nvPr/>
        </p:nvSpPr>
        <p:spPr bwMode="auto">
          <a:xfrm>
            <a:off x="7500938" y="200025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357188" y="2571750"/>
            <a:ext cx="8429625" cy="207168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Percatrucha</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Percichthys</a:t>
            </a:r>
            <a:r>
              <a:rPr lang="es-MX" sz="900" i="1" dirty="0">
                <a:latin typeface="Verdana" pitchFamily="34" charset="0"/>
              </a:rPr>
              <a:t> trucha)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200" b="0" u="none" dirty="0" smtClean="0">
                <a:latin typeface="Verdana" pitchFamily="34" charset="0"/>
              </a:rPr>
              <a:t>			</a:t>
            </a:r>
            <a:r>
              <a:rPr lang="es-MX" sz="1400" b="0" u="none" dirty="0" smtClean="0">
                <a:latin typeface="Verdana" pitchFamily="34" charset="0"/>
              </a:rPr>
              <a:t>No aplica</a:t>
            </a: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Del 16 de abril hasta el 31 de diciembre de cada año, ambas fechas inclusive, en todo el territorio nacional</a:t>
            </a:r>
          </a:p>
          <a:p>
            <a:pPr algn="just">
              <a:defRPr/>
            </a:pPr>
            <a:endParaRPr lang="es-MX" sz="1000" b="0" u="none" dirty="0">
              <a:latin typeface="Verdana" pitchFamily="34" charset="0"/>
            </a:endParaRPr>
          </a:p>
          <a:p>
            <a:pPr algn="ctr">
              <a:defRPr/>
            </a:pP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62824" name="57 Rectángulo redondeado">
            <a:hlinkClick r:id="rId3" action="ppaction://hlinksldjump"/>
          </p:cNvPr>
          <p:cNvSpPr>
            <a:spLocks noChangeArrowheads="1"/>
          </p:cNvSpPr>
          <p:nvPr/>
        </p:nvSpPr>
        <p:spPr bwMode="auto">
          <a:xfrm>
            <a:off x="7500938" y="26368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Pez mariposa </a:t>
            </a:r>
            <a:r>
              <a:rPr lang="es-MX" sz="900" i="1" dirty="0">
                <a:latin typeface="Verdana" pitchFamily="34" charset="0"/>
              </a:rPr>
              <a:t>(</a:t>
            </a:r>
            <a:r>
              <a:rPr lang="es-MX" sz="900" i="1" dirty="0" err="1">
                <a:latin typeface="Verdana" pitchFamily="34" charset="0"/>
              </a:rPr>
              <a:t>Pterygotrigla</a:t>
            </a:r>
            <a:r>
              <a:rPr lang="es-MX" sz="900" i="1" dirty="0">
                <a:latin typeface="Verdana" pitchFamily="34" charset="0"/>
              </a:rPr>
              <a:t> </a:t>
            </a:r>
            <a:r>
              <a:rPr lang="es-MX" sz="900" i="1" dirty="0" err="1">
                <a:latin typeface="Verdana" pitchFamily="34" charset="0"/>
              </a:rPr>
              <a:t>picta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63844"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642938" y="17859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U</a:t>
            </a:r>
            <a:endParaRPr lang="es-ES" dirty="0">
              <a:solidFill>
                <a:schemeClr val="bg1"/>
              </a:solidFill>
            </a:endParaRPr>
          </a:p>
        </p:txBody>
      </p:sp>
      <p:sp>
        <p:nvSpPr>
          <p:cNvPr id="17412" name="33 Rectángulo"/>
          <p:cNvSpPr>
            <a:spLocks noChangeArrowheads="1"/>
          </p:cNvSpPr>
          <p:nvPr/>
        </p:nvSpPr>
        <p:spPr bwMode="auto">
          <a:xfrm>
            <a:off x="1643063" y="2143125"/>
            <a:ext cx="1857375" cy="285750"/>
          </a:xfrm>
          <a:prstGeom prst="rect">
            <a:avLst/>
          </a:prstGeom>
          <a:noFill/>
          <a:ln w="9525" algn="ctr">
            <a:noFill/>
            <a:round/>
            <a:headEnd/>
            <a:tailEnd/>
          </a:ln>
        </p:spPr>
        <p:txBody>
          <a:bodyPr/>
          <a:lstStyle/>
          <a:p>
            <a:r>
              <a:rPr lang="es-MX" sz="1400" b="0" u="none">
                <a:latin typeface="Verdana" pitchFamily="34" charset="0"/>
              </a:rPr>
              <a:t>No hay registros</a:t>
            </a:r>
            <a:endParaRPr lang="es-ES" sz="1400" b="0" u="none">
              <a:latin typeface="Verdana" pitchFamily="34" charset="0"/>
            </a:endParaRPr>
          </a:p>
        </p:txBody>
      </p:sp>
      <p:sp>
        <p:nvSpPr>
          <p:cNvPr id="17413" name="43 Rectángulo">
            <a:hlinkClick r:id="rId2" action="ppaction://hlinksldjump"/>
          </p:cNvPr>
          <p:cNvSpPr>
            <a:spLocks noChangeArrowheads="1"/>
          </p:cNvSpPr>
          <p:nvPr/>
        </p:nvSpPr>
        <p:spPr bwMode="auto">
          <a:xfrm>
            <a:off x="1643063" y="3143250"/>
            <a:ext cx="2143125" cy="285750"/>
          </a:xfrm>
          <a:prstGeom prst="rect">
            <a:avLst/>
          </a:prstGeom>
          <a:noFill/>
          <a:ln w="9525" algn="ctr">
            <a:noFill/>
            <a:round/>
            <a:headEnd/>
            <a:tailEnd/>
          </a:ln>
        </p:spPr>
        <p:txBody>
          <a:bodyPr/>
          <a:lstStyle/>
          <a:p>
            <a:r>
              <a:rPr lang="es-MX" sz="1400" b="0" u="none">
                <a:latin typeface="Verdana" pitchFamily="34" charset="0"/>
              </a:rPr>
              <a:t>Vidriola o toremo</a:t>
            </a:r>
            <a:endParaRPr lang="es-ES" sz="1400" b="0" u="none">
              <a:latin typeface="Verdana" pitchFamily="34" charset="0"/>
            </a:endParaRPr>
          </a:p>
        </p:txBody>
      </p:sp>
      <p:sp>
        <p:nvSpPr>
          <p:cNvPr id="17414" name="44 Rectángulo">
            <a:hlinkClick r:id="rId3" action="ppaction://hlinksldjump"/>
          </p:cNvPr>
          <p:cNvSpPr>
            <a:spLocks noChangeArrowheads="1"/>
          </p:cNvSpPr>
          <p:nvPr/>
        </p:nvSpPr>
        <p:spPr bwMode="auto">
          <a:xfrm>
            <a:off x="1643063" y="3500438"/>
            <a:ext cx="2928937" cy="357187"/>
          </a:xfrm>
          <a:prstGeom prst="rect">
            <a:avLst/>
          </a:prstGeom>
          <a:noFill/>
          <a:ln w="9525" algn="ctr">
            <a:noFill/>
            <a:round/>
            <a:headEnd/>
            <a:tailEnd/>
          </a:ln>
        </p:spPr>
        <p:txBody>
          <a:bodyPr/>
          <a:lstStyle/>
          <a:p>
            <a:r>
              <a:rPr lang="es-MX" sz="1400" b="0" u="none">
                <a:latin typeface="Verdana" pitchFamily="34" charset="0"/>
              </a:rPr>
              <a:t>Vieja o mulata</a:t>
            </a:r>
            <a:endParaRPr lang="es-ES" sz="1400" b="0" u="none">
              <a:latin typeface="Verdana" pitchFamily="34" charset="0"/>
            </a:endParaRPr>
          </a:p>
        </p:txBody>
      </p:sp>
      <p:sp>
        <p:nvSpPr>
          <p:cNvPr id="17415" name="45 Rectángulo">
            <a:hlinkClick r:id="rId4" action="ppaction://hlinksldjump"/>
          </p:cNvPr>
          <p:cNvSpPr>
            <a:spLocks noChangeArrowheads="1"/>
          </p:cNvSpPr>
          <p:nvPr/>
        </p:nvSpPr>
        <p:spPr bwMode="auto">
          <a:xfrm>
            <a:off x="1643063" y="3857625"/>
            <a:ext cx="3500437" cy="285750"/>
          </a:xfrm>
          <a:prstGeom prst="rect">
            <a:avLst/>
          </a:prstGeom>
          <a:noFill/>
          <a:ln w="9525" algn="ctr">
            <a:noFill/>
            <a:round/>
            <a:headEnd/>
            <a:tailEnd/>
          </a:ln>
        </p:spPr>
        <p:txBody>
          <a:bodyPr/>
          <a:lstStyle/>
          <a:p>
            <a:r>
              <a:rPr lang="es-MX" sz="1400" b="0" u="none">
                <a:latin typeface="Verdana" pitchFamily="34" charset="0"/>
              </a:rPr>
              <a:t>Vinciguerria</a:t>
            </a:r>
            <a:endParaRPr lang="es-ES" sz="1400" b="0" u="none">
              <a:latin typeface="Verdana" pitchFamily="34" charset="0"/>
            </a:endParaRPr>
          </a:p>
        </p:txBody>
      </p:sp>
      <p:sp>
        <p:nvSpPr>
          <p:cNvPr id="17416" name="46 Rectángulo">
            <a:hlinkClick r:id="rId4" action="ppaction://hlinksldjump"/>
          </p:cNvPr>
          <p:cNvSpPr>
            <a:spLocks noChangeArrowheads="1"/>
          </p:cNvSpPr>
          <p:nvPr/>
        </p:nvSpPr>
        <p:spPr bwMode="auto">
          <a:xfrm>
            <a:off x="1643063" y="4214813"/>
            <a:ext cx="3214687" cy="285750"/>
          </a:xfrm>
          <a:prstGeom prst="rect">
            <a:avLst/>
          </a:prstGeom>
          <a:noFill/>
          <a:ln w="9525" algn="ctr">
            <a:noFill/>
            <a:round/>
            <a:headEnd/>
            <a:tailEnd/>
          </a:ln>
        </p:spPr>
        <p:txBody>
          <a:bodyPr/>
          <a:lstStyle/>
          <a:p>
            <a:r>
              <a:rPr lang="es-MX" sz="1400" b="0" u="none">
                <a:latin typeface="Verdana" pitchFamily="34" charset="0"/>
              </a:rPr>
              <a:t>Voluta angulosa</a:t>
            </a:r>
            <a:endParaRPr lang="es-ES" sz="1400" b="0" u="none">
              <a:latin typeface="Verdana" pitchFamily="34" charset="0"/>
            </a:endParaRPr>
          </a:p>
        </p:txBody>
      </p:sp>
      <p:sp>
        <p:nvSpPr>
          <p:cNvPr id="17417" name="7 Rectángulo"/>
          <p:cNvSpPr>
            <a:spLocks noChangeArrowheads="1"/>
          </p:cNvSpPr>
          <p:nvPr/>
        </p:nvSpPr>
        <p:spPr bwMode="auto">
          <a:xfrm>
            <a:off x="2214563" y="1000125"/>
            <a:ext cx="4857750"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34" name="33 Elipse"/>
          <p:cNvSpPr/>
          <p:nvPr/>
        </p:nvSpPr>
        <p:spPr bwMode="auto">
          <a:xfrm>
            <a:off x="642938" y="29289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V</a:t>
            </a:r>
            <a:endParaRPr lang="es-ES" dirty="0">
              <a:solidFill>
                <a:schemeClr val="bg1"/>
              </a:solidFill>
            </a:endParaRPr>
          </a:p>
        </p:txBody>
      </p:sp>
      <p:sp>
        <p:nvSpPr>
          <p:cNvPr id="17419" name="57 Rectángulo redondeado">
            <a:hlinkClick r:id="rId5" action="ppaction://hlinksldjump"/>
          </p:cNvPr>
          <p:cNvSpPr>
            <a:spLocks noChangeArrowheads="1"/>
          </p:cNvSpPr>
          <p:nvPr/>
        </p:nvSpPr>
        <p:spPr bwMode="auto">
          <a:xfrm>
            <a:off x="7072313" y="61436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32" name="31 Elipse"/>
          <p:cNvSpPr/>
          <p:nvPr/>
        </p:nvSpPr>
        <p:spPr bwMode="auto">
          <a:xfrm>
            <a:off x="642938" y="4857750"/>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W</a:t>
            </a:r>
            <a:endParaRPr lang="es-ES" dirty="0">
              <a:solidFill>
                <a:schemeClr val="bg1"/>
              </a:solidFill>
            </a:endParaRPr>
          </a:p>
        </p:txBody>
      </p:sp>
      <p:sp>
        <p:nvSpPr>
          <p:cNvPr id="17421" name="33 Rectángulo"/>
          <p:cNvSpPr>
            <a:spLocks noChangeArrowheads="1"/>
          </p:cNvSpPr>
          <p:nvPr/>
        </p:nvSpPr>
        <p:spPr bwMode="auto">
          <a:xfrm>
            <a:off x="1643063" y="5214938"/>
            <a:ext cx="1857375" cy="285750"/>
          </a:xfrm>
          <a:prstGeom prst="rect">
            <a:avLst/>
          </a:prstGeom>
          <a:noFill/>
          <a:ln w="9525" algn="ctr">
            <a:noFill/>
            <a:round/>
            <a:headEnd/>
            <a:tailEnd/>
          </a:ln>
        </p:spPr>
        <p:txBody>
          <a:bodyPr/>
          <a:lstStyle/>
          <a:p>
            <a:r>
              <a:rPr lang="es-MX" sz="1400" b="0" u="none">
                <a:latin typeface="Verdana" pitchFamily="34" charset="0"/>
              </a:rPr>
              <a:t>No hay registros</a:t>
            </a:r>
            <a:endParaRPr lang="es-ES" sz="1400" b="0" u="none">
              <a:latin typeface="Verdana" pitchFamily="34" charset="0"/>
            </a:endParaRPr>
          </a:p>
        </p:txBody>
      </p:sp>
      <p:sp>
        <p:nvSpPr>
          <p:cNvPr id="36" name="35 Elipse"/>
          <p:cNvSpPr/>
          <p:nvPr/>
        </p:nvSpPr>
        <p:spPr bwMode="auto">
          <a:xfrm>
            <a:off x="4714875" y="17859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X</a:t>
            </a:r>
            <a:endParaRPr lang="es-ES" dirty="0">
              <a:solidFill>
                <a:schemeClr val="bg1"/>
              </a:solidFill>
            </a:endParaRPr>
          </a:p>
        </p:txBody>
      </p:sp>
      <p:sp>
        <p:nvSpPr>
          <p:cNvPr id="17423" name="33 Rectángulo"/>
          <p:cNvSpPr>
            <a:spLocks noChangeArrowheads="1"/>
          </p:cNvSpPr>
          <p:nvPr/>
        </p:nvSpPr>
        <p:spPr bwMode="auto">
          <a:xfrm>
            <a:off x="5715000" y="2143125"/>
            <a:ext cx="1857375" cy="285750"/>
          </a:xfrm>
          <a:prstGeom prst="rect">
            <a:avLst/>
          </a:prstGeom>
          <a:noFill/>
          <a:ln w="9525" algn="ctr">
            <a:noFill/>
            <a:round/>
            <a:headEnd/>
            <a:tailEnd/>
          </a:ln>
        </p:spPr>
        <p:txBody>
          <a:bodyPr/>
          <a:lstStyle/>
          <a:p>
            <a:r>
              <a:rPr lang="es-MX" sz="1400" b="0" u="none">
                <a:latin typeface="Verdana" pitchFamily="34" charset="0"/>
              </a:rPr>
              <a:t>No hay registros</a:t>
            </a:r>
            <a:endParaRPr lang="es-ES" sz="1400" b="0" u="none">
              <a:latin typeface="Verdana" pitchFamily="34" charset="0"/>
            </a:endParaRPr>
          </a:p>
        </p:txBody>
      </p:sp>
      <p:sp>
        <p:nvSpPr>
          <p:cNvPr id="41" name="40 Elipse"/>
          <p:cNvSpPr/>
          <p:nvPr/>
        </p:nvSpPr>
        <p:spPr bwMode="auto">
          <a:xfrm>
            <a:off x="4714875" y="29289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Y</a:t>
            </a:r>
            <a:endParaRPr lang="es-ES" dirty="0">
              <a:solidFill>
                <a:schemeClr val="bg1"/>
              </a:solidFill>
            </a:endParaRPr>
          </a:p>
        </p:txBody>
      </p:sp>
      <p:sp>
        <p:nvSpPr>
          <p:cNvPr id="17425" name="33 Rectángulo"/>
          <p:cNvSpPr>
            <a:spLocks noChangeArrowheads="1"/>
          </p:cNvSpPr>
          <p:nvPr/>
        </p:nvSpPr>
        <p:spPr bwMode="auto">
          <a:xfrm>
            <a:off x="5715000" y="3286125"/>
            <a:ext cx="1857375" cy="285750"/>
          </a:xfrm>
          <a:prstGeom prst="rect">
            <a:avLst/>
          </a:prstGeom>
          <a:noFill/>
          <a:ln w="9525" algn="ctr">
            <a:noFill/>
            <a:round/>
            <a:headEnd/>
            <a:tailEnd/>
          </a:ln>
        </p:spPr>
        <p:txBody>
          <a:bodyPr/>
          <a:lstStyle/>
          <a:p>
            <a:r>
              <a:rPr lang="es-MX" sz="1400" b="0" u="none">
                <a:latin typeface="Verdana" pitchFamily="34" charset="0"/>
              </a:rPr>
              <a:t>No hay registros</a:t>
            </a:r>
            <a:endParaRPr lang="es-ES" sz="1400" b="0" u="none">
              <a:latin typeface="Verdana" pitchFamily="34" charset="0"/>
            </a:endParaRPr>
          </a:p>
        </p:txBody>
      </p:sp>
      <p:sp>
        <p:nvSpPr>
          <p:cNvPr id="43" name="42 Elipse"/>
          <p:cNvSpPr/>
          <p:nvPr/>
        </p:nvSpPr>
        <p:spPr bwMode="auto">
          <a:xfrm>
            <a:off x="4786313" y="4857750"/>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Z</a:t>
            </a:r>
            <a:endParaRPr lang="es-ES" dirty="0">
              <a:solidFill>
                <a:schemeClr val="bg1"/>
              </a:solidFill>
            </a:endParaRPr>
          </a:p>
        </p:txBody>
      </p:sp>
      <p:sp>
        <p:nvSpPr>
          <p:cNvPr id="17427" name="33 Rectángulo">
            <a:hlinkClick r:id="rId6" action="ppaction://hlinksldjump"/>
          </p:cNvPr>
          <p:cNvSpPr>
            <a:spLocks noChangeArrowheads="1"/>
          </p:cNvSpPr>
          <p:nvPr/>
        </p:nvSpPr>
        <p:spPr bwMode="auto">
          <a:xfrm>
            <a:off x="5786438" y="5214938"/>
            <a:ext cx="1857375" cy="285750"/>
          </a:xfrm>
          <a:prstGeom prst="rect">
            <a:avLst/>
          </a:prstGeom>
          <a:noFill/>
          <a:ln w="9525" algn="ctr">
            <a:noFill/>
            <a:round/>
            <a:headEnd/>
            <a:tailEnd/>
          </a:ln>
        </p:spPr>
        <p:txBody>
          <a:bodyPr/>
          <a:lstStyle/>
          <a:p>
            <a:r>
              <a:rPr lang="es-MX" sz="1400" b="0" u="none">
                <a:latin typeface="Verdana" pitchFamily="34" charset="0"/>
              </a:rPr>
              <a:t>Zifio de Arnoux</a:t>
            </a:r>
            <a:endParaRPr lang="es-ES" sz="1400" b="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4357688"/>
            <a:ext cx="8358188" cy="19288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a:t>
            </a:r>
            <a:r>
              <a:rPr lang="es-MX" sz="1400" dirty="0" err="1">
                <a:latin typeface="Verdana" pitchFamily="34" charset="0"/>
              </a:rPr>
              <a:t>papua</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Pygoscelis</a:t>
            </a:r>
            <a:r>
              <a:rPr lang="es-MX" sz="900" i="1" dirty="0">
                <a:latin typeface="Verdana" pitchFamily="34" charset="0"/>
              </a:rPr>
              <a:t> </a:t>
            </a:r>
            <a:r>
              <a:rPr lang="es-MX" sz="900" i="1" dirty="0" err="1">
                <a:latin typeface="Verdana" pitchFamily="34" charset="0"/>
              </a:rPr>
              <a:t>papua</a:t>
            </a:r>
            <a:r>
              <a:rPr lang="es-MX" sz="900" i="1" dirty="0">
                <a:latin typeface="Verdana" pitchFamily="34" charset="0"/>
              </a:rPr>
              <a:t>)</a:t>
            </a:r>
            <a:endParaRPr lang="es-MX" sz="900"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MX" sz="1400" b="0" u="none" dirty="0">
                <a:latin typeface="Verdana" pitchFamily="34" charset="0"/>
              </a:rPr>
              <a:t>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r>
              <a:rPr lang="es-ES" sz="1200" b="0" u="none" dirty="0">
                <a:latin typeface="Verdana" pitchFamily="34" charset="0"/>
              </a:rPr>
              <a:t>.</a:t>
            </a:r>
          </a:p>
          <a:p>
            <a:pPr>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64868" name="57 Rectángulo redondeado">
            <a:hlinkClick r:id="rId3" action="ppaction://hlinksldjump"/>
          </p:cNvPr>
          <p:cNvSpPr>
            <a:spLocks noChangeArrowheads="1"/>
          </p:cNvSpPr>
          <p:nvPr/>
        </p:nvSpPr>
        <p:spPr bwMode="auto">
          <a:xfrm>
            <a:off x="7429500" y="58578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rey</a:t>
            </a:r>
            <a:r>
              <a:rPr lang="es-MX" sz="900" dirty="0">
                <a:latin typeface="Verdana" pitchFamily="34" charset="0"/>
              </a:rPr>
              <a:t> </a:t>
            </a:r>
            <a:r>
              <a:rPr lang="es-MX" sz="900" i="1" dirty="0">
                <a:latin typeface="Verdana" pitchFamily="34" charset="0"/>
              </a:rPr>
              <a:t>(</a:t>
            </a:r>
            <a:r>
              <a:rPr lang="es-ES" sz="900" i="1" dirty="0" err="1">
                <a:latin typeface="Verdana" pitchFamily="34" charset="0"/>
              </a:rPr>
              <a:t>Aptenodytes</a:t>
            </a:r>
            <a:r>
              <a:rPr lang="es-ES" sz="900" i="1" dirty="0">
                <a:latin typeface="Verdana" pitchFamily="34" charset="0"/>
              </a:rPr>
              <a:t> </a:t>
            </a:r>
            <a:r>
              <a:rPr lang="es-ES" sz="900" i="1" dirty="0" err="1">
                <a:latin typeface="Verdana" pitchFamily="34" charset="0"/>
              </a:rPr>
              <a:t>patagonicus</a:t>
            </a:r>
            <a:r>
              <a:rPr lang="es-ES"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p>
        </p:txBody>
      </p:sp>
      <p:sp>
        <p:nvSpPr>
          <p:cNvPr id="164870" name="57 Rectángulo redondeado">
            <a:hlinkClick r:id="rId3" action="ppaction://hlinksldjump"/>
          </p:cNvPr>
          <p:cNvSpPr>
            <a:spLocks noChangeArrowheads="1"/>
          </p:cNvSpPr>
          <p:nvPr/>
        </p:nvSpPr>
        <p:spPr bwMode="auto">
          <a:xfrm>
            <a:off x="7429500" y="2143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643188"/>
            <a:ext cx="8358188" cy="15716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emperador </a:t>
            </a:r>
            <a:r>
              <a:rPr lang="es-MX" sz="900" i="1" dirty="0">
                <a:latin typeface="Verdana" pitchFamily="34" charset="0"/>
              </a:rPr>
              <a:t>(</a:t>
            </a:r>
            <a:r>
              <a:rPr lang="es-ES" sz="900" i="1" dirty="0" err="1">
                <a:latin typeface="Verdana" pitchFamily="34" charset="0"/>
              </a:rPr>
              <a:t>Aptenodytes</a:t>
            </a:r>
            <a:r>
              <a:rPr lang="es-ES" sz="900" i="1" dirty="0">
                <a:latin typeface="Verdana" pitchFamily="34" charset="0"/>
              </a:rPr>
              <a:t> </a:t>
            </a:r>
            <a:r>
              <a:rPr lang="es-ES" sz="900" i="1" dirty="0" err="1">
                <a:latin typeface="Verdana" pitchFamily="34" charset="0"/>
              </a:rPr>
              <a:t>forsteri</a:t>
            </a:r>
            <a:r>
              <a:rPr lang="es-ES"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p>
          <a:p>
            <a:pPr>
              <a:buFont typeface="Wingdings" pitchFamily="2" charset="2"/>
              <a:buChar char="ü"/>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64872" name="57 Rectángulo redondeado">
            <a:hlinkClick r:id="rId3" action="ppaction://hlinksldjump"/>
          </p:cNvPr>
          <p:cNvSpPr>
            <a:spLocks noChangeArrowheads="1"/>
          </p:cNvSpPr>
          <p:nvPr/>
        </p:nvSpPr>
        <p:spPr bwMode="auto">
          <a:xfrm>
            <a:off x="7429500" y="3857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4357688"/>
            <a:ext cx="8358188" cy="19288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a:t>
            </a:r>
            <a:r>
              <a:rPr lang="es-MX" sz="1400" dirty="0" err="1">
                <a:latin typeface="Verdana" pitchFamily="34" charset="0"/>
              </a:rPr>
              <a:t>macaroni</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Eudyptes</a:t>
            </a:r>
            <a:r>
              <a:rPr lang="es-MX" sz="900" i="1" dirty="0">
                <a:latin typeface="Verdana" pitchFamily="34" charset="0"/>
              </a:rPr>
              <a:t> </a:t>
            </a:r>
            <a:r>
              <a:rPr lang="es-MX" sz="900" i="1" dirty="0" err="1">
                <a:latin typeface="Verdana" pitchFamily="34" charset="0"/>
              </a:rPr>
              <a:t>chrysolophus</a:t>
            </a:r>
            <a:r>
              <a:rPr lang="es-MX" sz="900" i="1" dirty="0">
                <a:latin typeface="Verdana" pitchFamily="34" charset="0"/>
              </a:rPr>
              <a:t>)</a:t>
            </a:r>
            <a:endParaRPr lang="es-MX" sz="900"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MX" sz="1400" b="0" u="none" dirty="0">
                <a:latin typeface="Verdana" pitchFamily="34" charset="0"/>
              </a:rPr>
              <a:t>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r>
              <a:rPr lang="es-ES" sz="1200" b="0" u="none" dirty="0">
                <a:latin typeface="Verdana" pitchFamily="34" charset="0"/>
              </a:rPr>
              <a:t>.</a:t>
            </a:r>
          </a:p>
          <a:p>
            <a:pPr>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65892" name="57 Rectángulo redondeado">
            <a:hlinkClick r:id="rId3" action="ppaction://hlinksldjump"/>
          </p:cNvPr>
          <p:cNvSpPr>
            <a:spLocks noChangeArrowheads="1"/>
          </p:cNvSpPr>
          <p:nvPr/>
        </p:nvSpPr>
        <p:spPr bwMode="auto">
          <a:xfrm>
            <a:off x="7429500" y="58578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de barbijo </a:t>
            </a:r>
            <a:r>
              <a:rPr lang="es-MX" sz="900" i="1" dirty="0">
                <a:latin typeface="Verdana" pitchFamily="34" charset="0"/>
              </a:rPr>
              <a:t>(</a:t>
            </a:r>
            <a:r>
              <a:rPr lang="es-MX" sz="900" i="1" dirty="0" err="1">
                <a:latin typeface="Verdana" pitchFamily="34" charset="0"/>
              </a:rPr>
              <a:t>Pygoscelis</a:t>
            </a:r>
            <a:r>
              <a:rPr lang="es-MX" sz="900" i="1" dirty="0">
                <a:latin typeface="Verdana" pitchFamily="34" charset="0"/>
              </a:rPr>
              <a:t> </a:t>
            </a:r>
            <a:r>
              <a:rPr lang="es-MX" sz="900" i="1" dirty="0" err="1">
                <a:latin typeface="Verdana" pitchFamily="34" charset="0"/>
              </a:rPr>
              <a:t>antarctica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p>
        </p:txBody>
      </p:sp>
      <p:sp>
        <p:nvSpPr>
          <p:cNvPr id="165894" name="57 Rectángulo redondeado">
            <a:hlinkClick r:id="rId3" action="ppaction://hlinksldjump"/>
          </p:cNvPr>
          <p:cNvSpPr>
            <a:spLocks noChangeArrowheads="1"/>
          </p:cNvSpPr>
          <p:nvPr/>
        </p:nvSpPr>
        <p:spPr bwMode="auto">
          <a:xfrm>
            <a:off x="7429500" y="2143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6431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de penacho amarillo </a:t>
            </a:r>
            <a:r>
              <a:rPr lang="es-MX" sz="900" i="1" dirty="0">
                <a:latin typeface="Verdana" pitchFamily="34" charset="0"/>
              </a:rPr>
              <a:t>(</a:t>
            </a:r>
            <a:r>
              <a:rPr lang="es-MX" sz="900" i="1" dirty="0" err="1">
                <a:latin typeface="Verdana" pitchFamily="34" charset="0"/>
              </a:rPr>
              <a:t>Eudyptes</a:t>
            </a:r>
            <a:r>
              <a:rPr lang="es-MX" sz="900" i="1" dirty="0">
                <a:latin typeface="Verdana" pitchFamily="34" charset="0"/>
              </a:rPr>
              <a:t> </a:t>
            </a:r>
            <a:r>
              <a:rPr lang="es-MX" sz="900" i="1" dirty="0" err="1">
                <a:latin typeface="Verdana" pitchFamily="34" charset="0"/>
              </a:rPr>
              <a:t>chrisocome</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p>
          <a:p>
            <a:pPr>
              <a:buFont typeface="Wingdings" pitchFamily="2" charset="2"/>
              <a:buChar char="ü"/>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65896" name="57 Rectángulo redondeado">
            <a:hlinkClick r:id="rId3" action="ppaction://hlinksldjump"/>
          </p:cNvPr>
          <p:cNvSpPr>
            <a:spLocks noChangeArrowheads="1"/>
          </p:cNvSpPr>
          <p:nvPr/>
        </p:nvSpPr>
        <p:spPr bwMode="auto">
          <a:xfrm>
            <a:off x="7429500" y="3857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4357688"/>
            <a:ext cx="8358188" cy="19288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a:t>
            </a:r>
            <a:r>
              <a:rPr lang="es-MX" sz="1400" dirty="0" err="1">
                <a:latin typeface="Verdana" pitchFamily="34" charset="0"/>
              </a:rPr>
              <a:t>Adelia</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Pygoscelis</a:t>
            </a:r>
            <a:r>
              <a:rPr lang="es-MX" sz="900" i="1" dirty="0">
                <a:latin typeface="Verdana" pitchFamily="34" charset="0"/>
              </a:rPr>
              <a:t> </a:t>
            </a:r>
            <a:r>
              <a:rPr lang="es-MX" sz="900" i="1" dirty="0" err="1">
                <a:latin typeface="Verdana" pitchFamily="34" charset="0"/>
              </a:rPr>
              <a:t>adeliae</a:t>
            </a:r>
            <a:r>
              <a:rPr lang="es-MX" sz="900" i="1" dirty="0">
                <a:latin typeface="Verdana" pitchFamily="34" charset="0"/>
              </a:rPr>
              <a:t>)</a:t>
            </a:r>
            <a:endParaRPr lang="es-MX" sz="900"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MX" sz="1400" b="0" u="none" dirty="0">
                <a:latin typeface="Verdana" pitchFamily="34" charset="0"/>
              </a:rPr>
              <a:t>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r>
              <a:rPr lang="es-ES" sz="1200" b="0" u="none" dirty="0">
                <a:latin typeface="Verdana" pitchFamily="34" charset="0"/>
              </a:rPr>
              <a:t>.</a:t>
            </a:r>
          </a:p>
          <a:p>
            <a:pPr>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66916" name="57 Rectángulo redondeado">
            <a:hlinkClick r:id="rId3" action="ppaction://hlinksldjump"/>
          </p:cNvPr>
          <p:cNvSpPr>
            <a:spLocks noChangeArrowheads="1"/>
          </p:cNvSpPr>
          <p:nvPr/>
        </p:nvSpPr>
        <p:spPr bwMode="auto">
          <a:xfrm>
            <a:off x="7429500" y="58578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de Magallanes </a:t>
            </a:r>
            <a:r>
              <a:rPr lang="es-MX" sz="900" i="1" dirty="0">
                <a:latin typeface="Verdana" pitchFamily="34" charset="0"/>
              </a:rPr>
              <a:t>(</a:t>
            </a:r>
            <a:r>
              <a:rPr lang="es-MX" sz="900" i="1" dirty="0" err="1">
                <a:latin typeface="Verdana" pitchFamily="34" charset="0"/>
              </a:rPr>
              <a:t>Spheniscus</a:t>
            </a:r>
            <a:r>
              <a:rPr lang="es-MX" sz="900" i="1" dirty="0">
                <a:latin typeface="Verdana" pitchFamily="34" charset="0"/>
              </a:rPr>
              <a:t> </a:t>
            </a:r>
            <a:r>
              <a:rPr lang="es-MX" sz="900" i="1" dirty="0" err="1">
                <a:latin typeface="Verdana" pitchFamily="34" charset="0"/>
              </a:rPr>
              <a:t>magellanicus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p>
        </p:txBody>
      </p:sp>
      <p:sp>
        <p:nvSpPr>
          <p:cNvPr id="166918" name="57 Rectángulo redondeado">
            <a:hlinkClick r:id="rId3" action="ppaction://hlinksldjump"/>
          </p:cNvPr>
          <p:cNvSpPr>
            <a:spLocks noChangeArrowheads="1"/>
          </p:cNvSpPr>
          <p:nvPr/>
        </p:nvSpPr>
        <p:spPr bwMode="auto">
          <a:xfrm>
            <a:off x="7429500" y="2143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6431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de </a:t>
            </a:r>
            <a:r>
              <a:rPr lang="es-MX" sz="1400" dirty="0" err="1">
                <a:latin typeface="Verdana" pitchFamily="34" charset="0"/>
              </a:rPr>
              <a:t>Humbolt</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Spheniscus</a:t>
            </a:r>
            <a:r>
              <a:rPr lang="es-MX" sz="900" i="1" dirty="0">
                <a:latin typeface="Verdana" pitchFamily="34" charset="0"/>
              </a:rPr>
              <a:t> </a:t>
            </a:r>
            <a:r>
              <a:rPr lang="es-MX" sz="900" i="1" dirty="0" err="1">
                <a:latin typeface="Verdana" pitchFamily="34" charset="0"/>
              </a:rPr>
              <a:t>humboldti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1995,establece una veda extractiva nacional por un plazo de 30 años.</a:t>
            </a:r>
          </a:p>
          <a:p>
            <a:pPr>
              <a:buFont typeface="Wingdings" pitchFamily="2" charset="2"/>
              <a:buChar char="ü"/>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66920" name="57 Rectángulo redondeado">
            <a:hlinkClick r:id="rId3" action="ppaction://hlinksldjump"/>
          </p:cNvPr>
          <p:cNvSpPr>
            <a:spLocks noChangeArrowheads="1"/>
          </p:cNvSpPr>
          <p:nvPr/>
        </p:nvSpPr>
        <p:spPr bwMode="auto">
          <a:xfrm>
            <a:off x="7429500" y="3857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4429125"/>
            <a:ext cx="8358188" cy="2000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Pocha </a:t>
            </a:r>
            <a:r>
              <a:rPr lang="es-MX" sz="900" i="1" dirty="0">
                <a:latin typeface="Verdana" pitchFamily="34" charset="0"/>
              </a:rPr>
              <a:t>(</a:t>
            </a:r>
            <a:r>
              <a:rPr lang="es-MX" sz="900" i="1" dirty="0" err="1">
                <a:latin typeface="Verdana" pitchFamily="34" charset="0"/>
              </a:rPr>
              <a:t>Cheirodon</a:t>
            </a:r>
            <a:r>
              <a:rPr lang="es-MX" sz="900" i="1" dirty="0">
                <a:latin typeface="Verdana" pitchFamily="34" charset="0"/>
              </a:rPr>
              <a:t> </a:t>
            </a:r>
            <a:r>
              <a:rPr lang="es-MX" sz="900" i="1" dirty="0" err="1">
                <a:latin typeface="Verdana" pitchFamily="34" charset="0"/>
              </a:rPr>
              <a:t>posciculus</a:t>
            </a:r>
            <a:r>
              <a:rPr lang="es-MX" sz="900" i="1" dirty="0">
                <a:latin typeface="Verdana" pitchFamily="34" charset="0"/>
              </a:rPr>
              <a:t>)</a:t>
            </a:r>
            <a:endParaRPr lang="es-MX" sz="900"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MX" sz="1400" b="0" u="none" dirty="0">
                <a:latin typeface="Verdana" pitchFamily="34" charset="0"/>
              </a:rPr>
              <a:t>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MX" sz="1000" b="0" u="none" dirty="0">
                <a:latin typeface="Verdana" pitchFamily="34" charset="0"/>
              </a:rPr>
              <a:t>D.Ex.N°878 de 2011, establece  veda extractiva, en las aguas terrestres de todo el territorio nacional, por el término de 15 años a contar el día jueves 6 de octubre de 2011.</a:t>
            </a:r>
            <a:endParaRPr lang="es-ES" sz="1000" b="0" u="none" dirty="0">
              <a:latin typeface="Verdana" pitchFamily="34" charset="0"/>
            </a:endParaRPr>
          </a:p>
          <a:p>
            <a:pPr>
              <a:buFont typeface="Wingdings" pitchFamily="2" charset="2"/>
              <a:buChar char="ü"/>
              <a:defRPr/>
            </a:pP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67940" name="57 Rectángulo redondeado">
            <a:hlinkClick r:id="rId3" action="ppaction://hlinksldjump"/>
          </p:cNvPr>
          <p:cNvSpPr>
            <a:spLocks noChangeArrowheads="1"/>
          </p:cNvSpPr>
          <p:nvPr/>
        </p:nvSpPr>
        <p:spPr bwMode="auto">
          <a:xfrm>
            <a:off x="7429500" y="60007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Pingüino azul o enano </a:t>
            </a:r>
            <a:r>
              <a:rPr lang="es-MX" sz="900" i="1" dirty="0">
                <a:latin typeface="Verdana" pitchFamily="34" charset="0"/>
              </a:rPr>
              <a:t>(</a:t>
            </a:r>
            <a:r>
              <a:rPr lang="es-MX" sz="900" i="1" dirty="0" err="1">
                <a:latin typeface="Verdana" pitchFamily="34" charset="0"/>
              </a:rPr>
              <a:t>Eudyptula</a:t>
            </a:r>
            <a:r>
              <a:rPr lang="es-MX" sz="900" i="1" dirty="0">
                <a:latin typeface="Verdana" pitchFamily="34" charset="0"/>
              </a:rPr>
              <a:t> </a:t>
            </a:r>
            <a:r>
              <a:rPr lang="es-MX" sz="900" i="1" dirty="0" err="1">
                <a:latin typeface="Verdana" pitchFamily="34" charset="0"/>
              </a:rPr>
              <a:t>minor</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000" b="0" u="none" dirty="0" err="1">
                <a:latin typeface="Verdana" pitchFamily="34" charset="0"/>
              </a:rPr>
              <a:t>D.Ex.N°</a:t>
            </a:r>
            <a:r>
              <a:rPr lang="es-ES" sz="1000" b="0" u="none" dirty="0">
                <a:latin typeface="Verdana" pitchFamily="34" charset="0"/>
              </a:rPr>
              <a:t> 225 de 1995, modificado por </a:t>
            </a:r>
            <a:r>
              <a:rPr lang="es-ES" sz="1000" b="0" u="none" dirty="0" err="1">
                <a:latin typeface="Verdana" pitchFamily="34" charset="0"/>
              </a:rPr>
              <a:t>D.Ex.N°</a:t>
            </a:r>
            <a:r>
              <a:rPr lang="es-ES" sz="1000" b="0" u="none" dirty="0">
                <a:latin typeface="Verdana" pitchFamily="34" charset="0"/>
              </a:rPr>
              <a:t> 135 de 2005,establece una veda extractiva nacional por un plazo de 30 años.</a:t>
            </a:r>
          </a:p>
        </p:txBody>
      </p:sp>
      <p:sp>
        <p:nvSpPr>
          <p:cNvPr id="167942" name="57 Rectángulo redondeado">
            <a:hlinkClick r:id="rId3" action="ppaction://hlinksldjump"/>
          </p:cNvPr>
          <p:cNvSpPr>
            <a:spLocks noChangeArrowheads="1"/>
          </p:cNvSpPr>
          <p:nvPr/>
        </p:nvSpPr>
        <p:spPr bwMode="auto">
          <a:xfrm>
            <a:off x="7286625" y="11430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643188"/>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Piure </a:t>
            </a:r>
            <a:r>
              <a:rPr lang="es-MX" sz="900" i="1" dirty="0">
                <a:latin typeface="Verdana" pitchFamily="34" charset="0"/>
              </a:rPr>
              <a:t>(</a:t>
            </a:r>
            <a:r>
              <a:rPr lang="es-ES" sz="900" i="1" dirty="0" err="1">
                <a:latin typeface="Verdana" pitchFamily="34" charset="0"/>
              </a:rPr>
              <a:t>Pyura</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err="1">
                <a:latin typeface="Verdana" pitchFamily="34" charset="0"/>
              </a:rPr>
              <a:t>R.Ex.N°</a:t>
            </a:r>
            <a:r>
              <a:rPr lang="es-ES" sz="1000" b="0" u="none" dirty="0">
                <a:latin typeface="Verdana" pitchFamily="34" charset="0"/>
              </a:rPr>
              <a:t> 2748 de 2009:  Suspende por el plazo de 5 años a contar del 19 de agosto de 2009, la inscripción en el RPA de la II región en todas sus categorías.</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000" b="0" u="none" dirty="0">
                <a:latin typeface="Verdana" pitchFamily="34" charset="0"/>
              </a:rPr>
              <a:t> 						</a:t>
            </a:r>
            <a:r>
              <a:rPr lang="es-MX" sz="1400" b="0" u="none" dirty="0">
                <a:latin typeface="Verdana" pitchFamily="34" charset="0"/>
              </a:rPr>
              <a:t>No aplica</a:t>
            </a:r>
            <a:endParaRPr lang="es-ES" sz="1400" b="0" u="none" dirty="0">
              <a:latin typeface="Verdana" pitchFamily="34" charset="0"/>
            </a:endParaRPr>
          </a:p>
          <a:p>
            <a:pPr>
              <a:buFont typeface="Wingdings" pitchFamily="2" charset="2"/>
              <a:buChar char="ü"/>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67944" name="57 Rectángulo redondeado">
            <a:hlinkClick r:id="rId3" action="ppaction://hlinksldjump"/>
          </p:cNvPr>
          <p:cNvSpPr>
            <a:spLocks noChangeArrowheads="1"/>
          </p:cNvSpPr>
          <p:nvPr/>
        </p:nvSpPr>
        <p:spPr bwMode="auto">
          <a:xfrm>
            <a:off x="7429500" y="3929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85750" y="928688"/>
            <a:ext cx="8643938" cy="185737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Pocha de los lagos </a:t>
            </a:r>
            <a:r>
              <a:rPr lang="es-MX" sz="900" i="1" dirty="0">
                <a:latin typeface="Verdana" pitchFamily="34" charset="0"/>
              </a:rPr>
              <a:t>(</a:t>
            </a:r>
            <a:r>
              <a:rPr lang="es-MX" sz="900" i="1" dirty="0" err="1">
                <a:latin typeface="Verdana" pitchFamily="34" charset="0"/>
              </a:rPr>
              <a:t>Cheirodon</a:t>
            </a:r>
            <a:r>
              <a:rPr lang="es-MX" sz="900" i="1" dirty="0">
                <a:latin typeface="Verdana" pitchFamily="34" charset="0"/>
              </a:rPr>
              <a:t> </a:t>
            </a:r>
            <a:r>
              <a:rPr lang="es-MX" sz="900" i="1" dirty="0" err="1">
                <a:latin typeface="Verdana" pitchFamily="34" charset="0"/>
              </a:rPr>
              <a:t>galusdae</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MX" sz="1200" b="0" u="none" dirty="0">
                <a:latin typeface="Verdana" pitchFamily="34" charset="0"/>
              </a:rPr>
              <a:t>D.Ex.N°878 de 2011, establece  veda extractiva, en las aguas terrestres de todo </a:t>
            </a:r>
          </a:p>
          <a:p>
            <a:pPr algn="just">
              <a:defRPr/>
            </a:pPr>
            <a:r>
              <a:rPr lang="es-MX" sz="1200" b="0" u="none" dirty="0">
                <a:latin typeface="Verdana" pitchFamily="34" charset="0"/>
              </a:rPr>
              <a:t>el territorio nacional, por el término de 15 años a contar el día jueves 6 de octubre de 2011.</a:t>
            </a:r>
            <a:endParaRPr lang="es-ES" sz="1400" b="0" u="none" dirty="0">
              <a:latin typeface="Verdana" pitchFamily="34" charset="0"/>
            </a:endParaRPr>
          </a:p>
        </p:txBody>
      </p:sp>
      <p:sp>
        <p:nvSpPr>
          <p:cNvPr id="168964" name="57 Rectángulo redondeado">
            <a:hlinkClick r:id="rId2" action="ppaction://hlinksldjump"/>
          </p:cNvPr>
          <p:cNvSpPr>
            <a:spLocks noChangeArrowheads="1"/>
          </p:cNvSpPr>
          <p:nvPr/>
        </p:nvSpPr>
        <p:spPr bwMode="auto">
          <a:xfrm>
            <a:off x="7643813" y="228600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285750" y="2857500"/>
            <a:ext cx="8643938" cy="1785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Pocha del sur </a:t>
            </a:r>
            <a:r>
              <a:rPr lang="es-MX" sz="900" i="1" dirty="0">
                <a:latin typeface="Verdana" pitchFamily="34" charset="0"/>
              </a:rPr>
              <a:t>(</a:t>
            </a:r>
            <a:r>
              <a:rPr lang="es-MX" sz="900" i="1" dirty="0" err="1">
                <a:latin typeface="Verdana" pitchFamily="34" charset="0"/>
              </a:rPr>
              <a:t>Cheirodon</a:t>
            </a:r>
            <a:r>
              <a:rPr lang="es-MX" sz="900" i="1" dirty="0">
                <a:latin typeface="Verdana" pitchFamily="34" charset="0"/>
              </a:rPr>
              <a:t> </a:t>
            </a:r>
            <a:r>
              <a:rPr lang="es-MX" sz="900" i="1" dirty="0" err="1">
                <a:latin typeface="Verdana" pitchFamily="34" charset="0"/>
              </a:rPr>
              <a:t>australe</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MX" sz="1200" b="0" u="none" dirty="0">
                <a:latin typeface="Verdana" pitchFamily="34" charset="0"/>
              </a:rPr>
              <a:t>D.Ex.N°878 de 2011, establece  veda extractiva, en las aguas terrestres de todo </a:t>
            </a:r>
          </a:p>
          <a:p>
            <a:pPr algn="just">
              <a:defRPr/>
            </a:pPr>
            <a:r>
              <a:rPr lang="es-MX" sz="1200" b="0" u="none" dirty="0">
                <a:latin typeface="Verdana" pitchFamily="34" charset="0"/>
              </a:rPr>
              <a:t>el territorio nacional, por el término de 15 años a contar el día jueves 6 de octubre de 2011.</a:t>
            </a:r>
            <a:endParaRPr lang="es-ES" sz="1400" b="0" u="none" dirty="0">
              <a:latin typeface="Verdana" pitchFamily="34" charset="0"/>
            </a:endParaRPr>
          </a:p>
        </p:txBody>
      </p:sp>
      <p:sp>
        <p:nvSpPr>
          <p:cNvPr id="168966" name="57 Rectángulo redondeado">
            <a:hlinkClick r:id="rId2" action="ppaction://hlinksldjump"/>
          </p:cNvPr>
          <p:cNvSpPr>
            <a:spLocks noChangeArrowheads="1"/>
          </p:cNvSpPr>
          <p:nvPr/>
        </p:nvSpPr>
        <p:spPr bwMode="auto">
          <a:xfrm>
            <a:off x="7643813" y="42148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2" name="7 Rectángulo"/>
          <p:cNvSpPr>
            <a:spLocks noChangeArrowheads="1"/>
          </p:cNvSpPr>
          <p:nvPr/>
        </p:nvSpPr>
        <p:spPr bwMode="auto">
          <a:xfrm>
            <a:off x="285750" y="4714875"/>
            <a:ext cx="8643938" cy="1785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Pochita </a:t>
            </a:r>
            <a:r>
              <a:rPr lang="es-MX" sz="900" i="1" dirty="0">
                <a:latin typeface="Verdana" pitchFamily="34" charset="0"/>
              </a:rPr>
              <a:t>(</a:t>
            </a:r>
            <a:r>
              <a:rPr lang="es-MX" sz="900" i="1" dirty="0" err="1">
                <a:latin typeface="Verdana" pitchFamily="34" charset="0"/>
              </a:rPr>
              <a:t>Cheirodon</a:t>
            </a:r>
            <a:r>
              <a:rPr lang="es-MX" sz="900" i="1" dirty="0">
                <a:latin typeface="Verdana" pitchFamily="34" charset="0"/>
              </a:rPr>
              <a:t> </a:t>
            </a:r>
            <a:r>
              <a:rPr lang="es-MX" sz="900" i="1" dirty="0" err="1">
                <a:latin typeface="Verdana" pitchFamily="34" charset="0"/>
              </a:rPr>
              <a:t>kiliani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MX" sz="1200" b="0" u="none" dirty="0">
                <a:latin typeface="Verdana" pitchFamily="34" charset="0"/>
              </a:rPr>
              <a:t>D.Ex.N°878 de 2011, establece  veda extractiva, en las aguas terrestres de todo </a:t>
            </a:r>
          </a:p>
          <a:p>
            <a:pPr algn="just">
              <a:defRPr/>
            </a:pPr>
            <a:r>
              <a:rPr lang="es-MX" sz="1200" b="0" u="none" dirty="0">
                <a:latin typeface="Verdana" pitchFamily="34" charset="0"/>
              </a:rPr>
              <a:t>el territorio nacional, por el término de 15 años a contar el día jueves 6 de octubre de 2011.</a:t>
            </a:r>
            <a:endParaRPr lang="es-ES" sz="1400" b="0" u="none" dirty="0">
              <a:latin typeface="Verdana" pitchFamily="34" charset="0"/>
            </a:endParaRPr>
          </a:p>
        </p:txBody>
      </p:sp>
      <p:sp>
        <p:nvSpPr>
          <p:cNvPr id="168968" name="57 Rectángulo redondeado">
            <a:hlinkClick r:id="rId2" action="ppaction://hlinksldjump"/>
          </p:cNvPr>
          <p:cNvSpPr>
            <a:spLocks noChangeArrowheads="1"/>
          </p:cNvSpPr>
          <p:nvPr/>
        </p:nvSpPr>
        <p:spPr bwMode="auto">
          <a:xfrm>
            <a:off x="7643813" y="607218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85750" y="928688"/>
            <a:ext cx="8643938" cy="1643062"/>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Poo</a:t>
            </a:r>
            <a:r>
              <a:rPr lang="es-MX" sz="1400" dirty="0">
                <a:latin typeface="Verdana" pitchFamily="34" charset="0"/>
              </a:rPr>
              <a:t> </a:t>
            </a:r>
            <a:r>
              <a:rPr lang="es-MX" sz="1400" dirty="0" err="1">
                <a:latin typeface="Verdana" pitchFamily="34" charset="0"/>
              </a:rPr>
              <a:t>po</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Caranx</a:t>
            </a:r>
            <a:r>
              <a:rPr lang="es-MX" sz="900" i="1" dirty="0">
                <a:latin typeface="Verdana" pitchFamily="34" charset="0"/>
              </a:rPr>
              <a:t> </a:t>
            </a:r>
            <a:r>
              <a:rPr lang="es-MX" sz="900" i="1" dirty="0" err="1">
                <a:latin typeface="Verdana" pitchFamily="34" charset="0"/>
              </a:rPr>
              <a:t>cheilio</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p:txBody>
      </p:sp>
      <p:sp>
        <p:nvSpPr>
          <p:cNvPr id="169988" name="57 Rectángulo redondeado">
            <a:hlinkClick r:id="rId2" action="ppaction://hlinksldjump"/>
          </p:cNvPr>
          <p:cNvSpPr>
            <a:spLocks noChangeArrowheads="1"/>
          </p:cNvSpPr>
          <p:nvPr/>
        </p:nvSpPr>
        <p:spPr bwMode="auto">
          <a:xfrm>
            <a:off x="7643813" y="21431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285750" y="2643188"/>
            <a:ext cx="864393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Pota del Atlántico </a:t>
            </a:r>
            <a:r>
              <a:rPr lang="es-MX" sz="900" i="1" dirty="0">
                <a:latin typeface="Verdana" pitchFamily="34" charset="0"/>
              </a:rPr>
              <a:t>(</a:t>
            </a:r>
            <a:r>
              <a:rPr lang="es-MX" sz="900" i="1" dirty="0" err="1">
                <a:latin typeface="Verdana" pitchFamily="34" charset="0"/>
              </a:rPr>
              <a:t>Illex</a:t>
            </a:r>
            <a:r>
              <a:rPr lang="es-MX" sz="900" i="1" dirty="0">
                <a:latin typeface="Verdana" pitchFamily="34" charset="0"/>
              </a:rPr>
              <a:t> </a:t>
            </a:r>
            <a:r>
              <a:rPr lang="es-MX" sz="900" i="1" dirty="0" err="1">
                <a:latin typeface="Verdana" pitchFamily="34" charset="0"/>
              </a:rPr>
              <a:t>argentinus</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p:txBody>
      </p:sp>
      <p:sp>
        <p:nvSpPr>
          <p:cNvPr id="169990" name="57 Rectángulo redondeado">
            <a:hlinkClick r:id="rId2" action="ppaction://hlinksldjump"/>
          </p:cNvPr>
          <p:cNvSpPr>
            <a:spLocks noChangeArrowheads="1"/>
          </p:cNvSpPr>
          <p:nvPr/>
        </p:nvSpPr>
        <p:spPr bwMode="auto">
          <a:xfrm>
            <a:off x="7643813" y="38576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2" name="7 Rectángulo"/>
          <p:cNvSpPr>
            <a:spLocks noChangeArrowheads="1"/>
          </p:cNvSpPr>
          <p:nvPr/>
        </p:nvSpPr>
        <p:spPr bwMode="auto">
          <a:xfrm>
            <a:off x="285750" y="4357688"/>
            <a:ext cx="8643938" cy="2000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Puye </a:t>
            </a:r>
            <a:r>
              <a:rPr lang="es-MX" sz="900" i="1" dirty="0">
                <a:latin typeface="Verdana" pitchFamily="34" charset="0"/>
              </a:rPr>
              <a:t>(</a:t>
            </a:r>
            <a:r>
              <a:rPr lang="es-ES" sz="900" i="1" dirty="0">
                <a:latin typeface="Verdana" pitchFamily="34" charset="0"/>
              </a:rPr>
              <a:t>Galaxias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390 de 1981 que Deroga el DS N° 1005 de 1939, establece veda entre los meses de enero y febrero de cada año.</a:t>
            </a:r>
            <a:endParaRPr lang="es-ES" sz="1400" b="0" u="none" dirty="0">
              <a:latin typeface="Verdana" pitchFamily="34" charset="0"/>
            </a:endParaRPr>
          </a:p>
        </p:txBody>
      </p:sp>
      <p:sp>
        <p:nvSpPr>
          <p:cNvPr id="169992" name="57 Rectángulo redondeado">
            <a:hlinkClick r:id="rId2" action="ppaction://hlinksldjump"/>
          </p:cNvPr>
          <p:cNvSpPr>
            <a:spLocks noChangeArrowheads="1"/>
          </p:cNvSpPr>
          <p:nvPr/>
        </p:nvSpPr>
        <p:spPr bwMode="auto">
          <a:xfrm>
            <a:off x="7643813"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85750" y="908050"/>
            <a:ext cx="8678863" cy="316902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Pulpo </a:t>
            </a:r>
            <a:r>
              <a:rPr lang="es-MX" sz="900" i="1" dirty="0">
                <a:latin typeface="Verdana" pitchFamily="34" charset="0"/>
              </a:rPr>
              <a:t>(</a:t>
            </a:r>
            <a:r>
              <a:rPr lang="es-ES" sz="900" i="1" dirty="0" err="1">
                <a:latin typeface="Verdana" pitchFamily="34" charset="0"/>
              </a:rPr>
              <a:t>Octopus</a:t>
            </a:r>
            <a:r>
              <a:rPr lang="es-ES" sz="900" i="1" dirty="0">
                <a:latin typeface="Verdana" pitchFamily="34" charset="0"/>
              </a:rPr>
              <a:t> </a:t>
            </a:r>
            <a:r>
              <a:rPr lang="es-ES" sz="900" i="1" dirty="0" err="1">
                <a:latin typeface="Verdana" pitchFamily="34" charset="0"/>
              </a:rPr>
              <a:t>vulgaris</a:t>
            </a:r>
            <a:r>
              <a:rPr lang="es-ES" sz="900" i="1" dirty="0">
                <a:latin typeface="Verdana" pitchFamily="34" charset="0"/>
              </a:rPr>
              <a:t>)</a:t>
            </a:r>
            <a:endParaRPr lang="es-MX" sz="900" i="1" dirty="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ES" sz="1000" b="0" u="none" dirty="0" err="1">
                <a:latin typeface="Verdana" pitchFamily="34" charset="0"/>
              </a:rPr>
              <a:t>R.Ex.N°</a:t>
            </a:r>
            <a:r>
              <a:rPr lang="es-ES" sz="1000" b="0" u="none" dirty="0">
                <a:latin typeface="Verdana" pitchFamily="34" charset="0"/>
              </a:rPr>
              <a:t> 2142 de 2011, suspende el cierre de la inscripción en los registros del RPA de las regiones XV a la II, para </a:t>
            </a:r>
            <a:r>
              <a:rPr lang="es-ES" sz="1000" i="1" u="none" dirty="0" err="1">
                <a:latin typeface="Verdana" pitchFamily="34" charset="0"/>
              </a:rPr>
              <a:t>Octopus</a:t>
            </a:r>
            <a:r>
              <a:rPr lang="es-ES" sz="1000" i="1" u="none" dirty="0">
                <a:latin typeface="Verdana" pitchFamily="34" charset="0"/>
              </a:rPr>
              <a:t> </a:t>
            </a:r>
            <a:r>
              <a:rPr lang="es-ES" sz="1000" i="1" u="none" dirty="0" err="1">
                <a:latin typeface="Verdana" pitchFamily="34" charset="0"/>
              </a:rPr>
              <a:t>minus</a:t>
            </a:r>
            <a:r>
              <a:rPr lang="es-ES" sz="1000" b="0" i="1" u="none" dirty="0">
                <a:latin typeface="Verdana" pitchFamily="34" charset="0"/>
              </a:rPr>
              <a:t> </a:t>
            </a:r>
            <a:r>
              <a:rPr lang="es-ES" sz="1000" b="0" u="none" dirty="0">
                <a:latin typeface="Verdana" pitchFamily="34" charset="0"/>
              </a:rPr>
              <a:t>autorizando inscripción: XV: 100 pescadores en categorías buzo mariscador y/o recolector de orilla; I: 200 pescadores en categorías buzo mariscador y/o recolector de orilla; y II: 200 pescadores en categoría recolector de orilla. </a:t>
            </a:r>
            <a:r>
              <a:rPr lang="es-ES" sz="1000" b="0" u="none" dirty="0" err="1" smtClean="0">
                <a:latin typeface="Verdana" pitchFamily="34" charset="0"/>
              </a:rPr>
              <a:t>R.Ex.N°</a:t>
            </a:r>
            <a:r>
              <a:rPr lang="es-ES" sz="1000" b="0" u="none" dirty="0" smtClean="0">
                <a:latin typeface="Verdana" pitchFamily="34" charset="0"/>
              </a:rPr>
              <a:t> 3790 de 2013, suspende por un año a partir del 11 de enero de 2014, la inscripción en los registros del RPA de las regiones XV a la II, para </a:t>
            </a:r>
            <a:r>
              <a:rPr lang="es-ES" sz="1000" i="1" u="none" dirty="0" err="1" smtClean="0">
                <a:latin typeface="Verdana" pitchFamily="34" charset="0"/>
              </a:rPr>
              <a:t>Octopus</a:t>
            </a:r>
            <a:r>
              <a:rPr lang="es-ES" sz="1000" i="1" u="none" dirty="0" smtClean="0">
                <a:latin typeface="Verdana" pitchFamily="34" charset="0"/>
              </a:rPr>
              <a:t> </a:t>
            </a:r>
            <a:r>
              <a:rPr lang="es-ES" sz="1000" i="1" u="none" dirty="0" err="1" smtClean="0">
                <a:latin typeface="Verdana" pitchFamily="34" charset="0"/>
              </a:rPr>
              <a:t>minus</a:t>
            </a:r>
            <a:r>
              <a:rPr lang="es-ES" sz="1000" b="0" u="none" dirty="0" smtClean="0">
                <a:latin typeface="Verdana" pitchFamily="34" charset="0"/>
              </a:rPr>
              <a:t>, por haber alcanzado el estado de plena explotación en dicha área. </a:t>
            </a:r>
            <a:r>
              <a:rPr lang="es-ES" sz="1000" u="none" dirty="0" smtClean="0">
                <a:latin typeface="Verdana" pitchFamily="34" charset="0"/>
              </a:rPr>
              <a:t>Pulpo </a:t>
            </a:r>
            <a:r>
              <a:rPr lang="es-ES" sz="1000" u="none" dirty="0">
                <a:latin typeface="Verdana" pitchFamily="34" charset="0"/>
              </a:rPr>
              <a:t>del Sur (</a:t>
            </a:r>
            <a:r>
              <a:rPr lang="es-ES" sz="1000" i="1" u="none" dirty="0" err="1">
                <a:latin typeface="Verdana" pitchFamily="34" charset="0"/>
              </a:rPr>
              <a:t>Enteroctopus</a:t>
            </a:r>
            <a:r>
              <a:rPr lang="es-ES" sz="1000" i="1" u="none" dirty="0">
                <a:latin typeface="Verdana" pitchFamily="34" charset="0"/>
              </a:rPr>
              <a:t> </a:t>
            </a:r>
            <a:r>
              <a:rPr lang="es-ES" sz="1000" i="1" u="none" dirty="0" err="1">
                <a:latin typeface="Verdana" pitchFamily="34" charset="0"/>
              </a:rPr>
              <a:t>megalocyathus</a:t>
            </a:r>
            <a:r>
              <a:rPr lang="es-ES" sz="1000" u="none" dirty="0">
                <a:latin typeface="Verdana" pitchFamily="34" charset="0"/>
              </a:rPr>
              <a:t>)</a:t>
            </a:r>
            <a:r>
              <a:rPr lang="es-ES" sz="1000" b="0" u="none" dirty="0">
                <a:latin typeface="Verdana" pitchFamily="34" charset="0"/>
              </a:rPr>
              <a:t>: </a:t>
            </a:r>
            <a:r>
              <a:rPr lang="es-ES" sz="1000" b="0" u="none" dirty="0" err="1">
                <a:latin typeface="Verdana" pitchFamily="34" charset="0"/>
              </a:rPr>
              <a:t>R.Ex.Nº</a:t>
            </a:r>
            <a:r>
              <a:rPr lang="es-ES" sz="1000" b="0" u="none" dirty="0">
                <a:latin typeface="Verdana" pitchFamily="34" charset="0"/>
              </a:rPr>
              <a:t> 2022 de 2012 suspende por 3 años, a partir del 27 de julio de 2012, la inscripción en el R.P.A. de la X Región por haber alcanzado estado de Plena Explotación.</a:t>
            </a: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Restricción de artes y aparejo de pesca: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Tamaño mínimo legal (TML):	</a:t>
            </a:r>
            <a:r>
              <a:rPr lang="es-ES" sz="1000" b="0" u="none" dirty="0" err="1">
                <a:latin typeface="Verdana" pitchFamily="34" charset="0"/>
              </a:rPr>
              <a:t>D.Ex.N°</a:t>
            </a:r>
            <a:r>
              <a:rPr lang="es-ES" sz="1000" b="0" u="none" dirty="0">
                <a:latin typeface="Verdana" pitchFamily="34" charset="0"/>
              </a:rPr>
              <a:t> 137 de 1985, prohíbe </a:t>
            </a:r>
            <a:r>
              <a:rPr lang="es-ES" sz="1000" b="0" u="none" dirty="0" smtClean="0">
                <a:latin typeface="Verdana" pitchFamily="34" charset="0"/>
              </a:rPr>
              <a:t>extracción </a:t>
            </a:r>
            <a:r>
              <a:rPr lang="es-ES" sz="1000" b="0" u="none" dirty="0">
                <a:latin typeface="Verdana" pitchFamily="34" charset="0"/>
              </a:rPr>
              <a:t>de ejemplares </a:t>
            </a:r>
            <a:r>
              <a:rPr lang="es-ES" sz="1000" b="0" u="none" dirty="0" smtClean="0">
                <a:latin typeface="Verdana" pitchFamily="34" charset="0"/>
              </a:rPr>
              <a:t>de </a:t>
            </a:r>
            <a:r>
              <a:rPr lang="es-ES" sz="1000" b="0" u="none" dirty="0">
                <a:latin typeface="Verdana" pitchFamily="34" charset="0"/>
              </a:rPr>
              <a:t>un peso inferior a 1 </a:t>
            </a:r>
            <a:r>
              <a:rPr lang="es-ES" sz="1000" b="0" u="none" dirty="0" smtClean="0">
                <a:latin typeface="Verdana" pitchFamily="34" charset="0"/>
              </a:rPr>
              <a:t>kg.</a:t>
            </a:r>
            <a:endParaRPr lang="es-ES" sz="10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000" b="0" dirty="0" err="1">
                <a:latin typeface="Verdana" pitchFamily="34" charset="0"/>
              </a:rPr>
              <a:t>D.Ex.N°</a:t>
            </a:r>
            <a:r>
              <a:rPr lang="es-ES" sz="1000" b="0" dirty="0">
                <a:latin typeface="Verdana" pitchFamily="34" charset="0"/>
              </a:rPr>
              <a:t> 137 de 1985</a:t>
            </a:r>
            <a:r>
              <a:rPr lang="es-ES" sz="1000" b="0" u="none" dirty="0">
                <a:latin typeface="Verdana" pitchFamily="34" charset="0"/>
              </a:rPr>
              <a:t>, establece un período de veda estacional para el recurso pulpo (</a:t>
            </a:r>
            <a:r>
              <a:rPr lang="es-ES" sz="1000" b="0" i="1" u="none" dirty="0" err="1">
                <a:latin typeface="Verdana" pitchFamily="34" charset="0"/>
              </a:rPr>
              <a:t>Octopus</a:t>
            </a:r>
            <a:r>
              <a:rPr lang="es-ES" sz="1000" b="0" i="1" u="none" dirty="0">
                <a:latin typeface="Verdana" pitchFamily="34" charset="0"/>
              </a:rPr>
              <a:t> </a:t>
            </a:r>
            <a:r>
              <a:rPr lang="es-ES" sz="1000" b="0" i="1" u="none" dirty="0" err="1">
                <a:latin typeface="Verdana" pitchFamily="34" charset="0"/>
              </a:rPr>
              <a:t>vulgaris</a:t>
            </a:r>
            <a:r>
              <a:rPr lang="es-ES" sz="1000" b="0" u="none" dirty="0">
                <a:latin typeface="Verdana" pitchFamily="34" charset="0"/>
              </a:rPr>
              <a:t>) que regirá entre el 15 de Noviembre de cada año y el 15 de Marzo del año siguiente, ambas fechas inclusive. </a:t>
            </a:r>
            <a:r>
              <a:rPr lang="es-ES" sz="1000" b="0" dirty="0" err="1">
                <a:latin typeface="Verdana" pitchFamily="34" charset="0"/>
              </a:rPr>
              <a:t>D.Ex.N°</a:t>
            </a:r>
            <a:r>
              <a:rPr lang="es-ES" sz="1000" b="0" dirty="0">
                <a:latin typeface="Verdana" pitchFamily="34" charset="0"/>
              </a:rPr>
              <a:t> 254 de 2000</a:t>
            </a:r>
            <a:r>
              <a:rPr lang="es-ES" sz="1000" b="0" u="none" dirty="0">
                <a:latin typeface="Verdana" pitchFamily="34" charset="0"/>
              </a:rPr>
              <a:t>, establece una veda biológica reproductiva para el recurso Pulpo (</a:t>
            </a:r>
            <a:r>
              <a:rPr lang="es-ES" sz="1000" b="0" i="1" u="none" dirty="0">
                <a:latin typeface="Verdana" pitchFamily="34" charset="0"/>
              </a:rPr>
              <a:t>Familia </a:t>
            </a:r>
            <a:r>
              <a:rPr lang="es-ES" sz="1000" b="0" i="1" u="none" dirty="0" err="1">
                <a:latin typeface="Verdana" pitchFamily="34" charset="0"/>
              </a:rPr>
              <a:t>Octopodidae</a:t>
            </a:r>
            <a:r>
              <a:rPr lang="es-ES" sz="1000" b="0" u="none" dirty="0">
                <a:latin typeface="Verdana" pitchFamily="34" charset="0"/>
              </a:rPr>
              <a:t>), en el área marítima comprendida entre el límite norte de la I Región y el límite sur de la IV Región, la que regirá entre el 1º de junio y el 31 de julio de cada año, ambas fechas inclusive, y entre el 1º de noviembre de cada año y el 28 de febrero del año siguiente, ambas fechas inclusive. Y el </a:t>
            </a:r>
            <a:r>
              <a:rPr lang="es-ES" sz="1000" b="0" dirty="0" err="1">
                <a:latin typeface="Verdana" pitchFamily="34" charset="0"/>
              </a:rPr>
              <a:t>D.Ex.N°</a:t>
            </a:r>
            <a:r>
              <a:rPr lang="es-ES" sz="1000" b="0" dirty="0">
                <a:latin typeface="Verdana" pitchFamily="34" charset="0"/>
              </a:rPr>
              <a:t> 1308 de 2008</a:t>
            </a:r>
            <a:r>
              <a:rPr lang="es-ES" sz="1000" b="0" u="none" dirty="0">
                <a:latin typeface="Verdana" pitchFamily="34" charset="0"/>
              </a:rPr>
              <a:t>, establece veda extractiva para pulpo (</a:t>
            </a:r>
            <a:r>
              <a:rPr lang="es-ES" sz="1000" b="0" i="1" u="none" dirty="0" err="1">
                <a:latin typeface="Verdana" pitchFamily="34" charset="0"/>
              </a:rPr>
              <a:t>Enteroctopus</a:t>
            </a:r>
            <a:r>
              <a:rPr lang="es-ES" sz="1000" b="0" i="1" u="none" dirty="0">
                <a:latin typeface="Verdana" pitchFamily="34" charset="0"/>
              </a:rPr>
              <a:t> </a:t>
            </a:r>
            <a:r>
              <a:rPr lang="es-ES" sz="1000" b="0" i="1" u="none" dirty="0" err="1">
                <a:latin typeface="Verdana" pitchFamily="34" charset="0"/>
              </a:rPr>
              <a:t>megalocyathus</a:t>
            </a:r>
            <a:r>
              <a:rPr lang="es-ES" sz="1000" b="0" u="none" dirty="0">
                <a:latin typeface="Verdana" pitchFamily="34" charset="0"/>
              </a:rPr>
              <a:t>) en el área marítima de la X región, por un periodo de tres años a contar del día 18 de octubre de 2008.</a:t>
            </a:r>
          </a:p>
        </p:txBody>
      </p:sp>
      <p:sp>
        <p:nvSpPr>
          <p:cNvPr id="171012" name="57 Rectángulo redondeado">
            <a:hlinkClick r:id="rId3" action="ppaction://hlinksldjump"/>
          </p:cNvPr>
          <p:cNvSpPr>
            <a:spLocks noChangeArrowheads="1"/>
          </p:cNvSpPr>
          <p:nvPr/>
        </p:nvSpPr>
        <p:spPr bwMode="auto">
          <a:xfrm>
            <a:off x="7451725" y="90872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
        <p:nvSpPr>
          <p:cNvPr id="7" name="7 Rectángulo"/>
          <p:cNvSpPr>
            <a:spLocks noChangeArrowheads="1"/>
          </p:cNvSpPr>
          <p:nvPr/>
        </p:nvSpPr>
        <p:spPr bwMode="auto">
          <a:xfrm>
            <a:off x="285750" y="4149080"/>
            <a:ext cx="8678863" cy="2609454"/>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Pulpo del sur </a:t>
            </a:r>
            <a:r>
              <a:rPr lang="es-MX" sz="900" i="1" dirty="0">
                <a:latin typeface="Verdana" pitchFamily="34" charset="0"/>
              </a:rPr>
              <a:t>(</a:t>
            </a:r>
            <a:r>
              <a:rPr lang="es-ES" sz="900" i="1" dirty="0" err="1">
                <a:latin typeface="Verdana" pitchFamily="34" charset="0"/>
              </a:rPr>
              <a:t>Enteroctopus</a:t>
            </a:r>
            <a:r>
              <a:rPr lang="es-ES" sz="900" i="1" dirty="0">
                <a:latin typeface="Verdana" pitchFamily="34" charset="0"/>
              </a:rPr>
              <a:t> </a:t>
            </a:r>
            <a:r>
              <a:rPr lang="es-ES" sz="900" i="1" dirty="0" err="1">
                <a:latin typeface="Verdana" pitchFamily="34" charset="0"/>
              </a:rPr>
              <a:t>megalocyathus</a:t>
            </a:r>
            <a:r>
              <a:rPr lang="es-ES" sz="900" i="1" dirty="0">
                <a:latin typeface="Verdana" pitchFamily="34" charset="0"/>
              </a:rPr>
              <a:t>)</a:t>
            </a:r>
            <a:endParaRPr lang="es-MX" sz="900" i="1" dirty="0">
              <a:latin typeface="Verdana" pitchFamily="34" charset="0"/>
            </a:endParaRP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000" b="0" u="none" dirty="0" err="1">
                <a:latin typeface="Verdana" pitchFamily="34" charset="0"/>
              </a:rPr>
              <a:t>Res.Ex.Nº</a:t>
            </a:r>
            <a:r>
              <a:rPr lang="es-MX" sz="1000" b="0" u="none" dirty="0">
                <a:latin typeface="Verdana" pitchFamily="34" charset="0"/>
              </a:rPr>
              <a:t> 2022 de 2012, suspende por 3 años, a partir del 27 de julio, la inscripción en el RPA de la X Región, en todas sus categorías, sección Pulpo del Sur por haber alcanzado la Plena Explotación en dicha área de pesca.</a:t>
            </a:r>
          </a:p>
          <a:p>
            <a:pPr algn="just">
              <a:buFont typeface="Wingdings" pitchFamily="2" charset="2"/>
              <a:buChar char="ü"/>
              <a:defRPr/>
            </a:pPr>
            <a:r>
              <a:rPr lang="es-MX" sz="1400" b="0" u="none" dirty="0">
                <a:latin typeface="Verdana" pitchFamily="34" charset="0"/>
              </a:rPr>
              <a:t>Cuota: </a:t>
            </a:r>
            <a:r>
              <a:rPr lang="es-ES" sz="1000" b="0" dirty="0" err="1">
                <a:latin typeface="Verdana" pitchFamily="34" charset="0"/>
              </a:rPr>
              <a:t>D.Ex.N°</a:t>
            </a:r>
            <a:r>
              <a:rPr lang="es-ES" sz="1000" b="0" dirty="0">
                <a:latin typeface="Verdana" pitchFamily="34" charset="0"/>
              </a:rPr>
              <a:t> 808 de 2011</a:t>
            </a:r>
            <a:r>
              <a:rPr lang="es-ES" sz="1000" b="0" u="none" dirty="0">
                <a:latin typeface="Verdana" pitchFamily="34" charset="0"/>
              </a:rPr>
              <a:t> estableció para el año 2011, cuota anual de captura de 87 t, entre el paralelo 42º11’L.S. y el límite sur de la X Región.</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Tamaño mínimo legal (TML):	 </a:t>
            </a:r>
            <a:r>
              <a:rPr lang="es-MX" sz="1400" b="0" u="none" dirty="0" smtClean="0">
                <a:latin typeface="Verdana" pitchFamily="34" charset="0"/>
              </a:rPr>
              <a:t>			No </a:t>
            </a:r>
            <a:r>
              <a:rPr lang="es-MX" sz="1400" b="0" u="none" dirty="0">
                <a:latin typeface="Verdana" pitchFamily="34" charset="0"/>
              </a:rPr>
              <a:t>aplica</a:t>
            </a:r>
            <a:endParaRPr lang="es-ES"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000" b="0" dirty="0" err="1">
                <a:latin typeface="Verdana" pitchFamily="34" charset="0"/>
              </a:rPr>
              <a:t>D.Ex.N°</a:t>
            </a:r>
            <a:r>
              <a:rPr lang="es-ES" sz="1000" b="0" dirty="0">
                <a:latin typeface="Verdana" pitchFamily="34" charset="0"/>
              </a:rPr>
              <a:t> 1308 de 2008</a:t>
            </a:r>
            <a:r>
              <a:rPr lang="es-ES" sz="1000" b="0" u="none" dirty="0">
                <a:latin typeface="Verdana" pitchFamily="34" charset="0"/>
              </a:rPr>
              <a:t>, establece un período de veda extractiva para el recurso pulpo del sur (</a:t>
            </a:r>
            <a:r>
              <a:rPr lang="es-ES" sz="1000" b="0" i="1" u="none" dirty="0" err="1">
                <a:latin typeface="Verdana" pitchFamily="34" charset="0"/>
              </a:rPr>
              <a:t>Enteroctopus</a:t>
            </a:r>
            <a:r>
              <a:rPr lang="es-ES" sz="1000" b="0" i="1" u="none" dirty="0">
                <a:latin typeface="Verdana" pitchFamily="34" charset="0"/>
              </a:rPr>
              <a:t> </a:t>
            </a:r>
            <a:r>
              <a:rPr lang="es-ES" sz="1000" b="0" i="1" u="none" dirty="0" err="1">
                <a:latin typeface="Verdana" pitchFamily="34" charset="0"/>
              </a:rPr>
              <a:t>megalocyathus</a:t>
            </a:r>
            <a:r>
              <a:rPr lang="es-ES" sz="1000" b="0" u="none" dirty="0">
                <a:latin typeface="Verdana" pitchFamily="34" charset="0"/>
              </a:rPr>
              <a:t>) en el área marítima de la X Región, por 3 años a partir del día 18 de octubre de 2008. </a:t>
            </a:r>
            <a:r>
              <a:rPr lang="es-ES" sz="1000" b="0" dirty="0" err="1">
                <a:latin typeface="Verdana" pitchFamily="34" charset="0"/>
              </a:rPr>
              <a:t>D.Ex.N°</a:t>
            </a:r>
            <a:r>
              <a:rPr lang="es-ES" sz="1000" b="0" dirty="0">
                <a:latin typeface="Verdana" pitchFamily="34" charset="0"/>
              </a:rPr>
              <a:t> 808 de 2011</a:t>
            </a:r>
            <a:r>
              <a:rPr lang="es-ES" sz="1000" b="0" u="none" dirty="0">
                <a:latin typeface="Verdana" pitchFamily="34" charset="0"/>
              </a:rPr>
              <a:t>, suspende a partir del 2 de septiembre de 2011, la vigencia de la extractiva de pulpo del sur (</a:t>
            </a:r>
            <a:r>
              <a:rPr lang="es-ES" sz="1000" b="0" i="1" u="none" dirty="0" err="1">
                <a:latin typeface="Verdana" pitchFamily="34" charset="0"/>
              </a:rPr>
              <a:t>Enteroctopus</a:t>
            </a:r>
            <a:r>
              <a:rPr lang="es-ES" sz="1000" b="0" i="1" u="none" dirty="0">
                <a:latin typeface="Verdana" pitchFamily="34" charset="0"/>
              </a:rPr>
              <a:t> </a:t>
            </a:r>
            <a:r>
              <a:rPr lang="es-ES" sz="1000" b="0" i="1" u="none" dirty="0" err="1">
                <a:latin typeface="Verdana" pitchFamily="34" charset="0"/>
              </a:rPr>
              <a:t>megalocyathus</a:t>
            </a:r>
            <a:r>
              <a:rPr lang="es-ES" sz="1000" b="0" u="none" dirty="0">
                <a:latin typeface="Verdana" pitchFamily="34" charset="0"/>
              </a:rPr>
              <a:t>) (establecida mediante </a:t>
            </a:r>
            <a:r>
              <a:rPr lang="es-ES" sz="1000" b="0" u="none" dirty="0" err="1">
                <a:latin typeface="Verdana" pitchFamily="34" charset="0"/>
              </a:rPr>
              <a:t>D.Ex.N°</a:t>
            </a:r>
            <a:r>
              <a:rPr lang="es-ES" sz="1000" b="0" u="none" dirty="0">
                <a:latin typeface="Verdana" pitchFamily="34" charset="0"/>
              </a:rPr>
              <a:t> 1308 de 2008) en el área marítima comprendida entre el paralelo 42º11’L.S. y el límite sur de la X Región. Fija para el año 2011 cuota anual de captura de 87 t del recurso pulpo del sur (</a:t>
            </a:r>
            <a:r>
              <a:rPr lang="es-ES" sz="1000" b="0" i="1" u="none" dirty="0" err="1">
                <a:latin typeface="Verdana" pitchFamily="34" charset="0"/>
              </a:rPr>
              <a:t>Enteroctopus</a:t>
            </a:r>
            <a:r>
              <a:rPr lang="es-ES" sz="1000" b="0" i="1" u="none" dirty="0">
                <a:latin typeface="Verdana" pitchFamily="34" charset="0"/>
              </a:rPr>
              <a:t> </a:t>
            </a:r>
            <a:r>
              <a:rPr lang="es-ES" sz="1000" b="0" i="1" u="none" dirty="0" err="1">
                <a:latin typeface="Verdana" pitchFamily="34" charset="0"/>
              </a:rPr>
              <a:t>megalocyathus</a:t>
            </a:r>
            <a:r>
              <a:rPr lang="es-ES" sz="1000" b="0" u="none" dirty="0">
                <a:latin typeface="Verdana" pitchFamily="34" charset="0"/>
              </a:rPr>
              <a:t>) en el área marítima comprendida entre el paralelo 42º11’L.S. y el límite sur de la X Región.</a:t>
            </a:r>
          </a:p>
        </p:txBody>
      </p:sp>
      <p:sp>
        <p:nvSpPr>
          <p:cNvPr id="171014" name="57 Rectángulo redondeado">
            <a:hlinkClick r:id="rId3" action="ppaction://hlinksldjump"/>
          </p:cNvPr>
          <p:cNvSpPr>
            <a:spLocks noChangeArrowheads="1"/>
          </p:cNvSpPr>
          <p:nvPr/>
        </p:nvSpPr>
        <p:spPr bwMode="auto">
          <a:xfrm>
            <a:off x="7451725" y="42243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26988"/>
            <a:ext cx="7772400" cy="928688"/>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50825" y="3284538"/>
            <a:ext cx="8643938" cy="259238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Raya </a:t>
            </a:r>
            <a:r>
              <a:rPr lang="es-MX" sz="900" i="1" dirty="0">
                <a:latin typeface="Verdana" pitchFamily="34" charset="0"/>
              </a:rPr>
              <a:t>(</a:t>
            </a:r>
            <a:r>
              <a:rPr lang="es-ES" sz="900" i="1" dirty="0">
                <a:latin typeface="Verdana" pitchFamily="34" charset="0"/>
              </a:rPr>
              <a:t>Raja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buFont typeface="Wingdings" pitchFamily="2" charset="2"/>
              <a:buChar char="ü"/>
              <a:defRPr/>
            </a:pPr>
            <a:r>
              <a:rPr lang="es-MX" sz="1300" b="0" u="none" dirty="0">
                <a:latin typeface="Verdana" pitchFamily="34" charset="0"/>
              </a:rPr>
              <a:t>Acceso: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a:latin typeface="Verdana" pitchFamily="34" charset="0"/>
              </a:rPr>
              <a:t>Cuota: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a:latin typeface="Verdana" pitchFamily="34" charset="0"/>
              </a:rPr>
              <a:t>Restricción de artes y aparejo de pesca: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a:latin typeface="Verdana" pitchFamily="34" charset="0"/>
              </a:rPr>
              <a:t>Tamaño mínimo legal (TML):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a:latin typeface="Verdana" pitchFamily="34" charset="0"/>
              </a:rPr>
              <a:t>Veda: </a:t>
            </a:r>
            <a:r>
              <a:rPr lang="es-ES" sz="900" b="0" u="none" dirty="0">
                <a:latin typeface="Verdana" pitchFamily="34" charset="0"/>
              </a:rPr>
              <a:t>D.Ex.N°239 de 2006 y sus modificaciones, establece veda biológica en el Mar Territorial y la ZEE continentales e insulares entre la I y la XII Región y aguas interiores comprendidas entre el paralelo 41°28,6'LS y el límite sur de la XII Región, la que regirá entre el 1° de diciembre y el 15 de enero de cada año calendario, ambas fechas inclusive</a:t>
            </a:r>
          </a:p>
        </p:txBody>
      </p:sp>
      <p:sp>
        <p:nvSpPr>
          <p:cNvPr id="172036" name="57 Rectángulo redondeado">
            <a:hlinkClick r:id="rId2" action="ppaction://hlinksldjump"/>
          </p:cNvPr>
          <p:cNvSpPr>
            <a:spLocks noChangeArrowheads="1"/>
          </p:cNvSpPr>
          <p:nvPr/>
        </p:nvSpPr>
        <p:spPr bwMode="auto">
          <a:xfrm>
            <a:off x="7524750" y="34290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250825" y="836613"/>
            <a:ext cx="8642350" cy="23050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Puye chico </a:t>
            </a:r>
            <a:r>
              <a:rPr lang="es-MX" sz="900" i="1" dirty="0">
                <a:latin typeface="Verdana" pitchFamily="34" charset="0"/>
              </a:rPr>
              <a:t>(Galaxias </a:t>
            </a:r>
            <a:r>
              <a:rPr lang="es-MX" sz="900" i="1" dirty="0" err="1">
                <a:latin typeface="Verdana" pitchFamily="34" charset="0"/>
              </a:rPr>
              <a:t>globiceps</a:t>
            </a:r>
            <a:r>
              <a:rPr lang="es-MX" sz="900" i="1" dirty="0">
                <a:latin typeface="Verdana" pitchFamily="34" charset="0"/>
              </a:rPr>
              <a:t>)</a:t>
            </a:r>
            <a:endParaRPr lang="es-MX" sz="900" dirty="0">
              <a:latin typeface="Verdana" pitchFamily="34" charset="0"/>
            </a:endParaRPr>
          </a:p>
          <a:p>
            <a:pPr algn="just">
              <a:buFont typeface="Wingdings" pitchFamily="2" charset="2"/>
              <a:buChar char="ü"/>
              <a:defRPr/>
            </a:pPr>
            <a:r>
              <a:rPr lang="es-MX" sz="1300" b="0" u="none" dirty="0">
                <a:latin typeface="Verdana" pitchFamily="34" charset="0"/>
              </a:rPr>
              <a:t>Acceso: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a:latin typeface="Verdana" pitchFamily="34" charset="0"/>
              </a:rPr>
              <a:t>Cuota: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a:latin typeface="Verdana" pitchFamily="34" charset="0"/>
              </a:rPr>
              <a:t>Restricción de artes y aparejo de pesca: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a:latin typeface="Verdana" pitchFamily="34" charset="0"/>
              </a:rPr>
              <a:t>Tamaño mínimo legal (TML):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a:latin typeface="Verdana" pitchFamily="34" charset="0"/>
              </a:rPr>
              <a:t>Veda:</a:t>
            </a:r>
            <a:r>
              <a:rPr lang="es-ES" sz="1300" b="0" u="none" dirty="0">
                <a:latin typeface="Verdana" pitchFamily="34" charset="0"/>
              </a:rPr>
              <a:t> </a:t>
            </a:r>
            <a:r>
              <a:rPr lang="es-MX" sz="900" b="0" u="none" dirty="0">
                <a:latin typeface="Verdana" pitchFamily="34" charset="0"/>
              </a:rPr>
              <a:t>D.Ex.N°878 de 2011, establece veda extractiva, en las aguas terrestres de todo el territorio nacional, por el término de 15 años a contar el día jueves 6 de octubre de 2011.</a:t>
            </a:r>
            <a:endParaRPr lang="es-ES" sz="900" b="0" u="none" dirty="0">
              <a:latin typeface="Verdana" pitchFamily="34" charset="0"/>
            </a:endParaRPr>
          </a:p>
          <a:p>
            <a:pPr>
              <a:buFont typeface="Wingdings" pitchFamily="2" charset="2"/>
              <a:buChar char="ü"/>
              <a:defRPr/>
            </a:pPr>
            <a:endParaRPr lang="es-MX" sz="1400" b="0" u="none" dirty="0">
              <a:latin typeface="Verdana" pitchFamily="34" charset="0"/>
            </a:endParaRPr>
          </a:p>
          <a:p>
            <a:pPr algn="just">
              <a:defRPr/>
            </a:pPr>
            <a:endParaRPr lang="es-MX" sz="1000" b="0" u="none" dirty="0">
              <a:latin typeface="Verdana" pitchFamily="34" charset="0"/>
            </a:endParaRPr>
          </a:p>
          <a:p>
            <a:pPr algn="just">
              <a:defRPr/>
            </a:pPr>
            <a:endParaRPr lang="es-ES" sz="1400" b="0" u="none" dirty="0">
              <a:latin typeface="Verdana" pitchFamily="34" charset="0"/>
            </a:endParaRPr>
          </a:p>
        </p:txBody>
      </p:sp>
      <p:sp>
        <p:nvSpPr>
          <p:cNvPr id="172038" name="57 Rectángulo redondeado">
            <a:hlinkClick r:id="rId2" action="ppaction://hlinksldjump"/>
          </p:cNvPr>
          <p:cNvSpPr>
            <a:spLocks noChangeArrowheads="1"/>
          </p:cNvSpPr>
          <p:nvPr/>
        </p:nvSpPr>
        <p:spPr bwMode="auto">
          <a:xfrm>
            <a:off x="7534275" y="981075"/>
            <a:ext cx="1214438" cy="360363"/>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26988"/>
            <a:ext cx="7772400" cy="928688"/>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3" name="7 Rectángulo"/>
          <p:cNvSpPr>
            <a:spLocks noChangeArrowheads="1"/>
          </p:cNvSpPr>
          <p:nvPr/>
        </p:nvSpPr>
        <p:spPr bwMode="auto">
          <a:xfrm>
            <a:off x="250825" y="981074"/>
            <a:ext cx="8643938" cy="568828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Raya espinosa </a:t>
            </a:r>
            <a:r>
              <a:rPr lang="es-MX" sz="900" i="1" dirty="0">
                <a:latin typeface="Verdana" pitchFamily="34" charset="0"/>
              </a:rPr>
              <a:t>(</a:t>
            </a:r>
            <a:r>
              <a:rPr lang="es-ES" sz="900" i="1" dirty="0" err="1">
                <a:latin typeface="Verdana" pitchFamily="34" charset="0"/>
              </a:rPr>
              <a:t>Dipturus</a:t>
            </a:r>
            <a:r>
              <a:rPr lang="es-ES" sz="900" i="1" dirty="0">
                <a:latin typeface="Verdana" pitchFamily="34" charset="0"/>
              </a:rPr>
              <a:t> </a:t>
            </a:r>
            <a:r>
              <a:rPr lang="es-ES" sz="900" i="1" dirty="0" err="1">
                <a:latin typeface="Verdana" pitchFamily="34" charset="0"/>
              </a:rPr>
              <a:t>trachyderma</a:t>
            </a:r>
            <a:r>
              <a:rPr lang="es-ES" sz="900" i="1" dirty="0">
                <a:latin typeface="Verdana" pitchFamily="34" charset="0"/>
              </a:rPr>
              <a:t>)</a:t>
            </a:r>
          </a:p>
          <a:p>
            <a:pPr algn="just">
              <a:buFont typeface="Wingdings" pitchFamily="2" charset="2"/>
              <a:buChar char="ü"/>
              <a:defRPr/>
            </a:pPr>
            <a:r>
              <a:rPr lang="es-MX" sz="1300" b="0" u="none" dirty="0" smtClean="0">
                <a:latin typeface="Verdana" pitchFamily="34" charset="0"/>
              </a:rPr>
              <a:t>Acceso</a:t>
            </a:r>
            <a:r>
              <a:rPr lang="es-MX" sz="1300" b="0" u="none" dirty="0">
                <a:latin typeface="Verdana" pitchFamily="34" charset="0"/>
              </a:rPr>
              <a:t>: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smtClean="0">
                <a:latin typeface="Verdana" pitchFamily="34" charset="0"/>
              </a:rPr>
              <a:t>Cuota:</a:t>
            </a:r>
          </a:p>
          <a:p>
            <a:pPr algn="just">
              <a:defRPr/>
            </a:pPr>
            <a:r>
              <a:rPr lang="es-ES" sz="900" dirty="0" smtClean="0">
                <a:latin typeface="Verdana" pitchFamily="34" charset="0"/>
              </a:rPr>
              <a:t>D.EX.N° 21 de 2014</a:t>
            </a:r>
            <a:r>
              <a:rPr lang="es-ES" sz="900" b="0" u="none" dirty="0" smtClean="0">
                <a:latin typeface="Verdana" pitchFamily="34" charset="0"/>
              </a:rPr>
              <a:t>, autoriza </a:t>
            </a:r>
            <a:r>
              <a:rPr lang="es-MX" sz="900" b="0" u="none" dirty="0" smtClean="0">
                <a:latin typeface="Verdana" pitchFamily="34" charset="0"/>
              </a:rPr>
              <a:t>anualmente durante la vigencia de la veda establecida por este decreto, la captura como fauna acompañante en los porcentajes y montos que en cada caso se indica:</a:t>
            </a:r>
          </a:p>
          <a:p>
            <a:pPr algn="just">
              <a:defRPr/>
            </a:pPr>
            <a:r>
              <a:rPr lang="es-MX" sz="900" b="0" u="none" dirty="0" smtClean="0">
                <a:latin typeface="Verdana" pitchFamily="34" charset="0"/>
              </a:rPr>
              <a:t>En las regiones IV a VII: 11 t (1% en peso por viaje de pesca dirigida a merluza común con arrastre, hasta 7 t anual; 1% en peso por viaje de pesca dirigida a congrio dorado con espinel, hasta 1 t anual; 1% en peso por viaje de pesca dirigida a crustáceos </a:t>
            </a:r>
            <a:r>
              <a:rPr lang="es-MX" sz="900" b="0" u="none" dirty="0" err="1" smtClean="0">
                <a:latin typeface="Verdana" pitchFamily="34" charset="0"/>
              </a:rPr>
              <a:t>demersales</a:t>
            </a:r>
            <a:r>
              <a:rPr lang="es-MX" sz="900" b="0" u="none" dirty="0" smtClean="0">
                <a:latin typeface="Verdana" pitchFamily="34" charset="0"/>
              </a:rPr>
              <a:t> con arrastre, hasta 3 t anual)</a:t>
            </a:r>
          </a:p>
          <a:p>
            <a:pPr algn="just">
              <a:defRPr/>
            </a:pPr>
            <a:r>
              <a:rPr lang="es-MX" sz="900" b="0" u="none" dirty="0" smtClean="0">
                <a:latin typeface="Verdana" pitchFamily="34" charset="0"/>
              </a:rPr>
              <a:t>Entre la VIII Región y el paralelo 41º28,6L.S.: 20 t (1% en peso por viaje de pesca dirigida a merluza común con arrastre, hasta 7 t anual; 5% en peso por viaje de pesca dirigida a congrio dorado con espinel, hasta 10 t anual; 1% en peso por viaje de pesca dirigida a crustáceos </a:t>
            </a:r>
            <a:r>
              <a:rPr lang="es-MX" sz="900" b="0" u="none" dirty="0" err="1" smtClean="0">
                <a:latin typeface="Verdana" pitchFamily="34" charset="0"/>
              </a:rPr>
              <a:t>demersales</a:t>
            </a:r>
            <a:r>
              <a:rPr lang="es-MX" sz="900" b="0" u="none" dirty="0" smtClean="0">
                <a:latin typeface="Verdana" pitchFamily="34" charset="0"/>
              </a:rPr>
              <a:t> con arrastre, hasta 3 t anual)</a:t>
            </a:r>
          </a:p>
          <a:p>
            <a:pPr algn="just">
              <a:defRPr/>
            </a:pPr>
            <a:endParaRPr lang="es-MX" sz="900" b="0" u="none" dirty="0">
              <a:latin typeface="Verdana" pitchFamily="34" charset="0"/>
            </a:endParaRPr>
          </a:p>
          <a:p>
            <a:pPr algn="just">
              <a:defRPr/>
            </a:pPr>
            <a:r>
              <a:rPr lang="es-ES" sz="900" dirty="0">
                <a:latin typeface="Verdana" pitchFamily="34" charset="0"/>
              </a:rPr>
              <a:t>D.EX.N° 113 de 2013 (modificado por </a:t>
            </a:r>
            <a:r>
              <a:rPr lang="es-ES" sz="900" dirty="0" smtClean="0">
                <a:latin typeface="Verdana" pitchFamily="34" charset="0"/>
              </a:rPr>
              <a:t>Decretos Exentos Nº367 y Nº527 </a:t>
            </a:r>
            <a:r>
              <a:rPr lang="es-ES" sz="900" dirty="0">
                <a:latin typeface="Verdana" pitchFamily="34" charset="0"/>
              </a:rPr>
              <a:t>de </a:t>
            </a:r>
            <a:r>
              <a:rPr lang="es-ES" sz="900" dirty="0" smtClean="0">
                <a:latin typeface="Verdana" pitchFamily="34" charset="0"/>
              </a:rPr>
              <a:t>2013 y </a:t>
            </a:r>
            <a:r>
              <a:rPr lang="es-ES" sz="900" dirty="0">
                <a:latin typeface="Verdana" pitchFamily="34" charset="0"/>
              </a:rPr>
              <a:t>por </a:t>
            </a:r>
            <a:r>
              <a:rPr lang="es-ES" sz="900" dirty="0" err="1">
                <a:latin typeface="Verdana" pitchFamily="34" charset="0"/>
              </a:rPr>
              <a:t>D.Ex</a:t>
            </a:r>
            <a:r>
              <a:rPr lang="es-ES" sz="900" dirty="0" smtClean="0">
                <a:latin typeface="Verdana" pitchFamily="34" charset="0"/>
              </a:rPr>
              <a:t>. Nº20 </a:t>
            </a:r>
            <a:r>
              <a:rPr lang="es-ES" sz="900" dirty="0">
                <a:latin typeface="Verdana" pitchFamily="34" charset="0"/>
              </a:rPr>
              <a:t>de </a:t>
            </a:r>
            <a:r>
              <a:rPr lang="es-ES" sz="900" dirty="0" smtClean="0">
                <a:latin typeface="Verdana" pitchFamily="34" charset="0"/>
              </a:rPr>
              <a:t>2014)</a:t>
            </a:r>
            <a:r>
              <a:rPr lang="es-ES" sz="900" b="0" u="none" dirty="0" smtClean="0">
                <a:latin typeface="Verdana" pitchFamily="34" charset="0"/>
              </a:rPr>
              <a:t>, </a:t>
            </a:r>
            <a:r>
              <a:rPr lang="es-ES" sz="900" b="0" u="none" dirty="0">
                <a:latin typeface="Verdana" pitchFamily="34" charset="0"/>
              </a:rPr>
              <a:t>autoriza durante la vigencia de la veda extractiva en calidad de fauna acompañante, en la pesca dirigida a:</a:t>
            </a:r>
          </a:p>
          <a:p>
            <a:pPr marL="228600" indent="-228600" algn="just">
              <a:buFontTx/>
              <a:buAutoNum type="alphaLcParenR"/>
              <a:defRPr/>
            </a:pPr>
            <a:r>
              <a:rPr lang="es-MX" sz="900" b="0" u="none" dirty="0">
                <a:latin typeface="Verdana" pitchFamily="34" charset="0"/>
              </a:rPr>
              <a:t>En la pesca artesanal dirigida a merluza del sur con espinel, hasta un 1% medido en peso en relación a la especie objetivo, por viaje de pesca, con un límite de </a:t>
            </a:r>
            <a:r>
              <a:rPr lang="es-MX" sz="900" b="0" u="none" dirty="0" smtClean="0">
                <a:latin typeface="Verdana" pitchFamily="34" charset="0"/>
              </a:rPr>
              <a:t>1 </a:t>
            </a:r>
            <a:r>
              <a:rPr lang="es-MX" sz="900" b="0" u="none" dirty="0">
                <a:latin typeface="Verdana" pitchFamily="34" charset="0"/>
              </a:rPr>
              <a:t>t de raya </a:t>
            </a:r>
            <a:r>
              <a:rPr lang="es-MX" sz="900" b="0" u="none" dirty="0" smtClean="0">
                <a:latin typeface="Verdana" pitchFamily="34" charset="0"/>
              </a:rPr>
              <a:t>espinosa </a:t>
            </a:r>
            <a:r>
              <a:rPr lang="es-MX" sz="900" b="0" u="none" dirty="0">
                <a:latin typeface="Verdana" pitchFamily="34" charset="0"/>
              </a:rPr>
              <a:t>al año.</a:t>
            </a:r>
          </a:p>
          <a:p>
            <a:pPr marL="228600" indent="-228600" algn="just">
              <a:buFontTx/>
              <a:buAutoNum type="alphaLcParenR"/>
              <a:defRPr/>
            </a:pPr>
            <a:r>
              <a:rPr lang="es-MX" sz="900" b="0" u="none" dirty="0">
                <a:latin typeface="Verdana" pitchFamily="34" charset="0"/>
              </a:rPr>
              <a:t>En la pesca artesanal dirigida a congrio dorado, con espinel, hasta un </a:t>
            </a:r>
            <a:r>
              <a:rPr lang="es-MX" sz="900" b="0" u="none" dirty="0" smtClean="0">
                <a:latin typeface="Verdana" pitchFamily="34" charset="0"/>
              </a:rPr>
              <a:t>20% </a:t>
            </a:r>
            <a:r>
              <a:rPr lang="es-MX" sz="900" b="0" u="none" dirty="0">
                <a:latin typeface="Verdana" pitchFamily="34" charset="0"/>
              </a:rPr>
              <a:t>medido en peso en relación a la especie objetivo, por viaje de pesca, con un límite de </a:t>
            </a:r>
            <a:r>
              <a:rPr lang="es-MX" sz="900" b="0" u="none" dirty="0" smtClean="0">
                <a:latin typeface="Verdana" pitchFamily="34" charset="0"/>
              </a:rPr>
              <a:t>10 </a:t>
            </a:r>
            <a:r>
              <a:rPr lang="es-MX" sz="900" b="0" u="none" dirty="0">
                <a:latin typeface="Verdana" pitchFamily="34" charset="0"/>
              </a:rPr>
              <a:t>t de raya </a:t>
            </a:r>
            <a:r>
              <a:rPr lang="es-MX" sz="900" b="0" u="none" dirty="0" smtClean="0">
                <a:latin typeface="Verdana" pitchFamily="34" charset="0"/>
              </a:rPr>
              <a:t>espinosa al </a:t>
            </a:r>
            <a:r>
              <a:rPr lang="es-MX" sz="900" b="0" u="none" dirty="0">
                <a:latin typeface="Verdana" pitchFamily="34" charset="0"/>
              </a:rPr>
              <a:t>año.</a:t>
            </a:r>
          </a:p>
          <a:p>
            <a:pPr marL="228600" indent="-228600" algn="just">
              <a:buFontTx/>
              <a:buAutoNum type="alphaLcParenR"/>
              <a:defRPr/>
            </a:pPr>
            <a:r>
              <a:rPr lang="es-MX" sz="900" b="0" u="none" dirty="0">
                <a:latin typeface="Verdana" pitchFamily="34" charset="0"/>
              </a:rPr>
              <a:t>En la pesca industrial dirigida a merluza del sur y congrio dorado, hasta un 1% medido en peso en relación a la especie objetivo, por viaje de pesca, con un límite de </a:t>
            </a:r>
            <a:r>
              <a:rPr lang="es-MX" sz="900" b="0" u="none" dirty="0" smtClean="0">
                <a:latin typeface="Verdana" pitchFamily="34" charset="0"/>
              </a:rPr>
              <a:t>7 </a:t>
            </a:r>
            <a:r>
              <a:rPr lang="es-MX" sz="900" b="0" u="none" dirty="0">
                <a:latin typeface="Verdana" pitchFamily="34" charset="0"/>
              </a:rPr>
              <a:t>t de raya </a:t>
            </a:r>
            <a:r>
              <a:rPr lang="es-MX" sz="900" b="0" u="none" dirty="0" smtClean="0">
                <a:latin typeface="Verdana" pitchFamily="34" charset="0"/>
              </a:rPr>
              <a:t>espinosa al </a:t>
            </a:r>
            <a:r>
              <a:rPr lang="es-MX" sz="900" b="0" u="none" dirty="0">
                <a:latin typeface="Verdana" pitchFamily="34" charset="0"/>
              </a:rPr>
              <a:t>año.</a:t>
            </a:r>
          </a:p>
          <a:p>
            <a:pPr marL="228600" indent="-228600" algn="just">
              <a:buFontTx/>
              <a:buAutoNum type="alphaLcParenR"/>
              <a:defRPr/>
            </a:pPr>
            <a:endParaRPr lang="es-MX" sz="900" b="0" u="none" dirty="0">
              <a:latin typeface="Verdana" pitchFamily="34" charset="0"/>
            </a:endParaRPr>
          </a:p>
          <a:p>
            <a:pPr marL="228600" indent="-228600" algn="just">
              <a:defRPr/>
            </a:pPr>
            <a:r>
              <a:rPr lang="es-ES" sz="900" dirty="0">
                <a:latin typeface="Verdana" pitchFamily="34" charset="0"/>
              </a:rPr>
              <a:t>D.EX.N° 307 de 2013</a:t>
            </a:r>
            <a:r>
              <a:rPr lang="es-ES" sz="900" b="0" u="none" dirty="0">
                <a:latin typeface="Verdana" pitchFamily="34" charset="0"/>
              </a:rPr>
              <a:t>, Establece para el año 2013 un porcentaje máximo de desembarque de 19%, medido en peso, por viaje de pesca, en calidad de fauna acompañante de pesca dirigida a raya volantín, con espinel, en el área marítima entre la VIII Región y el paralelo 41º28,6’ LS, con los siguientes límites de captura anuales:</a:t>
            </a:r>
          </a:p>
          <a:p>
            <a:pPr marL="228600" indent="-228600" algn="just">
              <a:defRPr/>
            </a:pPr>
            <a:r>
              <a:rPr lang="es-ES" sz="900" b="0" u="none" dirty="0">
                <a:latin typeface="Verdana" pitchFamily="34" charset="0"/>
              </a:rPr>
              <a:t>a) Área marítima de la VIII Región: 5 t de raya espinosa</a:t>
            </a:r>
          </a:p>
          <a:p>
            <a:pPr marL="228600" indent="-228600" algn="just">
              <a:defRPr/>
            </a:pPr>
            <a:r>
              <a:rPr lang="es-ES" sz="900" b="0" u="none" dirty="0">
                <a:latin typeface="Verdana" pitchFamily="34" charset="0"/>
              </a:rPr>
              <a:t>b) Área marítima de la XIV Región: 5 t de raya espinosa</a:t>
            </a:r>
          </a:p>
          <a:p>
            <a:pPr marL="228600" indent="-228600" algn="just">
              <a:defRPr/>
            </a:pPr>
            <a:r>
              <a:rPr lang="es-ES" sz="900" b="0" u="none" dirty="0">
                <a:latin typeface="Verdana" pitchFamily="34" charset="0"/>
              </a:rPr>
              <a:t>c) Área marítima comprendida entre el límite norte de la X Región hasta el paralelo 41º28,6’ LS: 5 t de raya espinosa</a:t>
            </a:r>
            <a:endParaRPr lang="es-MX" sz="900" b="0" u="none" dirty="0">
              <a:latin typeface="Verdana" pitchFamily="34" charset="0"/>
            </a:endParaRPr>
          </a:p>
          <a:p>
            <a:pPr marL="228600" indent="-228600" algn="just">
              <a:buFontTx/>
              <a:buAutoNum type="alphaLcParenR"/>
              <a:defRPr/>
            </a:pPr>
            <a:endParaRPr lang="es-MX" sz="900" b="0" u="none" dirty="0">
              <a:latin typeface="Verdana" pitchFamily="34" charset="0"/>
            </a:endParaRPr>
          </a:p>
          <a:p>
            <a:pPr algn="just">
              <a:buFont typeface="Wingdings" pitchFamily="2" charset="2"/>
              <a:buChar char="ü"/>
              <a:defRPr/>
            </a:pPr>
            <a:r>
              <a:rPr lang="es-MX" sz="1300" b="0" u="none" dirty="0">
                <a:latin typeface="Verdana" pitchFamily="34" charset="0"/>
              </a:rPr>
              <a:t>Restricción de artes y aparejo de pesca:			No aplica</a:t>
            </a:r>
          </a:p>
          <a:p>
            <a:pPr algn="just">
              <a:buFont typeface="Wingdings" pitchFamily="2" charset="2"/>
              <a:buChar char="ü"/>
              <a:defRPr/>
            </a:pPr>
            <a:r>
              <a:rPr lang="es-MX" sz="1300" b="0" u="none" dirty="0" smtClean="0">
                <a:latin typeface="Verdana" pitchFamily="34" charset="0"/>
              </a:rPr>
              <a:t>Tamaño </a:t>
            </a:r>
            <a:r>
              <a:rPr lang="es-MX" sz="1300" b="0" u="none" dirty="0">
                <a:latin typeface="Verdana" pitchFamily="34" charset="0"/>
              </a:rPr>
              <a:t>mínimo legal (TML):				No aplica</a:t>
            </a:r>
          </a:p>
          <a:p>
            <a:pPr algn="just">
              <a:buFont typeface="Wingdings" pitchFamily="2" charset="2"/>
              <a:buChar char="ü"/>
              <a:defRPr/>
            </a:pPr>
            <a:endParaRPr lang="es-MX" sz="1300" b="0" u="none" dirty="0">
              <a:latin typeface="Verdana" pitchFamily="34" charset="0"/>
            </a:endParaRPr>
          </a:p>
          <a:p>
            <a:pPr algn="just">
              <a:buFont typeface="Wingdings" pitchFamily="2" charset="2"/>
              <a:buChar char="ü"/>
              <a:defRPr/>
            </a:pPr>
            <a:r>
              <a:rPr lang="es-MX" sz="1300" b="0" u="none" dirty="0" smtClean="0">
                <a:latin typeface="Verdana" pitchFamily="34" charset="0"/>
              </a:rPr>
              <a:t>Veda:</a:t>
            </a:r>
          </a:p>
          <a:p>
            <a:pPr algn="just">
              <a:defRPr/>
            </a:pPr>
            <a:r>
              <a:rPr lang="es-ES" sz="900" dirty="0" smtClean="0">
                <a:latin typeface="Verdana" pitchFamily="34" charset="0"/>
              </a:rPr>
              <a:t>D.EX.N</a:t>
            </a:r>
            <a:r>
              <a:rPr lang="es-ES" sz="900" dirty="0">
                <a:latin typeface="Verdana" pitchFamily="34" charset="0"/>
              </a:rPr>
              <a:t>° 113 de 2013</a:t>
            </a:r>
            <a:r>
              <a:rPr lang="es-ES" sz="900" b="0" u="none" dirty="0">
                <a:latin typeface="Verdana" pitchFamily="34" charset="0"/>
              </a:rPr>
              <a:t>, que establece veda extractiva en el área marítima comprendida entre el paralelo 41°28,6'LS y el límite sur de la XII Región, la que regirá entre el  sábado 26 de enero de 2013 y el 31 de diciembre de 2015, ambas fechas inclusive</a:t>
            </a:r>
            <a:r>
              <a:rPr lang="es-ES" sz="900" b="0" u="none" dirty="0" smtClean="0">
                <a:latin typeface="Verdana" pitchFamily="34" charset="0"/>
              </a:rPr>
              <a:t>.</a:t>
            </a:r>
          </a:p>
          <a:p>
            <a:pPr algn="just">
              <a:defRPr/>
            </a:pPr>
            <a:r>
              <a:rPr lang="es-ES" sz="900" dirty="0" smtClean="0">
                <a:latin typeface="Verdana" pitchFamily="34" charset="0"/>
              </a:rPr>
              <a:t>D.EX.N° 21 de 2014</a:t>
            </a:r>
            <a:r>
              <a:rPr lang="es-ES" sz="900" b="0" u="none" dirty="0" smtClean="0">
                <a:latin typeface="Verdana" pitchFamily="34" charset="0"/>
              </a:rPr>
              <a:t>, que establece veda extractiva en el área marítima de la IV Región hasta el paralelo 41°28,6'LS, la que regirá entre el  16 de enero y el 30 de noviembre de los años 2014 y 2015. Durante la vigencia de esta veda se autoriza cuota indicada en ese título.</a:t>
            </a:r>
          </a:p>
        </p:txBody>
      </p:sp>
      <p:sp>
        <p:nvSpPr>
          <p:cNvPr id="173060" name="57 Rectángulo redondeado">
            <a:hlinkClick r:id="rId2" action="ppaction://hlinksldjump"/>
          </p:cNvPr>
          <p:cNvSpPr>
            <a:spLocks noChangeArrowheads="1"/>
          </p:cNvSpPr>
          <p:nvPr/>
        </p:nvSpPr>
        <p:spPr bwMode="auto">
          <a:xfrm>
            <a:off x="7524328" y="1052736"/>
            <a:ext cx="1214438" cy="360362"/>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14313" y="928688"/>
            <a:ext cx="8715375" cy="581268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Raya volantín </a:t>
            </a:r>
            <a:r>
              <a:rPr lang="es-MX" sz="900" i="1" dirty="0">
                <a:latin typeface="Verdana" pitchFamily="34" charset="0"/>
              </a:rPr>
              <a:t>(</a:t>
            </a:r>
            <a:r>
              <a:rPr lang="es-ES" sz="900" i="1" dirty="0" err="1">
                <a:latin typeface="Verdana" pitchFamily="34" charset="0"/>
              </a:rPr>
              <a:t>Zearaja</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MX" sz="900" b="0" u="none" dirty="0">
                <a:latin typeface="Verdana" pitchFamily="34" charset="0"/>
              </a:rPr>
              <a:t>	</a:t>
            </a:r>
            <a:r>
              <a:rPr lang="es-ES" sz="900" b="0" dirty="0">
                <a:latin typeface="Verdana" pitchFamily="34" charset="0"/>
              </a:rPr>
              <a:t>D.S.N° 577 de 1997</a:t>
            </a:r>
            <a:r>
              <a:rPr lang="es-ES" sz="900" b="0" u="none" dirty="0">
                <a:latin typeface="Verdana" pitchFamily="34" charset="0"/>
              </a:rPr>
              <a:t>, declara a la unidad de pesquería raya volantín en estado y régimen de plena explotación, en el área marítima comprendida entre el límite norte de la VIII región y el paralelo 41°28,6 LS. La </a:t>
            </a:r>
            <a:r>
              <a:rPr lang="es-ES" sz="900" b="0" dirty="0" err="1">
                <a:latin typeface="Verdana" pitchFamily="34" charset="0"/>
              </a:rPr>
              <a:t>R.Ex.N°</a:t>
            </a:r>
            <a:r>
              <a:rPr lang="es-ES" sz="900" b="0" dirty="0">
                <a:latin typeface="Verdana" pitchFamily="34" charset="0"/>
              </a:rPr>
              <a:t> </a:t>
            </a:r>
            <a:r>
              <a:rPr lang="es-ES" sz="900" b="0" dirty="0" smtClean="0">
                <a:latin typeface="Verdana" pitchFamily="34" charset="0"/>
              </a:rPr>
              <a:t>785 </a:t>
            </a:r>
            <a:r>
              <a:rPr lang="es-ES" sz="900" b="0" dirty="0">
                <a:latin typeface="Verdana" pitchFamily="34" charset="0"/>
              </a:rPr>
              <a:t>de </a:t>
            </a:r>
            <a:r>
              <a:rPr lang="es-ES" sz="900" b="0" dirty="0" smtClean="0">
                <a:latin typeface="Verdana" pitchFamily="34" charset="0"/>
              </a:rPr>
              <a:t>2014</a:t>
            </a:r>
            <a:r>
              <a:rPr lang="es-ES" sz="900" b="0" u="none" dirty="0" smtClean="0">
                <a:latin typeface="Verdana" pitchFamily="34" charset="0"/>
              </a:rPr>
              <a:t>, suspende, por estado de plena explotación,  </a:t>
            </a:r>
            <a:r>
              <a:rPr lang="es-ES" sz="900" b="0" u="none" dirty="0">
                <a:latin typeface="Verdana" pitchFamily="34" charset="0"/>
              </a:rPr>
              <a:t>recepción de solicitudes y el otorgamiento de nuevas autorizaciones de pesca, </a:t>
            </a:r>
            <a:r>
              <a:rPr lang="es-ES" sz="900" b="0" u="none" dirty="0" smtClean="0">
                <a:latin typeface="Verdana" pitchFamily="34" charset="0"/>
              </a:rPr>
              <a:t>desde </a:t>
            </a:r>
            <a:r>
              <a:rPr lang="es-ES" sz="900" b="0" u="none" dirty="0">
                <a:latin typeface="Verdana" pitchFamily="34" charset="0"/>
              </a:rPr>
              <a:t>el </a:t>
            </a:r>
            <a:r>
              <a:rPr lang="es-ES" sz="900" b="0" u="none" dirty="0" smtClean="0">
                <a:latin typeface="Verdana" pitchFamily="34" charset="0"/>
              </a:rPr>
              <a:t>22 </a:t>
            </a:r>
            <a:r>
              <a:rPr lang="es-ES" sz="900" b="0" u="none" dirty="0">
                <a:latin typeface="Verdana" pitchFamily="34" charset="0"/>
              </a:rPr>
              <a:t>de </a:t>
            </a:r>
            <a:r>
              <a:rPr lang="es-ES" sz="900" b="0" u="none" dirty="0" smtClean="0">
                <a:latin typeface="Verdana" pitchFamily="34" charset="0"/>
              </a:rPr>
              <a:t>marzo </a:t>
            </a:r>
            <a:r>
              <a:rPr lang="es-ES" sz="900" b="0" u="none" dirty="0">
                <a:latin typeface="Verdana" pitchFamily="34" charset="0"/>
              </a:rPr>
              <a:t>de </a:t>
            </a:r>
            <a:r>
              <a:rPr lang="es-ES" sz="900" b="0" u="none" dirty="0" smtClean="0">
                <a:latin typeface="Verdana" pitchFamily="34" charset="0"/>
              </a:rPr>
              <a:t>2014 y hasta el 31 de diciembre de 2017, entre las regiones X y XII. </a:t>
            </a:r>
            <a:r>
              <a:rPr lang="es-ES" sz="900" b="0" u="none" dirty="0">
                <a:latin typeface="Verdana" pitchFamily="34" charset="0"/>
              </a:rPr>
              <a:t>Y la </a:t>
            </a:r>
            <a:r>
              <a:rPr lang="es-ES" sz="900" b="0" dirty="0" err="1">
                <a:latin typeface="Verdana" pitchFamily="34" charset="0"/>
              </a:rPr>
              <a:t>R.Ex.N°</a:t>
            </a:r>
            <a:r>
              <a:rPr lang="es-ES" sz="900" b="0" dirty="0">
                <a:latin typeface="Verdana" pitchFamily="34" charset="0"/>
              </a:rPr>
              <a:t> 2079 de 2012, </a:t>
            </a:r>
            <a:r>
              <a:rPr lang="es-ES" sz="900" b="0" u="none" dirty="0">
                <a:latin typeface="Verdana" pitchFamily="34" charset="0"/>
              </a:rPr>
              <a:t>suspende transitoriamente por el período de un año a contar del 1° de agosto de 2012, la inscripción en el RPA en todas sus categorías, XV a IV regiones. Suspende por el mismo período en las regiones citadas, la inscripción de todas las especies que constituyan fauna acompañante, según corresponda al arte o aparejo de pesca</a:t>
            </a:r>
            <a:r>
              <a:rPr lang="es-ES" sz="900" b="0" u="none" dirty="0" smtClean="0">
                <a:latin typeface="Verdana" pitchFamily="34" charset="0"/>
              </a:rPr>
              <a:t>.</a:t>
            </a:r>
          </a:p>
          <a:p>
            <a:pPr algn="just">
              <a:defRPr/>
            </a:pPr>
            <a:r>
              <a:rPr lang="es-ES" sz="900" b="0" dirty="0" err="1" smtClean="0">
                <a:latin typeface="Verdana" pitchFamily="34" charset="0"/>
              </a:rPr>
              <a:t>R.Ex.N°</a:t>
            </a:r>
            <a:r>
              <a:rPr lang="es-ES" sz="900" b="0" dirty="0" smtClean="0">
                <a:latin typeface="Verdana" pitchFamily="34" charset="0"/>
              </a:rPr>
              <a:t> 481 de 2014, </a:t>
            </a:r>
            <a:r>
              <a:rPr lang="es-ES" sz="900" b="0" u="none" dirty="0" smtClean="0">
                <a:latin typeface="Verdana" pitchFamily="34" charset="0"/>
              </a:rPr>
              <a:t>suspende entre el 7 de febrero de 2014 y el 31 de diciembre de 2017, su inscripción en el RPA entre las regiones IV y VII, por haber alcanzado el estado de plena explotación.</a:t>
            </a:r>
            <a:endParaRPr lang="es-ES" sz="900" b="0" u="none" dirty="0">
              <a:latin typeface="Verdana" pitchFamily="34" charset="0"/>
            </a:endParaRPr>
          </a:p>
          <a:p>
            <a:pPr algn="just">
              <a:defRPr/>
            </a:pPr>
            <a:endParaRPr lang="es-MX" sz="1200" b="0" u="none" dirty="0">
              <a:latin typeface="Verdana" pitchFamily="34" charset="0"/>
            </a:endParaRPr>
          </a:p>
          <a:p>
            <a:pPr algn="just">
              <a:defRPr/>
            </a:pPr>
            <a:r>
              <a:rPr lang="es-MX" sz="1400" b="0" u="none" dirty="0">
                <a:latin typeface="Verdana" pitchFamily="34" charset="0"/>
              </a:rPr>
              <a:t>Cuota: </a:t>
            </a:r>
            <a:r>
              <a:rPr lang="es-ES" sz="900" dirty="0" smtClean="0">
                <a:latin typeface="Verdana" pitchFamily="34" charset="0"/>
              </a:rPr>
              <a:t>D.EX.N° 21 de 2014</a:t>
            </a:r>
            <a:r>
              <a:rPr lang="es-ES" sz="900" b="0" u="none" dirty="0" smtClean="0">
                <a:latin typeface="Verdana" pitchFamily="34" charset="0"/>
              </a:rPr>
              <a:t>, autoriza </a:t>
            </a:r>
            <a:r>
              <a:rPr lang="es-MX" sz="900" b="0" u="none" dirty="0" smtClean="0">
                <a:latin typeface="Verdana" pitchFamily="34" charset="0"/>
              </a:rPr>
              <a:t>anualmente durante la vigencia de la veda establecida por este decreto, la captura como fauna acompañante en los porcentajes y montos que en cada caso se indica:</a:t>
            </a:r>
          </a:p>
          <a:p>
            <a:pPr algn="just">
              <a:defRPr/>
            </a:pPr>
            <a:r>
              <a:rPr lang="es-MX" sz="900" b="0" u="none" dirty="0" smtClean="0">
                <a:latin typeface="Verdana" pitchFamily="34" charset="0"/>
              </a:rPr>
              <a:t>En las regiones IV a VII: 22 t (1% en peso por viaje de pesca dirigida a merluza común con arrastre, hasta 14 t anual; 1% en peso por viaje de pesca dirigida a congrio dorado con espinel, hasta 2 t anual; 1% en peso por viaje de pesca dirigida a crustáceos </a:t>
            </a:r>
            <a:r>
              <a:rPr lang="es-MX" sz="900" b="0" u="none" dirty="0" err="1" smtClean="0">
                <a:latin typeface="Verdana" pitchFamily="34" charset="0"/>
              </a:rPr>
              <a:t>demersales</a:t>
            </a:r>
            <a:r>
              <a:rPr lang="es-MX" sz="900" b="0" u="none" dirty="0" smtClean="0">
                <a:latin typeface="Verdana" pitchFamily="34" charset="0"/>
              </a:rPr>
              <a:t> con arrastre, hasta 6 t anual)</a:t>
            </a:r>
          </a:p>
          <a:p>
            <a:pPr algn="just">
              <a:defRPr/>
            </a:pPr>
            <a:r>
              <a:rPr lang="es-MX" sz="900" b="0" u="none" dirty="0" smtClean="0">
                <a:latin typeface="Verdana" pitchFamily="34" charset="0"/>
              </a:rPr>
              <a:t>Entre la VIII Región y el paralelo 41º28,6L.S.: 40 t (1% en peso por viaje de pesca dirigida a merluza común con arrastre, hasta 14 t anual; 5% en peso por viaje de pesca dirigida a congrio dorado con espinel, hasta 20 t anual; 1% en peso por viaje de pesca dirigida a crustáceos </a:t>
            </a:r>
            <a:r>
              <a:rPr lang="es-MX" sz="900" b="0" u="none" dirty="0" err="1" smtClean="0">
                <a:latin typeface="Verdana" pitchFamily="34" charset="0"/>
              </a:rPr>
              <a:t>demersales</a:t>
            </a:r>
            <a:r>
              <a:rPr lang="es-MX" sz="900" b="0" u="none" dirty="0" smtClean="0">
                <a:latin typeface="Verdana" pitchFamily="34" charset="0"/>
              </a:rPr>
              <a:t> con arrastre, hasta 6 t anual)</a:t>
            </a:r>
          </a:p>
          <a:p>
            <a:pPr marL="228600" indent="-228600" algn="just">
              <a:defRPr/>
            </a:pPr>
            <a:endParaRPr lang="es-MX" sz="900" b="0" dirty="0">
              <a:latin typeface="Verdana" pitchFamily="34" charset="0"/>
            </a:endParaRPr>
          </a:p>
          <a:p>
            <a:pPr algn="just">
              <a:defRPr/>
            </a:pPr>
            <a:r>
              <a:rPr lang="es-ES" sz="900" dirty="0" smtClean="0">
                <a:latin typeface="Verdana" pitchFamily="34" charset="0"/>
              </a:rPr>
              <a:t>D.EX.N° 113 de 2013 (modificado por Decretos Exentos Nº367 y Nº527 de 2013 y por </a:t>
            </a:r>
            <a:r>
              <a:rPr lang="es-ES" sz="900" dirty="0" err="1" smtClean="0">
                <a:latin typeface="Verdana" pitchFamily="34" charset="0"/>
              </a:rPr>
              <a:t>D.Ex</a:t>
            </a:r>
            <a:r>
              <a:rPr lang="es-ES" sz="900" dirty="0" smtClean="0">
                <a:latin typeface="Verdana" pitchFamily="34" charset="0"/>
              </a:rPr>
              <a:t>. Nº20 de 2014)</a:t>
            </a:r>
            <a:r>
              <a:rPr lang="es-ES" sz="900" b="0" u="none" dirty="0" smtClean="0">
                <a:latin typeface="Verdana" pitchFamily="34" charset="0"/>
              </a:rPr>
              <a:t>, autoriza durante la vigencia de la veda extractiva en calidad de fauna acompañante, en la pesca dirigida a:</a:t>
            </a:r>
          </a:p>
          <a:p>
            <a:pPr marL="228600" indent="-228600" algn="just">
              <a:buFontTx/>
              <a:buAutoNum type="alphaLcParenR"/>
              <a:defRPr/>
            </a:pPr>
            <a:r>
              <a:rPr lang="es-MX" sz="900" b="0" u="none" dirty="0" smtClean="0">
                <a:latin typeface="Verdana" pitchFamily="34" charset="0"/>
              </a:rPr>
              <a:t>En la pesca artesanal dirigida a merluza del sur con espinel, hasta un 1% medido en peso en relación a la especie objetivo, por viaje de pesca, con un límite de 2 t de raya espinosa al año.</a:t>
            </a:r>
          </a:p>
          <a:p>
            <a:pPr marL="228600" indent="-228600" algn="just">
              <a:buFontTx/>
              <a:buAutoNum type="alphaLcParenR"/>
              <a:defRPr/>
            </a:pPr>
            <a:r>
              <a:rPr lang="es-MX" sz="900" b="0" u="none" dirty="0" smtClean="0">
                <a:latin typeface="Verdana" pitchFamily="34" charset="0"/>
              </a:rPr>
              <a:t>En la pesca artesanal dirigida a congrio dorado, con espinel, hasta un 20% medido en peso en relación a la especie objetivo, por viaje de pesca, con un límite de 30 t de raya espinosa al año.</a:t>
            </a:r>
          </a:p>
          <a:p>
            <a:pPr marL="228600" indent="-228600" algn="just">
              <a:buFontTx/>
              <a:buAutoNum type="alphaLcParenR"/>
              <a:defRPr/>
            </a:pPr>
            <a:r>
              <a:rPr lang="es-MX" sz="900" b="0" u="none" dirty="0" smtClean="0">
                <a:latin typeface="Verdana" pitchFamily="34" charset="0"/>
              </a:rPr>
              <a:t>En la pesca industrial dirigida a merluza del sur y congrio dorado, hasta un 1% medido en peso en relación a la especie objetivo, por viaje de pesca, con un límite de 14 t de raya espinosa al año.</a:t>
            </a:r>
          </a:p>
          <a:p>
            <a:pPr marL="228600" indent="-228600" algn="just">
              <a:defRPr/>
            </a:pPr>
            <a:endParaRPr lang="es-MX" sz="9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000" b="0" u="none" dirty="0">
                <a:latin typeface="Verdana" pitchFamily="34" charset="0"/>
              </a:rPr>
              <a:t>No aplica</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000" b="0" u="none" dirty="0">
                <a:latin typeface="Verdana" pitchFamily="34" charset="0"/>
              </a:rPr>
              <a:t>No aplica</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ES" sz="900" dirty="0">
                <a:latin typeface="Verdana" pitchFamily="34" charset="0"/>
              </a:rPr>
              <a:t>D.EX.N° 113 de 2013</a:t>
            </a:r>
            <a:r>
              <a:rPr lang="es-ES" sz="900" b="0" u="none" dirty="0">
                <a:latin typeface="Verdana" pitchFamily="34" charset="0"/>
              </a:rPr>
              <a:t>, que establece veda extractiva en el área marítima comprendida entre el paralelo 41°28,6'LS y el límite sur de la XII Región, la que regirá entre el  sábado 26 de enero de 2013 y el 31 de diciembre de 2015, ambas fechas inclusive</a:t>
            </a:r>
            <a:r>
              <a:rPr lang="es-ES" sz="900" b="0" u="none" dirty="0" smtClean="0">
                <a:latin typeface="Verdana" pitchFamily="34" charset="0"/>
              </a:rPr>
              <a:t>.</a:t>
            </a:r>
          </a:p>
          <a:p>
            <a:pPr algn="just">
              <a:defRPr/>
            </a:pPr>
            <a:r>
              <a:rPr lang="es-ES" sz="900" dirty="0" smtClean="0">
                <a:latin typeface="Verdana" pitchFamily="34" charset="0"/>
              </a:rPr>
              <a:t>D.EX.N° 21 de 2014</a:t>
            </a:r>
            <a:r>
              <a:rPr lang="es-ES" sz="900" b="0" u="none" dirty="0" smtClean="0">
                <a:latin typeface="Verdana" pitchFamily="34" charset="0"/>
              </a:rPr>
              <a:t>, que establece veda extractiva en el área marítima de la IV Región hasta el paralelo 41°28,6'LS, la que regirá entre el  16 de enero y el 30 de noviembre de los años 2014 y 2015. Durante la vigencia de esta veda se autoriza cuota indicada en ese título.</a:t>
            </a:r>
          </a:p>
          <a:p>
            <a:pPr algn="just">
              <a:defRPr/>
            </a:pPr>
            <a:endParaRPr lang="es-ES" sz="900" b="0" u="none" dirty="0">
              <a:latin typeface="Verdana" pitchFamily="34" charset="0"/>
            </a:endParaRPr>
          </a:p>
          <a:p>
            <a:pPr algn="just">
              <a:buFont typeface="Wingdings" pitchFamily="2" charset="2"/>
              <a:buChar char="ü"/>
              <a:defRPr/>
            </a:pPr>
            <a:endParaRPr lang="es-MX" sz="1000" b="0" u="none" dirty="0">
              <a:latin typeface="Verdana" pitchFamily="34" charset="0"/>
            </a:endParaRPr>
          </a:p>
          <a:p>
            <a:pPr algn="just">
              <a:defRPr/>
            </a:pPr>
            <a:endParaRPr lang="es-ES" sz="1100" b="0" u="none" dirty="0">
              <a:latin typeface="Verdana" pitchFamily="34" charset="0"/>
            </a:endParaRPr>
          </a:p>
        </p:txBody>
      </p:sp>
      <p:sp>
        <p:nvSpPr>
          <p:cNvPr id="174084" name="57 Rectángulo redondeado">
            <a:hlinkClick r:id="rId2" action="ppaction://hlinksldjump"/>
          </p:cNvPr>
          <p:cNvSpPr>
            <a:spLocks noChangeArrowheads="1"/>
          </p:cNvSpPr>
          <p:nvPr/>
        </p:nvSpPr>
        <p:spPr bwMode="auto">
          <a:xfrm>
            <a:off x="7500938" y="10001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71563"/>
            <a:ext cx="8358188" cy="2214562"/>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Abalon</a:t>
            </a:r>
            <a:r>
              <a:rPr lang="es-MX" sz="1400" dirty="0">
                <a:latin typeface="Verdana" pitchFamily="34" charset="0"/>
              </a:rPr>
              <a:t> rojo </a:t>
            </a:r>
            <a:r>
              <a:rPr lang="es-MX" sz="900" i="1" dirty="0">
                <a:latin typeface="Verdana" pitchFamily="34" charset="0"/>
              </a:rPr>
              <a:t>(</a:t>
            </a:r>
            <a:r>
              <a:rPr lang="es-ES" sz="900" i="1" dirty="0" err="1">
                <a:latin typeface="Verdana" pitchFamily="34" charset="0"/>
              </a:rPr>
              <a:t>Haliotis</a:t>
            </a:r>
            <a:r>
              <a:rPr lang="es-ES" sz="900" i="1" dirty="0">
                <a:latin typeface="Verdana" pitchFamily="34" charset="0"/>
              </a:rPr>
              <a:t> </a:t>
            </a:r>
            <a:r>
              <a:rPr lang="es-ES" sz="900" i="1" dirty="0" err="1">
                <a:latin typeface="Verdana" pitchFamily="34" charset="0"/>
              </a:rPr>
              <a:t>rufescens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436" name="57 Rectángulo redondeado">
            <a:hlinkClick r:id="rId2" action="ppaction://hlinksldjump"/>
          </p:cNvPr>
          <p:cNvSpPr>
            <a:spLocks noChangeArrowheads="1"/>
          </p:cNvSpPr>
          <p:nvPr/>
        </p:nvSpPr>
        <p:spPr bwMode="auto">
          <a:xfrm>
            <a:off x="7358063" y="27146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23" name="7 Rectángulo"/>
          <p:cNvSpPr>
            <a:spLocks noChangeArrowheads="1"/>
          </p:cNvSpPr>
          <p:nvPr/>
        </p:nvSpPr>
        <p:spPr bwMode="auto">
          <a:xfrm>
            <a:off x="428625" y="3500438"/>
            <a:ext cx="8358188" cy="22145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Agujilla </a:t>
            </a:r>
            <a:r>
              <a:rPr lang="es-MX" sz="900" i="1" dirty="0">
                <a:latin typeface="Verdana" pitchFamily="34" charset="0"/>
              </a:rPr>
              <a:t>(</a:t>
            </a:r>
            <a:r>
              <a:rPr lang="es-ES" sz="900" i="1" dirty="0" err="1">
                <a:latin typeface="Verdana" pitchFamily="34" charset="0"/>
              </a:rPr>
              <a:t>Scomberesox</a:t>
            </a:r>
            <a:r>
              <a:rPr lang="es-ES" sz="900" i="1" dirty="0">
                <a:latin typeface="Verdana" pitchFamily="34" charset="0"/>
              </a:rPr>
              <a:t> </a:t>
            </a:r>
            <a:r>
              <a:rPr lang="es-ES" sz="900" i="1" dirty="0" err="1">
                <a:latin typeface="Verdana" pitchFamily="34" charset="0"/>
              </a:rPr>
              <a:t>saurus</a:t>
            </a:r>
            <a:r>
              <a:rPr lang="es-ES" sz="900" i="1" dirty="0">
                <a:latin typeface="Verdana" pitchFamily="34" charset="0"/>
              </a:rPr>
              <a:t> </a:t>
            </a:r>
            <a:r>
              <a:rPr lang="es-ES" sz="900" i="1" dirty="0" err="1">
                <a:latin typeface="Verdana" pitchFamily="34" charset="0"/>
              </a:rPr>
              <a:t>scombroides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8438" name="57 Rectángulo redondeado">
            <a:hlinkClick r:id="rId2" action="ppaction://hlinksldjump"/>
          </p:cNvPr>
          <p:cNvSpPr>
            <a:spLocks noChangeArrowheads="1"/>
          </p:cNvSpPr>
          <p:nvPr/>
        </p:nvSpPr>
        <p:spPr bwMode="auto">
          <a:xfrm>
            <a:off x="7358063" y="514350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Reineta </a:t>
            </a:r>
            <a:r>
              <a:rPr lang="es-MX" sz="900" i="1" dirty="0">
                <a:latin typeface="Verdana" pitchFamily="34" charset="0"/>
              </a:rPr>
              <a:t>(</a:t>
            </a:r>
            <a:r>
              <a:rPr lang="es-ES" sz="900" i="1" dirty="0">
                <a:latin typeface="Verdana" pitchFamily="34" charset="0"/>
              </a:rPr>
              <a:t>Brama </a:t>
            </a:r>
            <a:r>
              <a:rPr lang="es-ES" sz="900" i="1" dirty="0" err="1">
                <a:latin typeface="Verdana" pitchFamily="34" charset="0"/>
              </a:rPr>
              <a:t>australis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Res.Ex.Nº49 de 2013, suspende por 5 años, a partir del 16 de enero de 2013, su inscripción en el Registro Artesanal de la XV a la X Regiones, en todas sus categorías, por haber alcanzado el estado de Plena Explotación.</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75108"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Remoremo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Elagatis</a:t>
            </a:r>
            <a:r>
              <a:rPr lang="es-ES" sz="900" i="1" dirty="0">
                <a:latin typeface="Verdana" pitchFamily="34" charset="0"/>
              </a:rPr>
              <a:t> </a:t>
            </a:r>
            <a:r>
              <a:rPr lang="es-ES" sz="900" i="1" dirty="0" err="1">
                <a:latin typeface="Verdana" pitchFamily="34" charset="0"/>
              </a:rPr>
              <a:t>bipinnulatus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76132"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Róbalo </a:t>
            </a:r>
            <a:r>
              <a:rPr lang="es-MX" sz="900" i="1" dirty="0">
                <a:latin typeface="Verdana" pitchFamily="34" charset="0"/>
              </a:rPr>
              <a:t>(</a:t>
            </a:r>
            <a:r>
              <a:rPr lang="es-ES" sz="900" i="1" dirty="0" err="1">
                <a:latin typeface="Verdana" pitchFamily="34" charset="0"/>
              </a:rPr>
              <a:t>Eleginops</a:t>
            </a:r>
            <a:r>
              <a:rPr lang="es-ES" sz="900" i="1" dirty="0">
                <a:latin typeface="Verdana" pitchFamily="34" charset="0"/>
              </a:rPr>
              <a:t> </a:t>
            </a:r>
            <a:r>
              <a:rPr lang="es-ES" sz="900" i="1" dirty="0" err="1">
                <a:latin typeface="Verdana" pitchFamily="34" charset="0"/>
              </a:rPr>
              <a:t>maclovinus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77156"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Rococo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Micropogonias</a:t>
            </a:r>
            <a:r>
              <a:rPr lang="es-ES" sz="900" i="1" dirty="0">
                <a:latin typeface="Verdana" pitchFamily="34" charset="0"/>
              </a:rPr>
              <a:t> </a:t>
            </a:r>
            <a:r>
              <a:rPr lang="es-ES" sz="900" i="1" dirty="0" err="1">
                <a:latin typeface="Verdana" pitchFamily="34" charset="0"/>
              </a:rPr>
              <a:t>sp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78180"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Rollizo </a:t>
            </a:r>
            <a:r>
              <a:rPr lang="es-MX" sz="900" i="1" dirty="0">
                <a:latin typeface="Verdana" pitchFamily="34" charset="0"/>
              </a:rPr>
              <a:t>(</a:t>
            </a:r>
            <a:r>
              <a:rPr lang="es-ES" sz="900" i="1" dirty="0" err="1">
                <a:latin typeface="Verdana" pitchFamily="34" charset="0"/>
              </a:rPr>
              <a:t>Mugiloides</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79204"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Roncacho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Sciaena</a:t>
            </a:r>
            <a:r>
              <a:rPr lang="es-ES" sz="900" i="1" dirty="0">
                <a:latin typeface="Verdana" pitchFamily="34" charset="0"/>
              </a:rPr>
              <a:t> </a:t>
            </a:r>
            <a:r>
              <a:rPr lang="es-ES" sz="900" i="1" dirty="0" err="1">
                <a:latin typeface="Verdana" pitchFamily="34" charset="0"/>
              </a:rPr>
              <a:t>fasciata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0228"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a:spLocks noChangeArrowheads="1"/>
          </p:cNvSpPr>
          <p:nvPr/>
        </p:nvSpPr>
        <p:spPr bwMode="auto">
          <a:xfrm>
            <a:off x="395288" y="1052513"/>
            <a:ext cx="8429625" cy="2808287"/>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Salmonídeos</a:t>
            </a:r>
            <a:r>
              <a:rPr lang="es-MX" sz="1400" dirty="0">
                <a:latin typeface="Verdana" pitchFamily="34" charset="0"/>
              </a:rPr>
              <a:t> (XV a X Regiones)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defRPr/>
            </a:pPr>
            <a:endParaRPr lang="es-MX" sz="1000" u="none" dirty="0">
              <a:latin typeface="Verdana" pitchFamily="34" charset="0"/>
            </a:endParaRPr>
          </a:p>
          <a:p>
            <a:pPr algn="just">
              <a:defRPr/>
            </a:pPr>
            <a:r>
              <a:rPr lang="es-MX" sz="1000" u="none" dirty="0">
                <a:latin typeface="Verdana" pitchFamily="34" charset="0"/>
              </a:rPr>
              <a:t>Nota: </a:t>
            </a:r>
            <a:r>
              <a:rPr lang="es-MX" sz="1000" b="0" u="none" dirty="0">
                <a:latin typeface="Verdana" pitchFamily="34" charset="0"/>
              </a:rPr>
              <a:t>Para los salmones del Atlántico, </a:t>
            </a:r>
            <a:r>
              <a:rPr lang="es-MX" sz="1000" b="0" u="none" dirty="0" err="1">
                <a:latin typeface="Verdana" pitchFamily="34" charset="0"/>
              </a:rPr>
              <a:t>chinook</a:t>
            </a:r>
            <a:r>
              <a:rPr lang="es-MX" sz="1000" b="0" u="none" dirty="0">
                <a:latin typeface="Verdana" pitchFamily="34" charset="0"/>
              </a:rPr>
              <a:t>, plateado o </a:t>
            </a:r>
            <a:r>
              <a:rPr lang="es-MX" sz="1000" b="0" u="none" dirty="0" err="1">
                <a:latin typeface="Verdana" pitchFamily="34" charset="0"/>
              </a:rPr>
              <a:t>coho</a:t>
            </a:r>
            <a:r>
              <a:rPr lang="es-MX" sz="1000" b="0" u="none" dirty="0">
                <a:latin typeface="Verdana" pitchFamily="34" charset="0"/>
              </a:rPr>
              <a:t> y truchas </a:t>
            </a:r>
            <a:r>
              <a:rPr lang="es-MX" sz="1000" b="0" u="none" dirty="0" err="1">
                <a:latin typeface="Verdana" pitchFamily="34" charset="0"/>
              </a:rPr>
              <a:t>arcoiris</a:t>
            </a:r>
            <a:r>
              <a:rPr lang="es-MX" sz="1000" b="0" u="none" dirty="0">
                <a:latin typeface="Verdana" pitchFamily="34" charset="0"/>
              </a:rPr>
              <a:t> y café, la cuota, aparejo de pesca, TML y veda dependen del cuerpo o curso de agua en cada región. Para mayor información revisar el sitio web citado a continuación:</a:t>
            </a:r>
            <a:endParaRPr lang="es-MX" sz="1000" u="none" dirty="0">
              <a:latin typeface="Verdana" pitchFamily="34" charset="0"/>
            </a:endParaRPr>
          </a:p>
          <a:p>
            <a:pPr algn="just">
              <a:defRPr/>
            </a:pPr>
            <a:endParaRPr lang="es-MX" sz="1000" u="none" dirty="0">
              <a:latin typeface="Verdana" pitchFamily="34" charset="0"/>
            </a:endParaRP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a:p>
            <a:pPr algn="ctr">
              <a:defRPr/>
            </a:pP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1" name="7 Rectángulo"/>
          <p:cNvSpPr>
            <a:spLocks noChangeArrowheads="1"/>
          </p:cNvSpPr>
          <p:nvPr/>
        </p:nvSpPr>
        <p:spPr bwMode="auto">
          <a:xfrm>
            <a:off x="428625" y="4025900"/>
            <a:ext cx="8429625" cy="26431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Salmón cereza </a:t>
            </a:r>
            <a:r>
              <a:rPr lang="es-MX" sz="900" i="1" dirty="0">
                <a:latin typeface="Verdana" pitchFamily="34" charset="0"/>
              </a:rPr>
              <a:t>(</a:t>
            </a:r>
            <a:r>
              <a:rPr lang="es-ES" sz="900" i="1" dirty="0" err="1">
                <a:latin typeface="Verdana" pitchFamily="34" charset="0"/>
              </a:rPr>
              <a:t>Oncorhynchus</a:t>
            </a:r>
            <a:r>
              <a:rPr lang="es-ES" sz="900" i="1" dirty="0">
                <a:latin typeface="Verdana" pitchFamily="34" charset="0"/>
              </a:rPr>
              <a:t> </a:t>
            </a:r>
            <a:r>
              <a:rPr lang="es-ES" sz="900" i="1" dirty="0" err="1">
                <a:latin typeface="Verdana" pitchFamily="34" charset="0"/>
              </a:rPr>
              <a:t>Masou</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defRPr/>
            </a:pPr>
            <a:endParaRPr lang="es-MX" sz="1000" u="none" dirty="0">
              <a:latin typeface="Verdana" pitchFamily="34" charset="0"/>
            </a:endParaRP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a:p>
            <a:pPr algn="ctr">
              <a:defRPr/>
            </a:pP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1253" name="57 Rectángulo redondeado">
            <a:hlinkClick r:id="rId3" action="ppaction://hlinksldjump"/>
          </p:cNvPr>
          <p:cNvSpPr>
            <a:spLocks noChangeArrowheads="1"/>
          </p:cNvSpPr>
          <p:nvPr/>
        </p:nvSpPr>
        <p:spPr bwMode="auto">
          <a:xfrm>
            <a:off x="7358063" y="1125538"/>
            <a:ext cx="1214437" cy="355600"/>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81254" name="57 Rectángulo redondeado">
            <a:hlinkClick r:id="rId3" action="ppaction://hlinksldjump"/>
          </p:cNvPr>
          <p:cNvSpPr>
            <a:spLocks noChangeArrowheads="1"/>
          </p:cNvSpPr>
          <p:nvPr/>
        </p:nvSpPr>
        <p:spPr bwMode="auto">
          <a:xfrm>
            <a:off x="7524750" y="6092825"/>
            <a:ext cx="1214438" cy="330200"/>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Rectángulo"/>
          <p:cNvSpPr>
            <a:spLocks noChangeArrowheads="1"/>
          </p:cNvSpPr>
          <p:nvPr/>
        </p:nvSpPr>
        <p:spPr bwMode="auto">
          <a:xfrm>
            <a:off x="428625" y="908050"/>
            <a:ext cx="8429625" cy="28082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Salmón del Atlántico </a:t>
            </a:r>
            <a:r>
              <a:rPr lang="es-MX" sz="900" i="1" dirty="0">
                <a:latin typeface="Verdana" pitchFamily="34" charset="0"/>
              </a:rPr>
              <a:t>(</a:t>
            </a:r>
            <a:r>
              <a:rPr lang="es-ES" sz="900" i="1" dirty="0">
                <a:latin typeface="Verdana" pitchFamily="34" charset="0"/>
              </a:rPr>
              <a:t>Salmo salar)</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defRPr/>
            </a:pPr>
            <a:endParaRPr lang="es-MX" sz="1000" b="0" u="none" dirty="0">
              <a:latin typeface="Verdana" pitchFamily="34" charset="0"/>
            </a:endParaRPr>
          </a:p>
          <a:p>
            <a:pPr algn="just">
              <a:defRPr/>
            </a:pPr>
            <a:r>
              <a:rPr lang="es-MX" sz="1000" u="none" dirty="0">
                <a:latin typeface="Verdana" pitchFamily="34" charset="0"/>
              </a:rPr>
              <a:t>Nota: </a:t>
            </a:r>
            <a:r>
              <a:rPr lang="es-MX" sz="1000" b="0" u="none" dirty="0">
                <a:latin typeface="Verdana" pitchFamily="34" charset="0"/>
              </a:rPr>
              <a:t>Para el salmón del Atlántico, la cuota, aparejo de pesca, TML y veda dependen del cuerpo o curso de agua en cada región. Para mayor información revisar el sitio web citado a continuación:</a:t>
            </a:r>
            <a:endParaRPr lang="es-MX" sz="1000" u="none" dirty="0">
              <a:latin typeface="Verdana" pitchFamily="34" charset="0"/>
            </a:endParaRPr>
          </a:p>
          <a:p>
            <a:pPr algn="just">
              <a:defRPr/>
            </a:pPr>
            <a:endParaRPr lang="es-MX" sz="1000" b="0" u="none" dirty="0">
              <a:latin typeface="Verdana" pitchFamily="34" charset="0"/>
            </a:endParaRP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a:p>
            <a:pPr algn="ctr">
              <a:defRPr/>
            </a:pPr>
            <a:endParaRPr lang="es-MX" sz="100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2276" name="57 Rectángulo redondeado">
            <a:hlinkClick r:id="rId3" action="ppaction://hlinksldjump"/>
          </p:cNvPr>
          <p:cNvSpPr>
            <a:spLocks noChangeArrowheads="1"/>
          </p:cNvSpPr>
          <p:nvPr/>
        </p:nvSpPr>
        <p:spPr bwMode="auto">
          <a:xfrm>
            <a:off x="7358063" y="10525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5" name="7 Rectángulo"/>
          <p:cNvSpPr>
            <a:spLocks noChangeArrowheads="1"/>
          </p:cNvSpPr>
          <p:nvPr/>
        </p:nvSpPr>
        <p:spPr bwMode="auto">
          <a:xfrm>
            <a:off x="428625" y="3789363"/>
            <a:ext cx="8429625" cy="29527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Salmón plateado </a:t>
            </a:r>
            <a:r>
              <a:rPr lang="es-MX" sz="900" i="1" dirty="0">
                <a:latin typeface="Verdana" pitchFamily="34" charset="0"/>
              </a:rPr>
              <a:t>(</a:t>
            </a:r>
            <a:r>
              <a:rPr lang="es-ES" sz="900" i="1" dirty="0" err="1">
                <a:latin typeface="Verdana" pitchFamily="34" charset="0"/>
              </a:rPr>
              <a:t>Oncorhynchus</a:t>
            </a:r>
            <a:r>
              <a:rPr lang="es-ES" sz="900" i="1" dirty="0">
                <a:latin typeface="Verdana" pitchFamily="34" charset="0"/>
              </a:rPr>
              <a:t> </a:t>
            </a:r>
            <a:r>
              <a:rPr lang="es-ES" sz="900" i="1" dirty="0" err="1">
                <a:latin typeface="Verdana" pitchFamily="34" charset="0"/>
              </a:rPr>
              <a:t>kisutch</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defRPr/>
            </a:pPr>
            <a:endParaRPr lang="es-MX" sz="1000" u="none" dirty="0">
              <a:latin typeface="Verdana" pitchFamily="34" charset="0"/>
            </a:endParaRPr>
          </a:p>
          <a:p>
            <a:pPr algn="just">
              <a:defRPr/>
            </a:pPr>
            <a:r>
              <a:rPr lang="es-MX" sz="1000" u="none" dirty="0">
                <a:latin typeface="Verdana" pitchFamily="34" charset="0"/>
              </a:rPr>
              <a:t>Nota: </a:t>
            </a:r>
            <a:r>
              <a:rPr lang="es-MX" sz="1000" b="0" u="none" dirty="0">
                <a:latin typeface="Verdana" pitchFamily="34" charset="0"/>
              </a:rPr>
              <a:t>Para el salmón plateado, la cuota, aparejo de pesca, TML y veda dependen del cuerpo o curso de agua en cada región. Para mayor información revisar el sitio web citado a continuación:</a:t>
            </a:r>
          </a:p>
          <a:p>
            <a:pPr algn="just">
              <a:defRPr/>
            </a:pPr>
            <a:endParaRPr lang="es-MX" sz="1000" b="0" u="none" dirty="0">
              <a:latin typeface="Verdana" pitchFamily="34" charset="0"/>
            </a:endParaRP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p:txBody>
      </p:sp>
      <p:sp>
        <p:nvSpPr>
          <p:cNvPr id="182278" name="57 Rectángulo redondeado">
            <a:hlinkClick r:id="rId3" action="ppaction://hlinksldjump"/>
          </p:cNvPr>
          <p:cNvSpPr>
            <a:spLocks noChangeArrowheads="1"/>
          </p:cNvSpPr>
          <p:nvPr/>
        </p:nvSpPr>
        <p:spPr bwMode="auto">
          <a:xfrm>
            <a:off x="7461250" y="3860800"/>
            <a:ext cx="1214438" cy="330200"/>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00125"/>
            <a:ext cx="8429625" cy="30051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Salmón rey o </a:t>
            </a:r>
            <a:r>
              <a:rPr lang="es-MX" sz="1400" dirty="0" err="1">
                <a:latin typeface="Verdana" pitchFamily="34" charset="0"/>
              </a:rPr>
              <a:t>chinook</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Oncorhynchus</a:t>
            </a:r>
            <a:r>
              <a:rPr lang="es-ES" sz="900" i="1" dirty="0">
                <a:latin typeface="Verdana" pitchFamily="34" charset="0"/>
              </a:rPr>
              <a:t> </a:t>
            </a:r>
            <a:r>
              <a:rPr lang="es-ES" sz="900" i="1" dirty="0" err="1">
                <a:latin typeface="Verdana" pitchFamily="34" charset="0"/>
              </a:rPr>
              <a:t>tshawytscha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buFont typeface="Wingdings" pitchFamily="2" charset="2"/>
              <a:buChar char="ü"/>
              <a:defRPr/>
            </a:pPr>
            <a:endParaRPr lang="es-MX" sz="1000" b="0" u="none" dirty="0">
              <a:latin typeface="Verdana" pitchFamily="34" charset="0"/>
            </a:endParaRPr>
          </a:p>
          <a:p>
            <a:pPr algn="just">
              <a:defRPr/>
            </a:pPr>
            <a:r>
              <a:rPr lang="es-MX" sz="1000" u="none" dirty="0">
                <a:latin typeface="Verdana" pitchFamily="34" charset="0"/>
              </a:rPr>
              <a:t>Nota: </a:t>
            </a:r>
            <a:r>
              <a:rPr lang="es-MX" sz="1000" b="0" u="none" dirty="0">
                <a:latin typeface="Verdana" pitchFamily="34" charset="0"/>
              </a:rPr>
              <a:t>Para el salmón rey o </a:t>
            </a:r>
            <a:r>
              <a:rPr lang="es-MX" sz="1000" b="0" u="none" dirty="0" err="1">
                <a:latin typeface="Verdana" pitchFamily="34" charset="0"/>
              </a:rPr>
              <a:t>chinook</a:t>
            </a:r>
            <a:r>
              <a:rPr lang="es-MX" sz="1000" b="0" u="none" dirty="0">
                <a:latin typeface="Verdana" pitchFamily="34" charset="0"/>
              </a:rPr>
              <a:t>, la cuota, aparejo de pesca, TML y veda dependen del cuerpo o curso de agua en cada región. Para mayor información revisar el sitio web citado a continuación:</a:t>
            </a:r>
            <a:endParaRPr lang="es-MX" sz="1000" u="none" dirty="0">
              <a:latin typeface="Verdana" pitchFamily="34" charset="0"/>
            </a:endParaRPr>
          </a:p>
          <a:p>
            <a:pPr algn="just">
              <a:defRPr/>
            </a:pPr>
            <a:endParaRPr lang="es-MX" sz="1000" b="0" u="none" dirty="0">
              <a:latin typeface="Verdana" pitchFamily="34" charset="0"/>
            </a:endParaRPr>
          </a:p>
          <a:p>
            <a:pPr algn="just">
              <a:defRPr/>
            </a:pPr>
            <a:endParaRPr lang="es-MX" sz="1000" u="none" dirty="0">
              <a:latin typeface="Verdana" pitchFamily="34" charset="0"/>
            </a:endParaRP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a:p>
            <a:pPr algn="ctr">
              <a:defRPr/>
            </a:pP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3300" name="57 Rectángulo redondeado">
            <a:hlinkClick r:id="rId3" action="ppaction://hlinksldjump"/>
          </p:cNvPr>
          <p:cNvSpPr>
            <a:spLocks noChangeArrowheads="1"/>
          </p:cNvSpPr>
          <p:nvPr/>
        </p:nvSpPr>
        <p:spPr bwMode="auto">
          <a:xfrm>
            <a:off x="7534275" y="35036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65138" y="4306888"/>
            <a:ext cx="8428037" cy="1643062"/>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Ruhi</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Caranx</a:t>
            </a:r>
            <a:r>
              <a:rPr lang="es-MX" sz="900" i="1" dirty="0">
                <a:latin typeface="Verdana" pitchFamily="34" charset="0"/>
              </a:rPr>
              <a:t> </a:t>
            </a:r>
            <a:r>
              <a:rPr lang="es-MX" sz="900" i="1" dirty="0" err="1">
                <a:latin typeface="Verdana" pitchFamily="34" charset="0"/>
              </a:rPr>
              <a:t>lugubris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endParaRPr lang="es-ES" sz="1400" b="0" u="none" dirty="0">
              <a:latin typeface="Verdana" pitchFamily="34" charset="0"/>
            </a:endParaRPr>
          </a:p>
        </p:txBody>
      </p:sp>
      <p:sp>
        <p:nvSpPr>
          <p:cNvPr id="183302" name="57 Rectángulo redondeado">
            <a:hlinkClick r:id="rId3" action="ppaction://hlinksldjump"/>
          </p:cNvPr>
          <p:cNvSpPr>
            <a:spLocks noChangeArrowheads="1"/>
          </p:cNvSpPr>
          <p:nvPr/>
        </p:nvSpPr>
        <p:spPr bwMode="auto">
          <a:xfrm>
            <a:off x="7572375" y="54483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Rectángulo"/>
          <p:cNvSpPr>
            <a:spLocks noChangeArrowheads="1"/>
          </p:cNvSpPr>
          <p:nvPr/>
        </p:nvSpPr>
        <p:spPr bwMode="auto">
          <a:xfrm>
            <a:off x="285750" y="1000125"/>
            <a:ext cx="8643938" cy="372502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Sardina austral </a:t>
            </a:r>
            <a:r>
              <a:rPr lang="es-MX" sz="900" i="1" dirty="0">
                <a:latin typeface="Verdana" pitchFamily="34" charset="0"/>
              </a:rPr>
              <a:t>(</a:t>
            </a:r>
            <a:r>
              <a:rPr lang="es-MX" sz="900" i="1" dirty="0" err="1">
                <a:latin typeface="Verdana" pitchFamily="34" charset="0"/>
              </a:rPr>
              <a:t>Sprattus</a:t>
            </a:r>
            <a:r>
              <a:rPr lang="es-MX" sz="900" i="1" dirty="0">
                <a:latin typeface="Verdana" pitchFamily="34" charset="0"/>
              </a:rPr>
              <a:t> </a:t>
            </a:r>
            <a:r>
              <a:rPr lang="es-MX" sz="900" i="1" dirty="0" err="1">
                <a:latin typeface="Verdana" pitchFamily="34" charset="0"/>
              </a:rPr>
              <a:t>fuegensis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000" b="0" u="none" dirty="0">
                <a:latin typeface="Verdana" pitchFamily="34" charset="0"/>
              </a:rPr>
              <a:t>	</a:t>
            </a:r>
            <a:r>
              <a:rPr lang="es-MX" sz="1000" b="0" u="none" dirty="0" err="1">
                <a:latin typeface="Verdana" pitchFamily="34" charset="0"/>
              </a:rPr>
              <a:t>Res.Ex</a:t>
            </a:r>
            <a:r>
              <a:rPr lang="es-MX" sz="1000" b="0" u="none" dirty="0">
                <a:latin typeface="Verdana" pitchFamily="34" charset="0"/>
              </a:rPr>
              <a:t>. Nº 1840 de 2012, suspende por 5 años a partir del 9 de julio de 2012, la inscripción en el Registro Pesquero Artesanal de las regiones X y XI, en todas sus categorías, por haber alcanzado el estado de Plena Explotación.</a:t>
            </a:r>
          </a:p>
          <a:p>
            <a:pPr algn="just">
              <a:buFont typeface="Wingdings" pitchFamily="2" charset="2"/>
              <a:buChar char="ü"/>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err="1">
                <a:latin typeface="Verdana" pitchFamily="34" charset="0"/>
              </a:rPr>
              <a:t>D.Ex.Nº</a:t>
            </a:r>
            <a:r>
              <a:rPr lang="es-MX" sz="1000" b="0" u="none" dirty="0">
                <a:latin typeface="Verdana" pitchFamily="34" charset="0"/>
              </a:rPr>
              <a:t> </a:t>
            </a:r>
            <a:r>
              <a:rPr lang="es-MX" sz="1000" b="0" u="none" dirty="0" smtClean="0">
                <a:latin typeface="Verdana" pitchFamily="34" charset="0"/>
              </a:rPr>
              <a:t>954 </a:t>
            </a:r>
            <a:r>
              <a:rPr lang="es-MX" sz="1000" b="0" u="none" dirty="0">
                <a:latin typeface="Verdana" pitchFamily="34" charset="0"/>
              </a:rPr>
              <a:t>de </a:t>
            </a:r>
            <a:r>
              <a:rPr lang="es-MX" sz="1000" b="0" u="none" dirty="0" smtClean="0">
                <a:latin typeface="Verdana" pitchFamily="34" charset="0"/>
              </a:rPr>
              <a:t>2014, </a:t>
            </a:r>
            <a:r>
              <a:rPr lang="es-MX" sz="1000" b="0" u="none" dirty="0">
                <a:latin typeface="Verdana" pitchFamily="34" charset="0"/>
              </a:rPr>
              <a:t>fija para el año </a:t>
            </a:r>
            <a:r>
              <a:rPr lang="es-MX" sz="1000" b="0" u="none" dirty="0" smtClean="0">
                <a:latin typeface="Verdana" pitchFamily="34" charset="0"/>
              </a:rPr>
              <a:t>2015 </a:t>
            </a:r>
            <a:r>
              <a:rPr lang="es-MX" sz="1000" b="0" u="none" dirty="0">
                <a:latin typeface="Verdana" pitchFamily="34" charset="0"/>
              </a:rPr>
              <a:t>cuota anual en aguas interiores de </a:t>
            </a:r>
            <a:r>
              <a:rPr lang="es-MX" sz="1000" b="0" u="none" dirty="0" smtClean="0">
                <a:latin typeface="Verdana" pitchFamily="34" charset="0"/>
              </a:rPr>
              <a:t>la X Región de 24.550 t, desagregadas de la siguiente forma: 162 t para investigación, 245 t para imprevistos, 245 t para consumo humano, 50 t para fauna acompañante y 23.848 t para cuota objetivo. Para la XI Región se fija cuota anual en aguas interiores de 8.000 t , 100 t para investigación, 80 t para imprevistos, 80 t para consumo humano y 7.740 t para cuota objetivo.</a:t>
            </a:r>
            <a:endParaRPr lang="es-MX" sz="1000" b="0" u="none" dirty="0">
              <a:latin typeface="Verdana" pitchFamily="34" charset="0"/>
            </a:endParaRP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000" b="0" u="none" dirty="0">
                <a:latin typeface="Verdana" pitchFamily="34" charset="0"/>
              </a:rPr>
              <a:t>No aplica</a:t>
            </a:r>
          </a:p>
          <a:p>
            <a:pPr algn="just">
              <a:buFont typeface="Wingdings" pitchFamily="2" charset="2"/>
              <a:buChar char="ü"/>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000" b="0" u="none" dirty="0">
                <a:latin typeface="Verdana" pitchFamily="34" charset="0"/>
              </a:rPr>
              <a:t>No aplica</a:t>
            </a:r>
          </a:p>
          <a:p>
            <a:pPr algn="just">
              <a:buFont typeface="Wingdings" pitchFamily="2" charset="2"/>
              <a:buChar char="ü"/>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000" b="0" u="none" dirty="0" err="1">
                <a:latin typeface="Verdana" pitchFamily="34" charset="0"/>
              </a:rPr>
              <a:t>D.Ex</a:t>
            </a:r>
            <a:r>
              <a:rPr lang="es-MX" sz="1000" b="0" u="none" dirty="0">
                <a:latin typeface="Verdana" pitchFamily="34" charset="0"/>
              </a:rPr>
              <a:t>. N° 950 de 2012, establece veda biológica de carácter reproductiva en el área marítima comprendida entre la X</a:t>
            </a:r>
          </a:p>
          <a:p>
            <a:pPr algn="just">
              <a:defRPr/>
            </a:pPr>
            <a:r>
              <a:rPr lang="es-MX" sz="1000" b="0" u="none" dirty="0">
                <a:latin typeface="Verdana" pitchFamily="34" charset="0"/>
              </a:rPr>
              <a:t>Región de Los Lagos y la XI Región de Aysén, la que regirá entre el 15 de septiembre y el 15 de noviembre de cada año calendario, ambas fechas inclusive. Se exceptúa del cumplimiento de esta veda, la sardina austral destinada a la elaboración de productos de consumo humano directo y a carnada. </a:t>
            </a:r>
            <a:r>
              <a:rPr lang="es-MX" sz="1000" b="0" u="none" dirty="0" err="1">
                <a:latin typeface="Verdana" pitchFamily="34" charset="0"/>
              </a:rPr>
              <a:t>D.Ex.N°</a:t>
            </a:r>
            <a:r>
              <a:rPr lang="es-MX" sz="1000" b="0" u="none" dirty="0">
                <a:latin typeface="Verdana" pitchFamily="34" charset="0"/>
              </a:rPr>
              <a:t> 35 de 2013, establece veda biológica para aguas interiores de la X Región, entre el 15 de marzo y el 15 mayo de cada año, exceptuándose de esta veda la captura destinada a la elaboración de productos de consumo humano directo y a carnada. </a:t>
            </a:r>
            <a:r>
              <a:rPr lang="es-MX" sz="1000" b="0" u="none" dirty="0" err="1" smtClean="0">
                <a:latin typeface="Verdana" pitchFamily="34" charset="0"/>
              </a:rPr>
              <a:t>D.Ex.N°</a:t>
            </a:r>
            <a:r>
              <a:rPr lang="es-MX" sz="1000" b="0" u="none" dirty="0" smtClean="0">
                <a:latin typeface="Verdana" pitchFamily="34" charset="0"/>
              </a:rPr>
              <a:t> 145 de 2014 modifica </a:t>
            </a:r>
            <a:r>
              <a:rPr lang="es-ES" sz="1000" b="0" u="none" dirty="0" err="1" smtClean="0">
                <a:latin typeface="Verdana" pitchFamily="34" charset="0"/>
              </a:rPr>
              <a:t>D.Ex.N°</a:t>
            </a:r>
            <a:r>
              <a:rPr lang="es-ES" sz="1000" b="0" u="none" dirty="0" smtClean="0">
                <a:latin typeface="Verdana" pitchFamily="34" charset="0"/>
              </a:rPr>
              <a:t> 35 de 2013, en el sentido que la veda biológica anual de 2014 regirá entre el 4 de abril y el 15 de mayo, ambas fechas inclusive.</a:t>
            </a:r>
            <a:endParaRPr lang="es-ES" sz="10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4324" name="57 Rectángulo redondeado">
            <a:hlinkClick r:id="rId2" action="ppaction://hlinksldjump"/>
          </p:cNvPr>
          <p:cNvSpPr>
            <a:spLocks noChangeArrowheads="1"/>
          </p:cNvSpPr>
          <p:nvPr/>
        </p:nvSpPr>
        <p:spPr bwMode="auto">
          <a:xfrm>
            <a:off x="7572375" y="10525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2" name="7 Rectángulo"/>
          <p:cNvSpPr>
            <a:spLocks noChangeArrowheads="1"/>
          </p:cNvSpPr>
          <p:nvPr/>
        </p:nvSpPr>
        <p:spPr bwMode="auto">
          <a:xfrm>
            <a:off x="285750" y="4797153"/>
            <a:ext cx="8643938" cy="172819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Sardina redonda </a:t>
            </a:r>
            <a:r>
              <a:rPr lang="es-MX" sz="900" i="1" dirty="0">
                <a:latin typeface="Verdana" pitchFamily="34" charset="0"/>
              </a:rPr>
              <a:t>(</a:t>
            </a:r>
            <a:r>
              <a:rPr lang="es-ES" sz="900" i="1" dirty="0" err="1">
                <a:latin typeface="Verdana" pitchFamily="34" charset="0"/>
              </a:rPr>
              <a:t>Etrumeus</a:t>
            </a:r>
            <a:r>
              <a:rPr lang="es-ES" sz="900" i="1" dirty="0">
                <a:latin typeface="Verdana" pitchFamily="34" charset="0"/>
              </a:rPr>
              <a:t> teres)</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endParaRPr lang="es-ES" sz="1400" b="0" u="none" dirty="0">
              <a:latin typeface="Verdana" pitchFamily="34" charset="0"/>
            </a:endParaRPr>
          </a:p>
        </p:txBody>
      </p:sp>
      <p:sp>
        <p:nvSpPr>
          <p:cNvPr id="184326" name="57 Rectángulo redondeado">
            <a:hlinkClick r:id="rId2" action="ppaction://hlinksldjump"/>
          </p:cNvPr>
          <p:cNvSpPr>
            <a:spLocks noChangeArrowheads="1"/>
          </p:cNvSpPr>
          <p:nvPr/>
        </p:nvSpPr>
        <p:spPr bwMode="auto">
          <a:xfrm>
            <a:off x="7572375" y="4869160"/>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Acha</a:t>
            </a:r>
            <a:r>
              <a:rPr lang="es-MX" sz="1400" dirty="0">
                <a:latin typeface="Verdana" pitchFamily="34" charset="0"/>
              </a:rPr>
              <a:t> o Hacha </a:t>
            </a:r>
            <a:r>
              <a:rPr lang="es-MX" sz="900" i="1" dirty="0">
                <a:latin typeface="Verdana" pitchFamily="34" charset="0"/>
              </a:rPr>
              <a:t>(</a:t>
            </a:r>
            <a:r>
              <a:rPr lang="es-ES" sz="900" i="1" dirty="0" err="1">
                <a:latin typeface="Verdana" pitchFamily="34" charset="0"/>
              </a:rPr>
              <a:t>Kyphosus</a:t>
            </a:r>
            <a:r>
              <a:rPr lang="es-ES" sz="900" i="1" dirty="0">
                <a:latin typeface="Verdana" pitchFamily="34" charset="0"/>
              </a:rPr>
              <a:t> </a:t>
            </a:r>
            <a:r>
              <a:rPr lang="es-ES" sz="900" i="1" dirty="0" err="1">
                <a:latin typeface="Verdana" pitchFamily="34" charset="0"/>
              </a:rPr>
              <a:t>analogus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460"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 name="7 Rectángulo"/>
          <p:cNvSpPr>
            <a:spLocks noChangeArrowheads="1"/>
          </p:cNvSpPr>
          <p:nvPr/>
        </p:nvSpPr>
        <p:spPr bwMode="auto">
          <a:xfrm>
            <a:off x="214313" y="928688"/>
            <a:ext cx="8643937" cy="4156496"/>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Sardina española </a:t>
            </a:r>
            <a:r>
              <a:rPr lang="es-MX" sz="900" i="1" dirty="0">
                <a:latin typeface="Verdana" pitchFamily="34" charset="0"/>
              </a:rPr>
              <a:t>(</a:t>
            </a:r>
            <a:r>
              <a:rPr lang="es-ES" sz="900" i="1" dirty="0" err="1">
                <a:latin typeface="Verdana" pitchFamily="34" charset="0"/>
              </a:rPr>
              <a:t>Sardinops</a:t>
            </a:r>
            <a:r>
              <a:rPr lang="es-ES" sz="900" i="1" dirty="0">
                <a:latin typeface="Verdana" pitchFamily="34" charset="0"/>
              </a:rPr>
              <a:t> </a:t>
            </a:r>
            <a:r>
              <a:rPr lang="es-ES" sz="900" i="1" dirty="0" err="1">
                <a:latin typeface="Verdana" pitchFamily="34" charset="0"/>
              </a:rPr>
              <a:t>sagax</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dirty="0">
                <a:latin typeface="Verdana" pitchFamily="34" charset="0"/>
              </a:rPr>
              <a:t>D.S.N° 354 de 1993 y D.S.N° 493 de 1996</a:t>
            </a:r>
            <a:r>
              <a:rPr lang="es-ES" sz="1000" b="0" u="none" dirty="0">
                <a:latin typeface="Verdana" pitchFamily="34" charset="0"/>
              </a:rPr>
              <a:t>, declaran a la unidad de pesquería sardina española I a II, III y IV  regiones en estado y régimen de plena explotación. </a:t>
            </a:r>
          </a:p>
          <a:p>
            <a:pPr algn="just">
              <a:buFont typeface="Wingdings" pitchFamily="2" charset="2"/>
              <a:buChar char="ü"/>
              <a:defRPr/>
            </a:pPr>
            <a:endParaRPr lang="es-ES" sz="1000" b="0" u="none" dirty="0">
              <a:latin typeface="Verdana" pitchFamily="34" charset="0"/>
            </a:endParaRPr>
          </a:p>
          <a:p>
            <a:pPr algn="just">
              <a:defRPr/>
            </a:pPr>
            <a:r>
              <a:rPr lang="es-ES" sz="1000" b="0" dirty="0" err="1">
                <a:latin typeface="Verdana" pitchFamily="34" charset="0"/>
              </a:rPr>
              <a:t>D.Ex.N°</a:t>
            </a:r>
            <a:r>
              <a:rPr lang="es-ES" sz="1000" b="0" dirty="0">
                <a:latin typeface="Verdana" pitchFamily="34" charset="0"/>
              </a:rPr>
              <a:t> 756 de 2012</a:t>
            </a:r>
            <a:r>
              <a:rPr lang="es-ES" sz="1000" b="0" u="none" dirty="0">
                <a:latin typeface="Verdana" pitchFamily="34" charset="0"/>
              </a:rPr>
              <a:t>, suspende recepción de solicitudes y el otorgamiento de nuevas autorizaciones de pesca, por el término de un año contado desde el 1° de agosto de 2012 (XV a IV regiones). Y la </a:t>
            </a:r>
            <a:r>
              <a:rPr lang="es-ES" sz="1000" b="0" dirty="0" err="1">
                <a:latin typeface="Verdana" pitchFamily="34" charset="0"/>
              </a:rPr>
              <a:t>R.Ex.N°</a:t>
            </a:r>
            <a:r>
              <a:rPr lang="es-ES" sz="1000" b="0" dirty="0">
                <a:latin typeface="Verdana" pitchFamily="34" charset="0"/>
              </a:rPr>
              <a:t> 2079 de 2012, </a:t>
            </a:r>
            <a:r>
              <a:rPr lang="es-ES" sz="1000" b="0" u="none" dirty="0">
                <a:latin typeface="Verdana" pitchFamily="34" charset="0"/>
              </a:rPr>
              <a:t>suspende transitoriamente por el período de un año a contar del 1° de agosto de 2012, la inscripción en el RPA en todas sus categorías, XV a IV regiones. Suspende por el mismo período en las regiones citadas, la inscripción de todas las especies que constituyan fauna acompañante, según corresponda al arte o aparejo de pesca.</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smtClean="0">
                <a:latin typeface="Verdana" pitchFamily="34" charset="0"/>
              </a:rPr>
              <a:t>El </a:t>
            </a:r>
            <a:r>
              <a:rPr lang="es-ES" sz="1000" b="0" u="none" dirty="0" smtClean="0">
                <a:latin typeface="Verdana" pitchFamily="34" charset="0"/>
              </a:rPr>
              <a:t>D.EX.N° 952 de 2014, establece para el año 2015:</a:t>
            </a:r>
          </a:p>
          <a:p>
            <a:pPr algn="just">
              <a:defRPr/>
            </a:pPr>
            <a:r>
              <a:rPr lang="es-ES" sz="1000" b="0" u="none" dirty="0" smtClean="0">
                <a:latin typeface="Verdana" pitchFamily="34" charset="0"/>
              </a:rPr>
              <a:t>Cuota anual de captura para el área marítima de la XV a II regiones de 1.740 t asignadas al sector artesanal y 735 t al sector industrial, 115 t para pesca de investigación (de anchoveta y sardina española), 6.355 t cuota de imprevistos (de anchoveta y sardina española) y 6.330 t cuota para consumo humano (de anchoveta y sardina española).</a:t>
            </a:r>
          </a:p>
          <a:p>
            <a:pPr algn="just">
              <a:defRPr/>
            </a:pPr>
            <a:r>
              <a:rPr lang="es-ES" sz="1000" b="0" u="none" dirty="0" smtClean="0">
                <a:latin typeface="Verdana" pitchFamily="34" charset="0"/>
              </a:rPr>
              <a:t>Cuota global de sardina española de 1.750 t en la unidad de pesquería de la III y IV regiones desagregadas de la siguiente forma: 875 t asignadas al sector artesanal y 875 t asignadas al sector industrial.</a:t>
            </a:r>
          </a:p>
          <a:p>
            <a:pPr algn="just">
              <a:defRPr/>
            </a:pPr>
            <a:r>
              <a:rPr lang="es-ES" sz="1000" b="0" u="none" dirty="0" err="1" smtClean="0">
                <a:latin typeface="Verdana" pitchFamily="34" charset="0"/>
              </a:rPr>
              <a:t>R.Ex.Nº</a:t>
            </a:r>
            <a:r>
              <a:rPr lang="es-ES" sz="1000" b="0" u="none" dirty="0" smtClean="0">
                <a:latin typeface="Verdana" pitchFamily="34" charset="0"/>
              </a:rPr>
              <a:t> 116 de 2015, establece que la cuota de improviso de anchoveta y sardina española (art.29 transitorio Ley 20.657) será de 6.355 t para la XV región.</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400" b="0" u="none" dirty="0" smtClean="0">
                <a:latin typeface="Verdana" pitchFamily="34" charset="0"/>
              </a:rPr>
              <a:t>		No </a:t>
            </a:r>
            <a:r>
              <a:rPr lang="es-MX" sz="1400" b="0" u="none" dirty="0">
                <a:latin typeface="Verdana" pitchFamily="34" charset="0"/>
              </a:rPr>
              <a:t>aplica</a:t>
            </a: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a:t>
            </a:r>
            <a:r>
              <a:rPr lang="es-ES" sz="1000" b="0" u="none" dirty="0" err="1">
                <a:latin typeface="Verdana" pitchFamily="34" charset="0"/>
              </a:rPr>
              <a:t>D.Ex.N°</a:t>
            </a:r>
            <a:r>
              <a:rPr lang="es-ES" sz="1000" b="0" u="none" dirty="0">
                <a:latin typeface="Verdana" pitchFamily="34" charset="0"/>
              </a:rPr>
              <a:t> 458 de 1981: Establece talla mínima de 20 cm de longitud total.</a:t>
            </a: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a:t>
            </a:r>
            <a:r>
              <a:rPr lang="es-MX" sz="1200" b="0" u="none" dirty="0">
                <a:latin typeface="Verdana" pitchFamily="34" charset="0"/>
              </a:rPr>
              <a:t> </a:t>
            </a:r>
            <a:r>
              <a:rPr lang="es-MX" sz="1000" b="0" u="none" dirty="0">
                <a:latin typeface="Verdana" pitchFamily="34" charset="0"/>
              </a:rPr>
              <a:t>No aplica</a:t>
            </a:r>
            <a:endParaRPr lang="es-ES" sz="1000" b="0" u="none" dirty="0">
              <a:latin typeface="Verdana" pitchFamily="34" charset="0"/>
            </a:endParaRPr>
          </a:p>
        </p:txBody>
      </p:sp>
      <p:sp>
        <p:nvSpPr>
          <p:cNvPr id="185348" name="57 Rectángulo redondeado">
            <a:hlinkClick r:id="rId2" action="ppaction://hlinksldjump"/>
          </p:cNvPr>
          <p:cNvSpPr>
            <a:spLocks noChangeArrowheads="1"/>
          </p:cNvSpPr>
          <p:nvPr/>
        </p:nvSpPr>
        <p:spPr bwMode="auto">
          <a:xfrm>
            <a:off x="7500938" y="98107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
        <p:nvSpPr>
          <p:cNvPr id="12" name="7 Rectángulo"/>
          <p:cNvSpPr>
            <a:spLocks noChangeArrowheads="1"/>
          </p:cNvSpPr>
          <p:nvPr/>
        </p:nvSpPr>
        <p:spPr bwMode="auto">
          <a:xfrm>
            <a:off x="214313" y="5170314"/>
            <a:ext cx="8643937"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Serpiente marina </a:t>
            </a:r>
            <a:r>
              <a:rPr lang="es-MX" sz="900" dirty="0">
                <a:latin typeface="Verdana" pitchFamily="34" charset="0"/>
              </a:rPr>
              <a:t>(</a:t>
            </a:r>
            <a:r>
              <a:rPr lang="es-MX" sz="900" i="1" dirty="0" err="1">
                <a:latin typeface="Verdana" pitchFamily="34" charset="0"/>
              </a:rPr>
              <a:t>Pelamys</a:t>
            </a:r>
            <a:r>
              <a:rPr lang="es-MX" sz="900" i="1" dirty="0">
                <a:latin typeface="Verdana" pitchFamily="34" charset="0"/>
              </a:rPr>
              <a:t> </a:t>
            </a:r>
            <a:r>
              <a:rPr lang="es-MX" sz="900" i="1" dirty="0" err="1">
                <a:latin typeface="Verdana" pitchFamily="34" charset="0"/>
              </a:rPr>
              <a:t>platurus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ES" sz="1100" b="0" u="none" dirty="0" err="1">
                <a:latin typeface="Verdana" pitchFamily="34" charset="0"/>
              </a:rPr>
              <a:t>D.Ex.N°</a:t>
            </a:r>
            <a:r>
              <a:rPr lang="es-ES" sz="1100" b="0" u="none" dirty="0">
                <a:latin typeface="Verdana" pitchFamily="34" charset="0"/>
              </a:rPr>
              <a:t> 225 de 1995, establece una veda extractiva nacional por un plazo de 30 años.</a:t>
            </a:r>
          </a:p>
        </p:txBody>
      </p:sp>
      <p:sp>
        <p:nvSpPr>
          <p:cNvPr id="185350" name="57 Rectángulo redondeado">
            <a:hlinkClick r:id="rId2" action="ppaction://hlinksldjump"/>
          </p:cNvPr>
          <p:cNvSpPr>
            <a:spLocks noChangeArrowheads="1"/>
          </p:cNvSpPr>
          <p:nvPr/>
        </p:nvSpPr>
        <p:spPr bwMode="auto">
          <a:xfrm>
            <a:off x="7500938" y="5157192"/>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285750" y="692696"/>
            <a:ext cx="8715375" cy="604867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Sardina común </a:t>
            </a:r>
            <a:r>
              <a:rPr lang="es-MX" sz="900" i="1" dirty="0">
                <a:latin typeface="Verdana" pitchFamily="34" charset="0"/>
              </a:rPr>
              <a:t>(</a:t>
            </a:r>
            <a:r>
              <a:rPr lang="es-ES" sz="900" i="1" dirty="0" err="1">
                <a:latin typeface="Verdana" pitchFamily="34" charset="0"/>
              </a:rPr>
              <a:t>Clupea</a:t>
            </a:r>
            <a:r>
              <a:rPr lang="es-ES" sz="900" i="1" dirty="0">
                <a:latin typeface="Verdana" pitchFamily="34" charset="0"/>
              </a:rPr>
              <a:t> </a:t>
            </a:r>
            <a:r>
              <a:rPr lang="es-ES" sz="900" i="1" dirty="0" err="1">
                <a:latin typeface="Verdana" pitchFamily="34" charset="0"/>
              </a:rPr>
              <a:t>bentincki</a:t>
            </a:r>
            <a:r>
              <a:rPr lang="es-ES" sz="900" i="1" dirty="0">
                <a:latin typeface="Verdana" pitchFamily="34" charset="0"/>
              </a:rPr>
              <a:t>)</a:t>
            </a:r>
            <a:endParaRPr lang="es-MX" sz="900" i="1" dirty="0">
              <a:latin typeface="Verdana" pitchFamily="34" charset="0"/>
            </a:endParaRPr>
          </a:p>
          <a:p>
            <a:pPr algn="just">
              <a:buFont typeface="Wingdings" pitchFamily="2" charset="2"/>
              <a:buChar char="ü"/>
              <a:defRPr/>
            </a:pPr>
            <a:endParaRPr lang="es-MX" sz="1400" b="0" u="none" dirty="0" smtClean="0">
              <a:latin typeface="Verdana" pitchFamily="34" charset="0"/>
            </a:endParaRPr>
          </a:p>
          <a:p>
            <a:pPr algn="just">
              <a:buFont typeface="Wingdings" pitchFamily="2" charset="2"/>
              <a:buChar char="ü"/>
              <a:defRPr/>
            </a:pPr>
            <a:endParaRPr lang="es-MX" sz="14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MX" sz="1000" b="0" u="none" dirty="0">
                <a:latin typeface="Verdana" pitchFamily="34" charset="0"/>
              </a:rPr>
              <a:t>El </a:t>
            </a:r>
            <a:r>
              <a:rPr lang="es-ES" sz="1000" b="0" dirty="0">
                <a:latin typeface="Verdana" pitchFamily="34" charset="0"/>
              </a:rPr>
              <a:t>D.S.N° 354 de 1993, el D.S.N° 493 de 1996 y D.S.N° 409 de 2000, </a:t>
            </a:r>
            <a:r>
              <a:rPr lang="es-ES" sz="1000" b="0" u="none" dirty="0">
                <a:latin typeface="Verdana" pitchFamily="34" charset="0"/>
              </a:rPr>
              <a:t>declaran a la unidad de pesquería de anchoveta I y II regiones, III y IV regiones  y a la unidad de pesquería V a X regiones en estado y régimen de plena explotación, respectivamente. </a:t>
            </a:r>
            <a:r>
              <a:rPr lang="es-ES" sz="1000" b="0" dirty="0" err="1">
                <a:latin typeface="Verdana" pitchFamily="34" charset="0"/>
              </a:rPr>
              <a:t>D.Ex.N°</a:t>
            </a:r>
            <a:r>
              <a:rPr lang="es-ES" sz="1000" b="0" dirty="0">
                <a:latin typeface="Verdana" pitchFamily="34" charset="0"/>
              </a:rPr>
              <a:t> 753 de 2012</a:t>
            </a:r>
            <a:r>
              <a:rPr lang="es-ES" sz="1000" b="0" u="none" dirty="0">
                <a:latin typeface="Verdana" pitchFamily="34" charset="0"/>
              </a:rPr>
              <a:t>, suspende recepción de solicitudes y el otorgamiento de nuevas autorizaciones de pesca, por el término de un año contado desde el 1° de agosto de 2012 (regiones XV y X). </a:t>
            </a:r>
            <a:r>
              <a:rPr lang="es-ES" sz="1000" b="0" dirty="0" err="1">
                <a:latin typeface="Verdana" pitchFamily="34" charset="0"/>
              </a:rPr>
              <a:t>R.Ex.N°</a:t>
            </a:r>
            <a:r>
              <a:rPr lang="es-ES" sz="1000" b="0" dirty="0">
                <a:latin typeface="Verdana" pitchFamily="34" charset="0"/>
              </a:rPr>
              <a:t> 2079 de 2012</a:t>
            </a:r>
            <a:r>
              <a:rPr lang="es-ES" sz="1000" b="0" u="none" dirty="0">
                <a:latin typeface="Verdana" pitchFamily="34" charset="0"/>
              </a:rPr>
              <a:t>, suspende transitoriamente por el período de un año a contar del 1° de agosto de 2012, la inscripción en el RPA en todas sus categorías, XV a X regiones. Suspende por el mismo período en las regiones citadas, la inscripción de todas las especies que constituyan fauna acompañante, según corresponda al arte o aparejo de pesca</a:t>
            </a:r>
            <a:r>
              <a:rPr lang="es-ES" sz="1000" b="0" u="none" dirty="0" smtClean="0">
                <a:latin typeface="Verdana" pitchFamily="34" charset="0"/>
              </a:rPr>
              <a:t>.</a:t>
            </a:r>
            <a:endParaRPr lang="es-MX" sz="1400" b="0" u="none" dirty="0" smtClean="0">
              <a:latin typeface="Verdana" pitchFamily="34" charset="0"/>
            </a:endParaRPr>
          </a:p>
          <a:p>
            <a:pPr algn="just">
              <a:buFont typeface="Wingdings" pitchFamily="2" charset="2"/>
              <a:buChar char="ü"/>
              <a:defRPr/>
            </a:pPr>
            <a:endParaRPr lang="es-MX" sz="14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Cuota: </a:t>
            </a:r>
            <a:r>
              <a:rPr lang="es-MX" sz="1000" b="0" u="none" dirty="0" smtClean="0">
                <a:latin typeface="Verdana" pitchFamily="34" charset="0"/>
              </a:rPr>
              <a:t>El </a:t>
            </a:r>
            <a:r>
              <a:rPr lang="es-ES" sz="1000" b="0" u="none" dirty="0">
                <a:latin typeface="Verdana" pitchFamily="34" charset="0"/>
              </a:rPr>
              <a:t>D.EX.N° </a:t>
            </a:r>
            <a:r>
              <a:rPr lang="es-ES" sz="1000" b="0" u="none" dirty="0" smtClean="0">
                <a:latin typeface="Verdana" pitchFamily="34" charset="0"/>
              </a:rPr>
              <a:t>952 de 2014, establece </a:t>
            </a:r>
            <a:r>
              <a:rPr lang="es-ES" sz="1000" b="0" u="none" dirty="0">
                <a:latin typeface="Verdana" pitchFamily="34" charset="0"/>
              </a:rPr>
              <a:t>para el año </a:t>
            </a:r>
            <a:r>
              <a:rPr lang="es-ES" sz="1000" b="0" u="none" dirty="0" smtClean="0">
                <a:latin typeface="Verdana" pitchFamily="34" charset="0"/>
              </a:rPr>
              <a:t>2015 </a:t>
            </a:r>
            <a:r>
              <a:rPr lang="es-ES" sz="1000" b="0" u="none" dirty="0">
                <a:latin typeface="Verdana" pitchFamily="34" charset="0"/>
              </a:rPr>
              <a:t>una cuota global anual de captura de </a:t>
            </a:r>
            <a:r>
              <a:rPr lang="es-ES" sz="1000" b="0" u="none" dirty="0" smtClean="0">
                <a:latin typeface="Verdana" pitchFamily="34" charset="0"/>
              </a:rPr>
              <a:t>323.400 </a:t>
            </a:r>
            <a:r>
              <a:rPr lang="es-ES" sz="1000" b="0" u="none" dirty="0">
                <a:latin typeface="Verdana" pitchFamily="34" charset="0"/>
              </a:rPr>
              <a:t>t de la V a X regiones. Desagregadas de la siguiente forma: </a:t>
            </a:r>
            <a:r>
              <a:rPr lang="es-ES" sz="1000" b="0" u="none" dirty="0" smtClean="0">
                <a:latin typeface="Verdana" pitchFamily="34" charset="0"/>
              </a:rPr>
              <a:t>122 t </a:t>
            </a:r>
            <a:r>
              <a:rPr lang="es-ES" sz="1000" b="0" u="none" dirty="0">
                <a:latin typeface="Verdana" pitchFamily="34" charset="0"/>
              </a:rPr>
              <a:t>reservada con fines de investigación, </a:t>
            </a:r>
            <a:r>
              <a:rPr lang="es-ES" sz="1000" b="0" u="none" dirty="0" smtClean="0">
                <a:latin typeface="Verdana" pitchFamily="34" charset="0"/>
              </a:rPr>
              <a:t>3.234 t </a:t>
            </a:r>
            <a:r>
              <a:rPr lang="es-ES" sz="1000" b="0" u="none" dirty="0">
                <a:latin typeface="Verdana" pitchFamily="34" charset="0"/>
              </a:rPr>
              <a:t>de imprevistos, </a:t>
            </a:r>
            <a:r>
              <a:rPr lang="es-ES" sz="1000" b="0" u="none" dirty="0" smtClean="0">
                <a:latin typeface="Verdana" pitchFamily="34" charset="0"/>
              </a:rPr>
              <a:t>3.234 </a:t>
            </a:r>
            <a:r>
              <a:rPr lang="es-ES" sz="1000" b="0" u="none" dirty="0">
                <a:latin typeface="Verdana" pitchFamily="34" charset="0"/>
              </a:rPr>
              <a:t>t consumo humano, </a:t>
            </a:r>
            <a:r>
              <a:rPr lang="es-ES" sz="1000" b="0" u="none" dirty="0" smtClean="0">
                <a:latin typeface="Verdana" pitchFamily="34" charset="0"/>
              </a:rPr>
              <a:t>69.698 </a:t>
            </a:r>
            <a:r>
              <a:rPr lang="es-ES" sz="1000" b="0" u="none" dirty="0">
                <a:latin typeface="Verdana" pitchFamily="34" charset="0"/>
              </a:rPr>
              <a:t>t asignadas al sector </a:t>
            </a:r>
            <a:r>
              <a:rPr lang="es-ES" sz="1000" b="0" u="none" dirty="0" smtClean="0">
                <a:latin typeface="Verdana" pitchFamily="34" charset="0"/>
              </a:rPr>
              <a:t>industrial y 247.112 </a:t>
            </a:r>
            <a:r>
              <a:rPr lang="es-ES" sz="1000" b="0" u="none" dirty="0">
                <a:latin typeface="Verdana" pitchFamily="34" charset="0"/>
              </a:rPr>
              <a:t>t asignadas al </a:t>
            </a:r>
            <a:r>
              <a:rPr lang="es-ES" sz="1000" b="0" u="none" dirty="0" smtClean="0">
                <a:latin typeface="Verdana" pitchFamily="34" charset="0"/>
              </a:rPr>
              <a:t>sector artesanal.</a:t>
            </a:r>
          </a:p>
          <a:p>
            <a:pPr algn="just">
              <a:defRPr/>
            </a:pPr>
            <a:endParaRPr lang="es-ES" sz="1000" b="0" u="none" dirty="0" smtClean="0">
              <a:latin typeface="Verdana" pitchFamily="34" charset="0"/>
            </a:endParaRPr>
          </a:p>
          <a:p>
            <a:pPr algn="just">
              <a:defRPr/>
            </a:pPr>
            <a:r>
              <a:rPr lang="es-ES" sz="1000" b="0" u="none" dirty="0" err="1" smtClean="0">
                <a:latin typeface="Verdana" pitchFamily="34" charset="0"/>
              </a:rPr>
              <a:t>R.Ex.Nº</a:t>
            </a:r>
            <a:r>
              <a:rPr lang="es-ES" sz="1000" b="0" u="none" dirty="0" smtClean="0">
                <a:latin typeface="Verdana" pitchFamily="34" charset="0"/>
              </a:rPr>
              <a:t> 116 de 2015, establece que la cuota de imprevisto será de 1.763 t para la V región y de 1.471 t para la IX región.</a:t>
            </a:r>
            <a:r>
              <a:rPr lang="es-MX" sz="1000" b="0" u="none" dirty="0" smtClean="0">
                <a:latin typeface="Verdana" pitchFamily="34" charset="0"/>
              </a:rPr>
              <a:t> </a:t>
            </a:r>
            <a:r>
              <a:rPr lang="es-ES" sz="1000" b="0" u="none" dirty="0" err="1" smtClean="0">
                <a:latin typeface="Verdana" pitchFamily="34" charset="0"/>
              </a:rPr>
              <a:t>R.Ex.Nº</a:t>
            </a:r>
            <a:r>
              <a:rPr lang="es-ES" sz="1000" b="0" u="none" dirty="0" smtClean="0">
                <a:latin typeface="Verdana" pitchFamily="34" charset="0"/>
              </a:rPr>
              <a:t> 1722 de 2015, asigna 1620 ton de la cuota de improviso (R.Ex.Nº1270 de 2015) a la cuota objetivo artesanal de la IX región.</a:t>
            </a:r>
            <a:endParaRPr lang="es-MX" sz="1000" b="0" u="none" dirty="0" smtClean="0">
              <a:latin typeface="Verdana" pitchFamily="34" charset="0"/>
            </a:endParaRPr>
          </a:p>
          <a:p>
            <a:pPr algn="just">
              <a:defRPr/>
            </a:pPr>
            <a:endParaRPr lang="es-MX" sz="14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a:t>
            </a:r>
            <a:r>
              <a:rPr lang="es-MX" sz="1400" b="0" u="none" dirty="0" smtClean="0">
                <a:latin typeface="Verdana" pitchFamily="34" charset="0"/>
              </a:rPr>
              <a:t>		No aplica</a:t>
            </a:r>
          </a:p>
          <a:p>
            <a:pPr algn="just">
              <a:buFont typeface="Wingdings" pitchFamily="2" charset="2"/>
              <a:buChar char="ü"/>
              <a:defRPr/>
            </a:pPr>
            <a:endParaRPr lang="es-MX" sz="14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a:t>
            </a:r>
            <a:r>
              <a:rPr lang="es-MX" sz="1000" b="0" u="none" dirty="0">
                <a:latin typeface="Verdana" pitchFamily="34" charset="0"/>
              </a:rPr>
              <a:t>No </a:t>
            </a:r>
            <a:r>
              <a:rPr lang="es-MX" sz="1000" b="0" u="none" dirty="0" smtClean="0">
                <a:latin typeface="Verdana" pitchFamily="34" charset="0"/>
              </a:rPr>
              <a:t>aplica</a:t>
            </a:r>
          </a:p>
          <a:p>
            <a:pPr algn="just">
              <a:buFont typeface="Wingdings" pitchFamily="2" charset="2"/>
              <a:buChar char="ü"/>
              <a:defRPr/>
            </a:pPr>
            <a:endParaRPr lang="es-MX" sz="10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 Veda: </a:t>
            </a:r>
            <a:r>
              <a:rPr lang="es-ES" sz="1000" b="0" u="none" dirty="0" err="1" smtClean="0">
                <a:latin typeface="Verdana" pitchFamily="34" charset="0"/>
              </a:rPr>
              <a:t>D.Ex.N°</a:t>
            </a:r>
            <a:r>
              <a:rPr lang="es-ES" sz="1000" b="0" u="none" dirty="0" smtClean="0">
                <a:latin typeface="Verdana" pitchFamily="34" charset="0"/>
              </a:rPr>
              <a:t> 239 de 1996 modificada por el </a:t>
            </a:r>
            <a:r>
              <a:rPr lang="es-ES" sz="1000" b="0" u="none" dirty="0" err="1" smtClean="0">
                <a:latin typeface="Verdana" pitchFamily="34" charset="0"/>
              </a:rPr>
              <a:t>D.Ex.N°</a:t>
            </a:r>
            <a:r>
              <a:rPr lang="es-ES" sz="1000" b="0" u="none" dirty="0" smtClean="0">
                <a:latin typeface="Verdana" pitchFamily="34" charset="0"/>
              </a:rPr>
              <a:t> 323 de 2010, establece veda biológica anual en el litoral comprendido en la </a:t>
            </a:r>
            <a:r>
              <a:rPr lang="es-ES" sz="1000" u="none" dirty="0" smtClean="0">
                <a:latin typeface="Verdana" pitchFamily="34" charset="0"/>
              </a:rPr>
              <a:t>V a la IX regiones</a:t>
            </a:r>
            <a:r>
              <a:rPr lang="es-ES" sz="1000" b="0" u="none" dirty="0" smtClean="0">
                <a:latin typeface="Verdana" pitchFamily="34" charset="0"/>
              </a:rPr>
              <a:t>, entre los días 10 de diciembre de cada año al 5 de marzo del año siguiente, ambas fecha inclusive. Se exceptúa la captura destinada a carnada y consumo humano directo. </a:t>
            </a:r>
            <a:r>
              <a:rPr lang="es-ES" sz="1000" b="0" u="none" dirty="0" err="1" smtClean="0">
                <a:latin typeface="Verdana" pitchFamily="34" charset="0"/>
              </a:rPr>
              <a:t>D.Ex.N°</a:t>
            </a:r>
            <a:r>
              <a:rPr lang="es-ES" sz="1000" b="0" u="none" dirty="0" smtClean="0">
                <a:latin typeface="Verdana" pitchFamily="34" charset="0"/>
              </a:rPr>
              <a:t> 239 de 1996 modificada por el </a:t>
            </a:r>
            <a:r>
              <a:rPr lang="es-ES" sz="1000" b="0" u="none" dirty="0" err="1" smtClean="0">
                <a:latin typeface="Verdana" pitchFamily="34" charset="0"/>
              </a:rPr>
              <a:t>D.Ex</a:t>
            </a:r>
            <a:r>
              <a:rPr lang="es-ES" sz="1000" b="0" u="none" dirty="0" smtClean="0">
                <a:latin typeface="Verdana" pitchFamily="34" charset="0"/>
              </a:rPr>
              <a:t>. N° 1156 de 2011, establece veda biológica anual en el área marítima de la </a:t>
            </a:r>
            <a:r>
              <a:rPr lang="es-ES" sz="1000" u="none" dirty="0" smtClean="0">
                <a:latin typeface="Verdana" pitchFamily="34" charset="0"/>
              </a:rPr>
              <a:t>X Región</a:t>
            </a:r>
            <a:r>
              <a:rPr lang="es-ES" sz="1000" b="0" u="none" dirty="0" smtClean="0">
                <a:latin typeface="Verdana" pitchFamily="34" charset="0"/>
              </a:rPr>
              <a:t>, entre los días 1° de enero al 7 de febrero de cada año calendario, ambas fecha inclusive. </a:t>
            </a:r>
            <a:r>
              <a:rPr lang="es-MX" sz="1000" b="0" u="none" dirty="0" err="1" smtClean="0">
                <a:latin typeface="Verdana" pitchFamily="34" charset="0"/>
              </a:rPr>
              <a:t>D.Ex.N°</a:t>
            </a:r>
            <a:r>
              <a:rPr lang="es-MX" sz="1000" b="0" u="none" dirty="0" smtClean="0">
                <a:latin typeface="Verdana" pitchFamily="34" charset="0"/>
              </a:rPr>
              <a:t> 35 de 2013 modifica a </a:t>
            </a:r>
            <a:r>
              <a:rPr lang="es-ES" sz="1000" b="0" u="none" dirty="0" err="1" smtClean="0">
                <a:latin typeface="Verdana" pitchFamily="34" charset="0"/>
              </a:rPr>
              <a:t>D.Ex.N°</a:t>
            </a:r>
            <a:r>
              <a:rPr lang="es-ES" sz="1000" b="0" u="none" dirty="0" smtClean="0">
                <a:latin typeface="Verdana" pitchFamily="34" charset="0"/>
              </a:rPr>
              <a:t> 239 de 1996, en el sentido de indicar que la veda biológica anual en la </a:t>
            </a:r>
            <a:r>
              <a:rPr lang="es-ES" sz="1000" u="none" dirty="0" smtClean="0">
                <a:latin typeface="Verdana" pitchFamily="34" charset="0"/>
              </a:rPr>
              <a:t>X Región </a:t>
            </a:r>
            <a:r>
              <a:rPr lang="es-ES" sz="1000" b="0" u="none" dirty="0" smtClean="0">
                <a:latin typeface="Verdana" pitchFamily="34" charset="0"/>
              </a:rPr>
              <a:t>regirá desde el 15 de marzo y hasta el 15 de mayo de cada año, </a:t>
            </a:r>
            <a:r>
              <a:rPr lang="es-MX" sz="1000" b="0" u="none" dirty="0" smtClean="0">
                <a:latin typeface="Verdana" pitchFamily="34" charset="0"/>
              </a:rPr>
              <a:t>exceptuándose de esta veda la captura destinada a la elaboración de productos de consumo humano directo y a carnada.</a:t>
            </a:r>
            <a:endParaRPr lang="es-MX" sz="1000" b="0" u="none" strike="sngStrike" dirty="0" smtClean="0">
              <a:latin typeface="Verdana" pitchFamily="34" charset="0"/>
            </a:endParaRPr>
          </a:p>
          <a:p>
            <a:pPr algn="just">
              <a:defRPr/>
            </a:pPr>
            <a:endParaRPr lang="es-MX" sz="1000" b="0" u="none" dirty="0" smtClean="0">
              <a:latin typeface="Verdana" pitchFamily="34" charset="0"/>
            </a:endParaRPr>
          </a:p>
          <a:p>
            <a:pPr algn="just">
              <a:defRPr/>
            </a:pPr>
            <a:endParaRPr lang="es-MX" sz="1000" b="0" u="none" dirty="0" smtClean="0">
              <a:latin typeface="Verdana" pitchFamily="34" charset="0"/>
            </a:endParaRPr>
          </a:p>
          <a:p>
            <a:pPr algn="r">
              <a:defRPr/>
            </a:pPr>
            <a:r>
              <a:rPr lang="es-MX" sz="1000" u="none" dirty="0" smtClean="0">
                <a:latin typeface="Verdana" pitchFamily="34" charset="0"/>
              </a:rPr>
              <a:t>…la continuación de normativa que rige la veda de Sardina común </a:t>
            </a:r>
            <a:r>
              <a:rPr lang="es-MX" sz="1000" i="1" u="none" dirty="0" smtClean="0">
                <a:latin typeface="Verdana" pitchFamily="34" charset="0"/>
              </a:rPr>
              <a:t>(</a:t>
            </a:r>
            <a:r>
              <a:rPr lang="es-ES" sz="1000" i="1" dirty="0" err="1" smtClean="0">
                <a:latin typeface="Verdana" pitchFamily="34" charset="0"/>
              </a:rPr>
              <a:t>Clupea</a:t>
            </a:r>
            <a:r>
              <a:rPr lang="es-ES" sz="1000" i="1" dirty="0" smtClean="0">
                <a:latin typeface="Verdana" pitchFamily="34" charset="0"/>
              </a:rPr>
              <a:t> </a:t>
            </a:r>
            <a:r>
              <a:rPr lang="es-ES" sz="1000" i="1" dirty="0" err="1" smtClean="0">
                <a:latin typeface="Verdana" pitchFamily="34" charset="0"/>
              </a:rPr>
              <a:t>bentincki</a:t>
            </a:r>
            <a:r>
              <a:rPr lang="es-ES" sz="1000" i="1" u="none" dirty="0" smtClean="0">
                <a:latin typeface="Verdana" pitchFamily="34" charset="0"/>
              </a:rPr>
              <a:t>) </a:t>
            </a:r>
            <a:r>
              <a:rPr lang="es-MX" sz="1000" u="none" dirty="0" smtClean="0">
                <a:latin typeface="Verdana" pitchFamily="34" charset="0"/>
              </a:rPr>
              <a:t>se detalla en la página siguiente</a:t>
            </a:r>
          </a:p>
          <a:p>
            <a:pPr algn="just">
              <a:defRPr/>
            </a:pPr>
            <a:endParaRPr lang="es-MX" sz="1000" b="0" u="none" dirty="0">
              <a:latin typeface="Verdana" pitchFamily="34" charset="0"/>
            </a:endParaRPr>
          </a:p>
        </p:txBody>
      </p:sp>
      <p:sp>
        <p:nvSpPr>
          <p:cNvPr id="2" name="1 Título"/>
          <p:cNvSpPr>
            <a:spLocks noGrp="1"/>
          </p:cNvSpPr>
          <p:nvPr>
            <p:ph type="title"/>
          </p:nvPr>
        </p:nvSpPr>
        <p:spPr>
          <a:xfrm>
            <a:off x="642938" y="-100013"/>
            <a:ext cx="7772400" cy="928688"/>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6372" name="57 Rectángulo redondeado">
            <a:hlinkClick r:id="rId2" action="ppaction://hlinksldjump"/>
          </p:cNvPr>
          <p:cNvSpPr>
            <a:spLocks noChangeArrowheads="1"/>
          </p:cNvSpPr>
          <p:nvPr/>
        </p:nvSpPr>
        <p:spPr bwMode="auto">
          <a:xfrm>
            <a:off x="7534275" y="772319"/>
            <a:ext cx="1214438" cy="352425"/>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285750" y="764704"/>
            <a:ext cx="8715375" cy="5976664"/>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Sardina común </a:t>
            </a:r>
            <a:r>
              <a:rPr lang="es-MX" sz="900" i="1" dirty="0">
                <a:latin typeface="Verdana" pitchFamily="34" charset="0"/>
              </a:rPr>
              <a:t>(</a:t>
            </a:r>
            <a:r>
              <a:rPr lang="es-ES" sz="900" i="1" dirty="0" err="1">
                <a:latin typeface="Verdana" pitchFamily="34" charset="0"/>
              </a:rPr>
              <a:t>Clupea</a:t>
            </a:r>
            <a:r>
              <a:rPr lang="es-ES" sz="900" i="1" dirty="0">
                <a:latin typeface="Verdana" pitchFamily="34" charset="0"/>
              </a:rPr>
              <a:t> </a:t>
            </a:r>
            <a:r>
              <a:rPr lang="es-ES" sz="900" i="1" dirty="0" err="1">
                <a:latin typeface="Verdana" pitchFamily="34" charset="0"/>
              </a:rPr>
              <a:t>bentincki</a:t>
            </a:r>
            <a:r>
              <a:rPr lang="es-ES" sz="900" i="1" dirty="0">
                <a:latin typeface="Verdana" pitchFamily="34" charset="0"/>
              </a:rPr>
              <a:t>)</a:t>
            </a:r>
            <a:endParaRPr lang="es-MX" sz="900" i="1" dirty="0">
              <a:latin typeface="Verdana" pitchFamily="34" charset="0"/>
            </a:endParaRPr>
          </a:p>
          <a:p>
            <a:pPr algn="just">
              <a:defRPr/>
            </a:pPr>
            <a:endParaRPr lang="es-MX" sz="1000" u="none" dirty="0" smtClean="0">
              <a:latin typeface="Verdana" pitchFamily="34" charset="0"/>
            </a:endParaRPr>
          </a:p>
          <a:p>
            <a:pPr algn="just">
              <a:defRPr/>
            </a:pPr>
            <a:r>
              <a:rPr lang="es-MX" sz="1400" b="0" u="none" dirty="0" smtClean="0">
                <a:latin typeface="Verdana" pitchFamily="34" charset="0"/>
              </a:rPr>
              <a:t>…continuación (Veda):</a:t>
            </a:r>
          </a:p>
          <a:p>
            <a:pPr algn="just">
              <a:defRPr/>
            </a:pPr>
            <a:r>
              <a:rPr lang="es-MX" sz="1400" b="0" u="none" dirty="0" smtClean="0">
                <a:latin typeface="Verdana" pitchFamily="34" charset="0"/>
              </a:rPr>
              <a:t> </a:t>
            </a:r>
            <a:endParaRPr lang="es-MX" sz="1400" u="none" dirty="0" smtClean="0">
              <a:latin typeface="Verdana" pitchFamily="34" charset="0"/>
            </a:endParaRPr>
          </a:p>
          <a:p>
            <a:pPr algn="just">
              <a:defRPr/>
            </a:pPr>
            <a:r>
              <a:rPr lang="es-MX" sz="1000" u="none" dirty="0" err="1" smtClean="0">
                <a:latin typeface="Verdana" pitchFamily="34" charset="0"/>
              </a:rPr>
              <a:t>D.Ex.N</a:t>
            </a:r>
            <a:r>
              <a:rPr lang="es-MX" sz="1000" u="none" dirty="0" err="1">
                <a:latin typeface="Verdana" pitchFamily="34" charset="0"/>
              </a:rPr>
              <a:t>°</a:t>
            </a:r>
            <a:r>
              <a:rPr lang="es-MX" sz="1000" u="none" dirty="0">
                <a:latin typeface="Verdana" pitchFamily="34" charset="0"/>
              </a:rPr>
              <a:t> 1137 de 2011 </a:t>
            </a:r>
            <a:r>
              <a:rPr lang="es-MX" sz="1000" b="0" u="none" dirty="0">
                <a:latin typeface="Verdana" pitchFamily="34" charset="0"/>
              </a:rPr>
              <a:t>que modifica a </a:t>
            </a:r>
            <a:r>
              <a:rPr lang="es-ES" sz="1000" b="0" u="none" dirty="0" err="1">
                <a:latin typeface="Verdana" pitchFamily="34" charset="0"/>
              </a:rPr>
              <a:t>D.Ex.N°</a:t>
            </a:r>
            <a:r>
              <a:rPr lang="es-ES" sz="1000" b="0" u="none" dirty="0">
                <a:latin typeface="Verdana" pitchFamily="34" charset="0"/>
              </a:rPr>
              <a:t> 239 de 1996 , se indica que la veda de este recurso en el área marítima de la </a:t>
            </a:r>
            <a:r>
              <a:rPr lang="es-ES" sz="1000" u="none" dirty="0">
                <a:latin typeface="Verdana" pitchFamily="34" charset="0"/>
              </a:rPr>
              <a:t>XIV Región</a:t>
            </a:r>
            <a:r>
              <a:rPr lang="es-ES" sz="1000" b="0" u="none" dirty="0">
                <a:latin typeface="Verdana" pitchFamily="34" charset="0"/>
              </a:rPr>
              <a:t>, regirá desde el 1° de enero hasta el 7 de febrero de cada año calendario, ambas fechas inclusive.</a:t>
            </a:r>
          </a:p>
          <a:p>
            <a:pPr algn="just">
              <a:defRPr/>
            </a:pPr>
            <a:endParaRPr lang="es-ES" sz="1000" b="0" u="none" dirty="0" smtClean="0">
              <a:latin typeface="Verdana" pitchFamily="34" charset="0"/>
            </a:endParaRPr>
          </a:p>
          <a:p>
            <a:pPr algn="just">
              <a:defRPr/>
            </a:pPr>
            <a:r>
              <a:rPr lang="es-ES" sz="1000" u="none" dirty="0" err="1" smtClean="0">
                <a:latin typeface="Verdana" pitchFamily="34" charset="0"/>
              </a:rPr>
              <a:t>D.Ex.N</a:t>
            </a:r>
            <a:r>
              <a:rPr lang="es-ES" sz="1000" u="none" dirty="0" err="1">
                <a:latin typeface="Verdana" pitchFamily="34" charset="0"/>
              </a:rPr>
              <a:t>°</a:t>
            </a:r>
            <a:r>
              <a:rPr lang="es-ES" sz="1000" u="none" dirty="0">
                <a:latin typeface="Verdana" pitchFamily="34" charset="0"/>
              </a:rPr>
              <a:t> 115 de </a:t>
            </a:r>
            <a:r>
              <a:rPr lang="es-ES" sz="1000" u="none" dirty="0" smtClean="0">
                <a:latin typeface="Verdana" pitchFamily="34" charset="0"/>
              </a:rPr>
              <a:t>1997 (modificada por </a:t>
            </a:r>
            <a:r>
              <a:rPr lang="es-ES" sz="1000" u="none" dirty="0" err="1" smtClean="0">
                <a:latin typeface="Verdana" pitchFamily="34" charset="0"/>
              </a:rPr>
              <a:t>D.Ex.N°</a:t>
            </a:r>
            <a:r>
              <a:rPr lang="es-ES" sz="1000" u="none" dirty="0" smtClean="0">
                <a:latin typeface="Verdana" pitchFamily="34" charset="0"/>
              </a:rPr>
              <a:t> 1161 de 2009)</a:t>
            </a:r>
            <a:r>
              <a:rPr lang="es-ES" sz="1000" b="0" u="none" dirty="0" smtClean="0">
                <a:latin typeface="Verdana" pitchFamily="34" charset="0"/>
              </a:rPr>
              <a:t>, </a:t>
            </a:r>
            <a:r>
              <a:rPr lang="es-ES" sz="1000" b="0" u="none" dirty="0">
                <a:latin typeface="Verdana" pitchFamily="34" charset="0"/>
              </a:rPr>
              <a:t>establece veda biológica reproductiva, en el área marítima comprendida </a:t>
            </a:r>
            <a:r>
              <a:rPr lang="es-ES" sz="1000" b="0" u="none" dirty="0" smtClean="0">
                <a:latin typeface="Verdana" pitchFamily="34" charset="0"/>
              </a:rPr>
              <a:t>entre la </a:t>
            </a:r>
            <a:r>
              <a:rPr lang="es-ES" sz="1000" u="none" dirty="0" smtClean="0">
                <a:latin typeface="Verdana" pitchFamily="34" charset="0"/>
              </a:rPr>
              <a:t>V a XIV regiones</a:t>
            </a:r>
            <a:r>
              <a:rPr lang="es-ES" sz="1000" b="0" u="none" dirty="0" smtClean="0">
                <a:latin typeface="Verdana" pitchFamily="34" charset="0"/>
              </a:rPr>
              <a:t>, entre los días 21 de agosto y 21 de octubre de cada año calendario, ambas fechas inclusive. En el área marítima de la </a:t>
            </a:r>
            <a:r>
              <a:rPr lang="es-ES" sz="1000" u="none" dirty="0" smtClean="0">
                <a:latin typeface="Verdana" pitchFamily="34" charset="0"/>
              </a:rPr>
              <a:t>X Región</a:t>
            </a:r>
            <a:r>
              <a:rPr lang="es-ES" sz="1000" b="0" u="none" dirty="0" smtClean="0">
                <a:latin typeface="Verdana" pitchFamily="34" charset="0"/>
              </a:rPr>
              <a:t>, entre los días 15 de septiembre y 15 de noviembre de cada año calendario, ambas fechas inclusive.</a:t>
            </a:r>
            <a:r>
              <a:rPr lang="es-MX" sz="1000" b="0" u="none" dirty="0" smtClean="0">
                <a:latin typeface="Verdana" pitchFamily="34" charset="0"/>
              </a:rPr>
              <a:t> Se exceptúa de esta medida las capturas destinadas a la elaboración de productos de consumo humano directo y carnada.</a:t>
            </a:r>
            <a:endParaRPr lang="es-ES" sz="1000" b="0" u="none" dirty="0">
              <a:latin typeface="Verdana" pitchFamily="34" charset="0"/>
            </a:endParaRPr>
          </a:p>
          <a:p>
            <a:pPr algn="just">
              <a:defRPr/>
            </a:pPr>
            <a:endParaRPr lang="es-ES" sz="1000" b="0" u="none" dirty="0" smtClean="0">
              <a:latin typeface="Verdana" pitchFamily="34" charset="0"/>
            </a:endParaRPr>
          </a:p>
          <a:p>
            <a:pPr algn="just">
              <a:defRPr/>
            </a:pPr>
            <a:r>
              <a:rPr lang="es-ES" sz="1000" u="none" dirty="0" smtClean="0">
                <a:latin typeface="Verdana" pitchFamily="34" charset="0"/>
              </a:rPr>
              <a:t>D.EX.Nº209/2015 </a:t>
            </a:r>
            <a:r>
              <a:rPr lang="es-ES" sz="1000" b="0" u="none" dirty="0" smtClean="0">
                <a:latin typeface="Verdana" pitchFamily="34" charset="0"/>
              </a:rPr>
              <a:t>(modificado por D.EX.Nº223 y D.EX.Nº261, ambos de 2015), establece veda biológica en la </a:t>
            </a:r>
            <a:r>
              <a:rPr lang="es-ES" sz="1000" u="none" dirty="0" smtClean="0">
                <a:latin typeface="Verdana" pitchFamily="34" charset="0"/>
              </a:rPr>
              <a:t>VIII región</a:t>
            </a:r>
            <a:r>
              <a:rPr lang="es-ES" sz="1000" b="0" u="none" dirty="0" smtClean="0">
                <a:latin typeface="Verdana" pitchFamily="34" charset="0"/>
              </a:rPr>
              <a:t>, referencialmente (se podrá poner término anticipado según resultados muestreos IFOP) entre el 31 de marzo y el 30 de abril de 2015,</a:t>
            </a:r>
            <a:r>
              <a:rPr lang="es-MX" sz="1000" b="0" u="none" dirty="0" smtClean="0">
                <a:latin typeface="Verdana" pitchFamily="34" charset="0"/>
              </a:rPr>
              <a:t> exceptuándose de esta veda la captura destinada a la elaboración de productos de consumo humano directo y a carnada.</a:t>
            </a:r>
          </a:p>
          <a:p>
            <a:pPr algn="just">
              <a:defRPr/>
            </a:pPr>
            <a:endParaRPr lang="es-MX" sz="1000" b="0" u="none" dirty="0" smtClean="0">
              <a:latin typeface="Verdana" pitchFamily="34" charset="0"/>
            </a:endParaRPr>
          </a:p>
          <a:p>
            <a:pPr algn="just">
              <a:defRPr/>
            </a:pPr>
            <a:endParaRPr lang="es-MX" sz="1000" b="0" u="none" dirty="0">
              <a:latin typeface="Verdana" pitchFamily="34" charset="0"/>
            </a:endParaRPr>
          </a:p>
          <a:p>
            <a:pPr algn="just">
              <a:defRPr/>
            </a:pPr>
            <a:endParaRPr lang="es-MX" sz="1000" b="0" u="none" dirty="0">
              <a:latin typeface="Verdana" pitchFamily="34" charset="0"/>
            </a:endParaRPr>
          </a:p>
        </p:txBody>
      </p:sp>
      <p:sp>
        <p:nvSpPr>
          <p:cNvPr id="2" name="1 Título"/>
          <p:cNvSpPr>
            <a:spLocks noGrp="1"/>
          </p:cNvSpPr>
          <p:nvPr>
            <p:ph type="title"/>
          </p:nvPr>
        </p:nvSpPr>
        <p:spPr>
          <a:xfrm>
            <a:off x="642938" y="-100013"/>
            <a:ext cx="7772400" cy="928688"/>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6372" name="57 Rectángulo redondeado">
            <a:hlinkClick r:id="rId2" action="ppaction://hlinksldjump"/>
          </p:cNvPr>
          <p:cNvSpPr>
            <a:spLocks noChangeArrowheads="1"/>
          </p:cNvSpPr>
          <p:nvPr/>
        </p:nvSpPr>
        <p:spPr bwMode="auto">
          <a:xfrm>
            <a:off x="7534275" y="844327"/>
            <a:ext cx="1214438" cy="352425"/>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Sargo </a:t>
            </a:r>
            <a:r>
              <a:rPr lang="es-MX" sz="900" i="1" dirty="0">
                <a:latin typeface="Verdana" pitchFamily="34" charset="0"/>
              </a:rPr>
              <a:t>(</a:t>
            </a:r>
            <a:r>
              <a:rPr lang="es-ES" sz="900" i="1" dirty="0" err="1">
                <a:latin typeface="Verdana" pitchFamily="34" charset="0"/>
              </a:rPr>
              <a:t>Anisotremus</a:t>
            </a:r>
            <a:r>
              <a:rPr lang="es-ES" sz="900" i="1" dirty="0">
                <a:latin typeface="Verdana" pitchFamily="34" charset="0"/>
              </a:rPr>
              <a:t> </a:t>
            </a:r>
            <a:r>
              <a:rPr lang="es-ES" sz="900" i="1" dirty="0" err="1">
                <a:latin typeface="Verdana" pitchFamily="34" charset="0"/>
              </a:rPr>
              <a:t>scapularis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7396"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21493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Sierra </a:t>
            </a:r>
            <a:r>
              <a:rPr lang="es-MX" sz="900" i="1" dirty="0">
                <a:latin typeface="Verdana" pitchFamily="34" charset="0"/>
              </a:rPr>
              <a:t>(</a:t>
            </a:r>
            <a:r>
              <a:rPr lang="es-ES" sz="900" i="1" dirty="0" err="1">
                <a:latin typeface="Verdana" pitchFamily="34" charset="0"/>
              </a:rPr>
              <a:t>Thyrsites</a:t>
            </a:r>
            <a:r>
              <a:rPr lang="es-ES" sz="900" i="1" dirty="0">
                <a:latin typeface="Verdana" pitchFamily="34" charset="0"/>
              </a:rPr>
              <a:t> </a:t>
            </a:r>
            <a:r>
              <a:rPr lang="es-ES" sz="900" i="1" dirty="0" err="1">
                <a:latin typeface="Verdana" pitchFamily="34" charset="0"/>
              </a:rPr>
              <a:t>atun</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8420" name="57 Rectángulo redondeado">
            <a:hlinkClick r:id="rId2" action="ppaction://hlinksldjump"/>
          </p:cNvPr>
          <p:cNvSpPr>
            <a:spLocks noChangeArrowheads="1"/>
          </p:cNvSpPr>
          <p:nvPr/>
        </p:nvSpPr>
        <p:spPr bwMode="auto">
          <a:xfrm>
            <a:off x="7500938"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00125"/>
            <a:ext cx="8429625" cy="53578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Tiburón o marrajo </a:t>
            </a:r>
            <a:r>
              <a:rPr lang="es-MX" sz="900" i="1" dirty="0">
                <a:latin typeface="Verdana" pitchFamily="34" charset="0"/>
              </a:rPr>
              <a:t>(</a:t>
            </a:r>
            <a:r>
              <a:rPr lang="es-ES" sz="900" i="1" dirty="0" err="1">
                <a:latin typeface="Verdana" pitchFamily="34" charset="0"/>
              </a:rPr>
              <a:t>Isurus</a:t>
            </a:r>
            <a:r>
              <a:rPr lang="es-ES" sz="900" i="1" dirty="0">
                <a:latin typeface="Verdana" pitchFamily="34" charset="0"/>
              </a:rPr>
              <a:t> </a:t>
            </a:r>
            <a:r>
              <a:rPr lang="es-ES" sz="900" i="1" dirty="0" err="1">
                <a:latin typeface="Verdana" pitchFamily="34" charset="0"/>
              </a:rPr>
              <a:t>oxyrinchus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err="1">
                <a:latin typeface="Verdana" pitchFamily="34" charset="0"/>
              </a:rPr>
              <a:t>D.Ex.N°</a:t>
            </a:r>
            <a:r>
              <a:rPr lang="es-ES" sz="1000" b="0" u="none" dirty="0">
                <a:latin typeface="Verdana" pitchFamily="34" charset="0"/>
              </a:rPr>
              <a:t> 99 de 1994, establece que la captura de las especies Tiburón o marrajo (</a:t>
            </a:r>
            <a:r>
              <a:rPr lang="es-ES" sz="1000" b="0" i="1" u="none" dirty="0" err="1">
                <a:latin typeface="Verdana" pitchFamily="34" charset="0"/>
              </a:rPr>
              <a:t>surus</a:t>
            </a:r>
            <a:r>
              <a:rPr lang="es-ES" sz="1000" b="0" i="1" u="none" dirty="0">
                <a:latin typeface="Verdana" pitchFamily="34" charset="0"/>
              </a:rPr>
              <a:t> </a:t>
            </a:r>
            <a:r>
              <a:rPr lang="es-ES" sz="1000" b="0" i="1" u="none" dirty="0" err="1">
                <a:latin typeface="Verdana" pitchFamily="34" charset="0"/>
              </a:rPr>
              <a:t>Oxyrinchus</a:t>
            </a:r>
            <a:r>
              <a:rPr lang="es-ES" sz="1000" b="0" u="none" dirty="0">
                <a:latin typeface="Verdana" pitchFamily="34" charset="0"/>
              </a:rPr>
              <a:t>) que se practique en el litoral de la I y II Regiones, deberá efectuarse con palangre diseñado a estos efectos, como único aparejo de pesca autorizado.</a:t>
            </a:r>
            <a:endParaRPr lang="es-MX" sz="1000" b="0" u="none" dirty="0">
              <a:latin typeface="Verdana" pitchFamily="34" charset="0"/>
            </a:endParaRPr>
          </a:p>
          <a:p>
            <a:pPr algn="just">
              <a:buFont typeface="Wingdings" pitchFamily="2" charset="2"/>
              <a:buChar char="ü"/>
              <a:defRPr/>
            </a:pPr>
            <a:endParaRPr lang="es-MX" sz="1000" b="0" u="none" dirty="0">
              <a:latin typeface="Verdana" pitchFamily="34" charset="0"/>
            </a:endParaRPr>
          </a:p>
          <a:p>
            <a:pPr algn="just">
              <a:defRPr/>
            </a:pPr>
            <a:r>
              <a:rPr lang="es-ES" sz="1000" b="0" u="none" dirty="0" err="1">
                <a:latin typeface="Verdana" pitchFamily="34" charset="0"/>
              </a:rPr>
              <a:t>D.Ex.N°</a:t>
            </a:r>
            <a:r>
              <a:rPr lang="es-ES" sz="10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000" b="0" u="none" dirty="0">
              <a:latin typeface="Verdana" pitchFamily="34" charset="0"/>
            </a:endParaRPr>
          </a:p>
          <a:p>
            <a:pPr algn="just">
              <a:defRPr/>
            </a:pPr>
            <a:r>
              <a:rPr lang="es-ES" sz="1000" b="0" u="none" dirty="0">
                <a:latin typeface="Verdana" pitchFamily="34" charset="0"/>
              </a:rPr>
              <a:t>No obstante lo anterior, se permitirá la utilización del arte de pesca denominado "chinchorro“ (con o sin copo de las siguientes características: longitud máxima de 150 </a:t>
            </a:r>
            <a:r>
              <a:rPr lang="es-ES" sz="1000" b="0" u="none" dirty="0" err="1">
                <a:latin typeface="Verdana" pitchFamily="34" charset="0"/>
              </a:rPr>
              <a:t>bz</a:t>
            </a:r>
            <a:r>
              <a:rPr lang="es-ES" sz="1000" b="0" u="none" dirty="0">
                <a:latin typeface="Verdana" pitchFamily="34" charset="0"/>
              </a:rPr>
              <a:t> o 260 </a:t>
            </a:r>
            <a:r>
              <a:rPr lang="es-ES" sz="1000" b="0" u="none" dirty="0" err="1">
                <a:latin typeface="Verdana" pitchFamily="34" charset="0"/>
              </a:rPr>
              <a:t>mt</a:t>
            </a:r>
            <a:r>
              <a:rPr lang="es-ES" sz="1000" b="0" u="none" dirty="0">
                <a:latin typeface="Verdana" pitchFamily="34" charset="0"/>
              </a:rPr>
              <a:t>, altura máxima de 3 </a:t>
            </a:r>
            <a:r>
              <a:rPr lang="es-ES" sz="1000" b="0" u="none" dirty="0" err="1">
                <a:latin typeface="Verdana" pitchFamily="34" charset="0"/>
              </a:rPr>
              <a:t>bz</a:t>
            </a:r>
            <a:r>
              <a:rPr lang="es-ES" sz="1000" b="0" u="none" dirty="0">
                <a:latin typeface="Verdana" pitchFamily="34" charset="0"/>
              </a:rPr>
              <a:t>; el copo y las alas en su sector extremo, medio o central no podrán ser construidas con tamaños de malla inferiores a 4½ </a:t>
            </a:r>
            <a:r>
              <a:rPr lang="es-ES" sz="1000" b="0" u="none" dirty="0" err="1">
                <a:latin typeface="Verdana" pitchFamily="34" charset="0"/>
              </a:rPr>
              <a:t>plg</a:t>
            </a:r>
            <a:r>
              <a:rPr lang="es-ES" sz="1000" b="0" u="none" dirty="0">
                <a:latin typeface="Verdana" pitchFamily="34" charset="0"/>
              </a:rPr>
              <a:t>) por parte de las comunidades costeras de pescadores artesanales que tradicionalmente han realizado actividades pesqueras extractivas con dicho arte de pesca. Esto rige en el área marítima de la I a la X Regiones, con exclusión de la III y IV Regiones.</a:t>
            </a:r>
          </a:p>
          <a:p>
            <a:pPr algn="just">
              <a:defRPr/>
            </a:pPr>
            <a:endParaRPr lang="es-MX" sz="1000" b="0" u="none" dirty="0">
              <a:latin typeface="Verdana" pitchFamily="34" charset="0"/>
            </a:endParaRPr>
          </a:p>
          <a:p>
            <a:pPr algn="just">
              <a:defRPr/>
            </a:pPr>
            <a:r>
              <a:rPr lang="es-ES" sz="1000" b="0" u="none" dirty="0" err="1">
                <a:latin typeface="Verdana" pitchFamily="34" charset="0"/>
              </a:rPr>
              <a:t>D.Ex.N°</a:t>
            </a:r>
            <a:r>
              <a:rPr lang="es-ES" sz="1000" b="0" u="none" dirty="0">
                <a:latin typeface="Verdana" pitchFamily="34" charset="0"/>
              </a:rPr>
              <a:t> 1306 de 2002, establece que la extracción de los recursos hidrobiológicos Tiburón o marrajo  y Azulejo como especies objetivo, en el área marítima de la III Región, sólo podrá efectuarse con aparejos de pesca cuyas características de diseño y construcción califiquen como espinel.</a:t>
            </a: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89444" name="57 Rectángulo redondeado">
            <a:hlinkClick r:id="rId3" action="ppaction://hlinksldjump"/>
          </p:cNvPr>
          <p:cNvSpPr>
            <a:spLocks noChangeArrowheads="1"/>
          </p:cNvSpPr>
          <p:nvPr/>
        </p:nvSpPr>
        <p:spPr bwMode="auto">
          <a:xfrm>
            <a:off x="7500938" y="5848350"/>
            <a:ext cx="1214437" cy="366713"/>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00125"/>
            <a:ext cx="8429625" cy="5093171"/>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Tollo </a:t>
            </a:r>
            <a:r>
              <a:rPr lang="es-MX" sz="900" i="1" dirty="0">
                <a:latin typeface="Verdana" pitchFamily="34" charset="0"/>
              </a:rPr>
              <a:t>(</a:t>
            </a:r>
            <a:r>
              <a:rPr lang="es-ES" sz="900" i="1" dirty="0" err="1">
                <a:latin typeface="Verdana" pitchFamily="34" charset="0"/>
              </a:rPr>
              <a:t>Mustelus</a:t>
            </a:r>
            <a:r>
              <a:rPr lang="es-ES" sz="900" i="1" dirty="0">
                <a:latin typeface="Verdana" pitchFamily="34" charset="0"/>
              </a:rPr>
              <a:t> </a:t>
            </a:r>
            <a:r>
              <a:rPr lang="es-ES" sz="900" i="1" dirty="0" err="1">
                <a:latin typeface="Verdana" pitchFamily="34" charset="0"/>
              </a:rPr>
              <a:t>mento</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100" b="0" u="none" dirty="0" err="1">
                <a:latin typeface="Verdana" pitchFamily="34" charset="0"/>
              </a:rPr>
              <a:t>D.Ex.N°</a:t>
            </a:r>
            <a:r>
              <a:rPr lang="es-ES" sz="11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100" b="0" u="none" dirty="0">
              <a:latin typeface="Verdana" pitchFamily="34" charset="0"/>
            </a:endParaRPr>
          </a:p>
          <a:p>
            <a:pPr algn="just">
              <a:defRPr/>
            </a:pPr>
            <a:r>
              <a:rPr lang="es-ES" sz="1100" b="0" u="none" dirty="0">
                <a:latin typeface="Verdana" pitchFamily="34" charset="0"/>
              </a:rPr>
              <a:t>No obstante lo anterior, se permitirá la utilización del arte de pesca denominado "chinchorro“ (con o sin copo de las siguientes características: longitud máxima de 150 </a:t>
            </a:r>
            <a:r>
              <a:rPr lang="es-ES" sz="1100" b="0" u="none" dirty="0" err="1">
                <a:latin typeface="Verdana" pitchFamily="34" charset="0"/>
              </a:rPr>
              <a:t>bz</a:t>
            </a:r>
            <a:r>
              <a:rPr lang="es-ES" sz="1100" b="0" u="none" dirty="0">
                <a:latin typeface="Verdana" pitchFamily="34" charset="0"/>
              </a:rPr>
              <a:t> o 260 </a:t>
            </a:r>
            <a:r>
              <a:rPr lang="es-ES" sz="1100" b="0" u="none" dirty="0" err="1">
                <a:latin typeface="Verdana" pitchFamily="34" charset="0"/>
              </a:rPr>
              <a:t>mt</a:t>
            </a:r>
            <a:r>
              <a:rPr lang="es-ES" sz="1100" b="0" u="none" dirty="0">
                <a:latin typeface="Verdana" pitchFamily="34" charset="0"/>
              </a:rPr>
              <a:t>, altura máxima de 3 </a:t>
            </a:r>
            <a:r>
              <a:rPr lang="es-ES" sz="1100" b="0" u="none" dirty="0" err="1">
                <a:latin typeface="Verdana" pitchFamily="34" charset="0"/>
              </a:rPr>
              <a:t>bz</a:t>
            </a:r>
            <a:r>
              <a:rPr lang="es-ES" sz="1100" b="0" u="none" dirty="0">
                <a:latin typeface="Verdana" pitchFamily="34" charset="0"/>
              </a:rPr>
              <a:t>; el copo y las alas en su sector extremo, medio o central no podrán ser construidas con tamaños de malla inferiores a 4½ </a:t>
            </a:r>
            <a:r>
              <a:rPr lang="es-ES" sz="1100" b="0" u="none" dirty="0" err="1">
                <a:latin typeface="Verdana" pitchFamily="34" charset="0"/>
              </a:rPr>
              <a:t>plg</a:t>
            </a:r>
            <a:r>
              <a:rPr lang="es-ES" sz="1100" b="0" u="none" dirty="0">
                <a:latin typeface="Verdana" pitchFamily="34" charset="0"/>
              </a:rPr>
              <a:t>) por parte de las comunidades costeras de pescadores artesanales que tradicionalmente han realizado actividades pesqueras extractivas con dicho arte de pesca. Esto rige en el área marítima de la I a la X Regiones, con exclusión de la III y IV Regiones.</a:t>
            </a:r>
          </a:p>
          <a:p>
            <a:pPr algn="just">
              <a:defRPr/>
            </a:pP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100" b="0" u="none" dirty="0" err="1">
                <a:latin typeface="Verdana" pitchFamily="34" charset="0"/>
              </a:rPr>
              <a:t>D.Ex.N°</a:t>
            </a:r>
            <a:r>
              <a:rPr lang="es-ES" sz="1100" b="0" u="none" dirty="0">
                <a:latin typeface="Verdana" pitchFamily="34" charset="0"/>
              </a:rPr>
              <a:t> 1227 de 2009, establece veda extractiva entre el 19 de agosto de 2009 y el 31 de diciembre de 2011, ambas fechas inclusive, en el área marítima de la X región.</a:t>
            </a:r>
            <a:r>
              <a:rPr lang="es-MX" sz="1100" b="0" u="none" dirty="0">
                <a:latin typeface="Verdana" pitchFamily="34" charset="0"/>
              </a:rPr>
              <a:t> </a:t>
            </a: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0468" name="57 Rectángulo redondeado">
            <a:hlinkClick r:id="rId2" action="ppaction://hlinksldjump"/>
          </p:cNvPr>
          <p:cNvSpPr>
            <a:spLocks noChangeArrowheads="1"/>
          </p:cNvSpPr>
          <p:nvPr/>
        </p:nvSpPr>
        <p:spPr bwMode="auto">
          <a:xfrm>
            <a:off x="7500938" y="5438551"/>
            <a:ext cx="1214437" cy="366713"/>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395536" y="1000125"/>
            <a:ext cx="8429625" cy="278891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Tollo </a:t>
            </a:r>
            <a:r>
              <a:rPr lang="es-MX" sz="900" dirty="0" smtClean="0">
                <a:latin typeface="Verdana" pitchFamily="34" charset="0"/>
              </a:rPr>
              <a:t>(</a:t>
            </a:r>
            <a:r>
              <a:rPr lang="es-MX" sz="900" i="1" dirty="0" err="1">
                <a:latin typeface="Verdana" pitchFamily="34" charset="0"/>
              </a:rPr>
              <a:t>Diplomystes</a:t>
            </a:r>
            <a:r>
              <a:rPr lang="es-MX" sz="900" i="1" dirty="0">
                <a:latin typeface="Verdana" pitchFamily="34" charset="0"/>
              </a:rPr>
              <a:t> </a:t>
            </a:r>
            <a:r>
              <a:rPr lang="es-MX" sz="900" i="1" dirty="0" err="1" smtClean="0">
                <a:latin typeface="Verdana" pitchFamily="34" charset="0"/>
              </a:rPr>
              <a:t>nahuelbutaensis</a:t>
            </a:r>
            <a:r>
              <a:rPr lang="es-MX" sz="900" dirty="0" smtClean="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Especie protegida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r>
              <a:rPr lang="es-MX" sz="1000" b="0" u="none" dirty="0">
                <a:latin typeface="Verdana" pitchFamily="34" charset="0"/>
              </a:rPr>
              <a:t>	</a:t>
            </a:r>
          </a:p>
          <a:p>
            <a:pPr algn="just">
              <a:buFont typeface="Wingdings" pitchFamily="2" charset="2"/>
              <a:buChar char="ü"/>
              <a:defRPr/>
            </a:pP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r>
              <a:rPr lang="es-MX" sz="1200" b="0" u="none" dirty="0" smtClean="0">
                <a:latin typeface="Verdana" pitchFamily="34" charset="0"/>
              </a:rPr>
              <a:t>.</a:t>
            </a:r>
            <a:endParaRPr lang="es-ES" sz="1200" b="0" u="none" dirty="0">
              <a:latin typeface="Verdana" pitchFamily="34" charset="0"/>
            </a:endParaRPr>
          </a:p>
          <a:p>
            <a:pPr algn="just">
              <a:buFont typeface="Wingdings" pitchFamily="2" charset="2"/>
              <a:buChar char="ü"/>
              <a:defRPr/>
            </a:pPr>
            <a:endParaRPr lang="es-ES" sz="1200" b="0" u="none" dirty="0">
              <a:latin typeface="Verdana" pitchFamily="34" charset="0"/>
            </a:endParaRPr>
          </a:p>
          <a:p>
            <a:pPr algn="just">
              <a:defRPr/>
            </a:pPr>
            <a:endParaRPr lang="es-MX" sz="1200" b="0" u="none" dirty="0">
              <a:latin typeface="Verdana" pitchFamily="34" charset="0"/>
            </a:endParaRPr>
          </a:p>
          <a:p>
            <a:pPr algn="just">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1492" name="57 Rectángulo redondeado">
            <a:hlinkClick r:id="rId2" action="ppaction://hlinksldjump"/>
          </p:cNvPr>
          <p:cNvSpPr>
            <a:spLocks noChangeArrowheads="1"/>
          </p:cNvSpPr>
          <p:nvPr/>
        </p:nvSpPr>
        <p:spPr bwMode="auto">
          <a:xfrm>
            <a:off x="7500938" y="1052736"/>
            <a:ext cx="1214437" cy="366713"/>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5" name="7 Rectángulo"/>
          <p:cNvSpPr>
            <a:spLocks noChangeArrowheads="1"/>
          </p:cNvSpPr>
          <p:nvPr/>
        </p:nvSpPr>
        <p:spPr bwMode="auto">
          <a:xfrm>
            <a:off x="395536" y="3861048"/>
            <a:ext cx="8429625" cy="28083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Tollo de agua dulce </a:t>
            </a:r>
            <a:r>
              <a:rPr lang="es-MX" sz="900" i="1" dirty="0">
                <a:latin typeface="Verdana" pitchFamily="34" charset="0"/>
              </a:rPr>
              <a:t>(</a:t>
            </a:r>
            <a:r>
              <a:rPr lang="es-MX" sz="900" i="1" dirty="0" err="1">
                <a:latin typeface="Verdana" pitchFamily="34" charset="0"/>
              </a:rPr>
              <a:t>Diplomystes</a:t>
            </a:r>
            <a:r>
              <a:rPr lang="es-MX" sz="900" i="1" dirty="0">
                <a:latin typeface="Verdana" pitchFamily="34" charset="0"/>
              </a:rPr>
              <a:t> </a:t>
            </a:r>
            <a:r>
              <a:rPr lang="es-MX" sz="900" i="1" dirty="0" err="1" smtClean="0">
                <a:latin typeface="Verdana" pitchFamily="34" charset="0"/>
              </a:rPr>
              <a:t>chilensis</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Especie protegida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r>
              <a:rPr lang="es-MX" sz="1000" b="0" u="none" dirty="0">
                <a:latin typeface="Verdana" pitchFamily="34" charset="0"/>
              </a:rPr>
              <a:t>	</a:t>
            </a:r>
          </a:p>
          <a:p>
            <a:pPr algn="just">
              <a:buFont typeface="Wingdings" pitchFamily="2" charset="2"/>
              <a:buChar char="ü"/>
              <a:defRPr/>
            </a:pP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r>
              <a:rPr lang="es-MX" sz="1200" b="0" u="none" dirty="0" smtClean="0">
                <a:latin typeface="Verdana" pitchFamily="34" charset="0"/>
              </a:rPr>
              <a:t>.</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00125"/>
            <a:ext cx="8429625" cy="53578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Tollo manchado del norte </a:t>
            </a:r>
            <a:r>
              <a:rPr lang="es-MX" sz="900" i="1" dirty="0">
                <a:latin typeface="Verdana" pitchFamily="34" charset="0"/>
              </a:rPr>
              <a:t>(</a:t>
            </a:r>
            <a:r>
              <a:rPr lang="es-MX" sz="900" i="1" dirty="0" err="1">
                <a:latin typeface="Verdana" pitchFamily="34" charset="0"/>
              </a:rPr>
              <a:t>Triakis</a:t>
            </a:r>
            <a:r>
              <a:rPr lang="es-MX" sz="900" i="1" dirty="0">
                <a:latin typeface="Verdana" pitchFamily="34" charset="0"/>
              </a:rPr>
              <a:t> </a:t>
            </a:r>
            <a:r>
              <a:rPr lang="es-MX" sz="900" i="1" dirty="0" err="1">
                <a:latin typeface="Verdana" pitchFamily="34" charset="0"/>
              </a:rPr>
              <a:t>maculata</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p>
          <a:p>
            <a:pPr algn="just">
              <a:defRPr/>
            </a:pP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a:p>
            <a:pPr algn="just">
              <a:buFont typeface="Wingdings" pitchFamily="2" charset="2"/>
              <a:buChar char="ü"/>
              <a:defRPr/>
            </a:pPr>
            <a:endParaRPr lang="es-ES" sz="1200" b="0" u="none" dirty="0">
              <a:latin typeface="Verdana" pitchFamily="34" charset="0"/>
            </a:endParaRPr>
          </a:p>
          <a:p>
            <a:pPr algn="just">
              <a:defRPr/>
            </a:pPr>
            <a:endParaRPr lang="es-MX" sz="1200" b="0" u="none" dirty="0">
              <a:latin typeface="Verdana" pitchFamily="34" charset="0"/>
            </a:endParaRPr>
          </a:p>
          <a:p>
            <a:pPr algn="just">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2516" name="57 Rectángulo redondeado">
            <a:hlinkClick r:id="rId2" action="ppaction://hlinksldjump"/>
          </p:cNvPr>
          <p:cNvSpPr>
            <a:spLocks noChangeArrowheads="1"/>
          </p:cNvSpPr>
          <p:nvPr/>
        </p:nvSpPr>
        <p:spPr bwMode="auto">
          <a:xfrm>
            <a:off x="7500938" y="5848350"/>
            <a:ext cx="1214437" cy="366713"/>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00125"/>
            <a:ext cx="8429625" cy="5357813"/>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Tomoyo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Labrisomus</a:t>
            </a:r>
            <a:r>
              <a:rPr lang="es-ES" sz="900" i="1" dirty="0">
                <a:latin typeface="Verdana" pitchFamily="34" charset="0"/>
              </a:rPr>
              <a:t> </a:t>
            </a:r>
            <a:r>
              <a:rPr lang="es-ES" sz="900" i="1" dirty="0" err="1">
                <a:latin typeface="Verdana" pitchFamily="34" charset="0"/>
              </a:rPr>
              <a:t>philippii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p>
          <a:p>
            <a:pPr algn="just">
              <a:defRPr/>
            </a:pP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a:p>
            <a:pPr algn="just">
              <a:buFont typeface="Wingdings" pitchFamily="2" charset="2"/>
              <a:buChar char="ü"/>
              <a:defRPr/>
            </a:pPr>
            <a:endParaRPr lang="es-ES" sz="1200" b="0" u="none" dirty="0">
              <a:latin typeface="Verdana" pitchFamily="34" charset="0"/>
            </a:endParaRPr>
          </a:p>
          <a:p>
            <a:pPr algn="just">
              <a:defRPr/>
            </a:pPr>
            <a:endParaRPr lang="es-MX" sz="1200" b="0" u="none" dirty="0">
              <a:latin typeface="Verdana" pitchFamily="34" charset="0"/>
            </a:endParaRPr>
          </a:p>
          <a:p>
            <a:pPr algn="just">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3540" name="57 Rectángulo redondeado">
            <a:hlinkClick r:id="rId2" action="ppaction://hlinksldjump"/>
          </p:cNvPr>
          <p:cNvSpPr>
            <a:spLocks noChangeArrowheads="1"/>
          </p:cNvSpPr>
          <p:nvPr/>
        </p:nvSpPr>
        <p:spPr bwMode="auto">
          <a:xfrm>
            <a:off x="7500938" y="5848350"/>
            <a:ext cx="1214437" cy="366713"/>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928688"/>
            <a:ext cx="8429625" cy="5596656"/>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Albacora o pez espada </a:t>
            </a:r>
            <a:r>
              <a:rPr lang="es-MX" sz="900" i="1" dirty="0">
                <a:latin typeface="Verdana" pitchFamily="34" charset="0"/>
              </a:rPr>
              <a:t>(</a:t>
            </a:r>
            <a:r>
              <a:rPr lang="es-ES" sz="900" i="1" dirty="0" err="1">
                <a:latin typeface="Verdana" pitchFamily="34" charset="0"/>
              </a:rPr>
              <a:t>Xiphias</a:t>
            </a:r>
            <a:r>
              <a:rPr lang="es-ES" sz="900" i="1" dirty="0">
                <a:latin typeface="Verdana" pitchFamily="34" charset="0"/>
              </a:rPr>
              <a:t> </a:t>
            </a:r>
            <a:r>
              <a:rPr lang="es-ES" sz="900" i="1" dirty="0" err="1">
                <a:latin typeface="Verdana" pitchFamily="34" charset="0"/>
              </a:rPr>
              <a:t>gladius</a:t>
            </a:r>
            <a:r>
              <a:rPr lang="es-ES" sz="900" i="1" dirty="0" smtClean="0">
                <a:latin typeface="Verdana" pitchFamily="34" charset="0"/>
              </a:rPr>
              <a:t>)</a:t>
            </a:r>
          </a:p>
          <a:p>
            <a:pPr algn="just">
              <a:defRPr/>
            </a:pPr>
            <a:endParaRPr lang="es-MX" sz="900" i="1" dirty="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ES" sz="1200" b="0" u="none" dirty="0">
                <a:latin typeface="Verdana" pitchFamily="34" charset="0"/>
              </a:rPr>
              <a:t> </a:t>
            </a:r>
            <a:r>
              <a:rPr lang="es-ES" sz="1000" b="0" u="none" dirty="0">
                <a:latin typeface="Verdana" pitchFamily="34" charset="0"/>
              </a:rPr>
              <a:t>La </a:t>
            </a:r>
            <a:r>
              <a:rPr lang="es-ES" sz="1000" b="0" u="none" dirty="0" err="1">
                <a:latin typeface="Verdana" pitchFamily="34" charset="0"/>
              </a:rPr>
              <a:t>R.Ex.N°</a:t>
            </a:r>
            <a:r>
              <a:rPr lang="es-ES" sz="1000" b="0" u="none" dirty="0">
                <a:latin typeface="Verdana" pitchFamily="34" charset="0"/>
              </a:rPr>
              <a:t> </a:t>
            </a:r>
            <a:r>
              <a:rPr lang="es-ES" sz="1000" b="0" u="none" dirty="0" smtClean="0">
                <a:latin typeface="Verdana" pitchFamily="34" charset="0"/>
              </a:rPr>
              <a:t>3558 </a:t>
            </a:r>
            <a:r>
              <a:rPr lang="es-ES" sz="1000" b="0" u="none" dirty="0">
                <a:latin typeface="Verdana" pitchFamily="34" charset="0"/>
              </a:rPr>
              <a:t>de </a:t>
            </a:r>
            <a:r>
              <a:rPr lang="es-ES" sz="1000" b="0" u="none" dirty="0" smtClean="0">
                <a:latin typeface="Verdana" pitchFamily="34" charset="0"/>
              </a:rPr>
              <a:t>2014, </a:t>
            </a:r>
            <a:r>
              <a:rPr lang="es-ES" sz="1000" b="0" u="none" dirty="0">
                <a:latin typeface="Verdana" pitchFamily="34" charset="0"/>
              </a:rPr>
              <a:t>suspende entre el 1° de enero de </a:t>
            </a:r>
            <a:r>
              <a:rPr lang="es-ES" sz="1000" b="0" u="none" dirty="0" smtClean="0">
                <a:latin typeface="Verdana" pitchFamily="34" charset="0"/>
              </a:rPr>
              <a:t>2015 </a:t>
            </a:r>
            <a:r>
              <a:rPr lang="es-ES" sz="1000" b="0" u="none" dirty="0">
                <a:latin typeface="Verdana" pitchFamily="34" charset="0"/>
              </a:rPr>
              <a:t>y hasta el 31 de diciembre de </a:t>
            </a:r>
            <a:r>
              <a:rPr lang="es-ES" sz="1000" b="0" u="none" dirty="0" smtClean="0">
                <a:latin typeface="Verdana" pitchFamily="34" charset="0"/>
              </a:rPr>
              <a:t>2019, </a:t>
            </a:r>
            <a:r>
              <a:rPr lang="es-ES" sz="1000" b="0" u="none" dirty="0">
                <a:latin typeface="Verdana" pitchFamily="34" charset="0"/>
              </a:rPr>
              <a:t>ambas fechas inclusive, la inscripción en el RPA de la XV a la XII regiones, en todas sus </a:t>
            </a:r>
            <a:r>
              <a:rPr lang="es-ES" sz="1000" b="0" u="none" dirty="0" smtClean="0">
                <a:latin typeface="Verdana" pitchFamily="34" charset="0"/>
              </a:rPr>
              <a:t>categorías. </a:t>
            </a:r>
            <a:r>
              <a:rPr lang="es-ES" sz="1000" b="0" u="none" dirty="0">
                <a:latin typeface="Verdana" pitchFamily="34" charset="0"/>
              </a:rPr>
              <a:t>Suspende en misma área e igual período autorizaciones de pesca a naves industriales.</a:t>
            </a:r>
            <a:endParaRPr lang="es-MX" sz="1000" b="0" u="none" dirty="0">
              <a:latin typeface="Verdana" pitchFamily="34" charset="0"/>
            </a:endParaRP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No aplica</a:t>
            </a:r>
            <a:r>
              <a:rPr lang="es-MX" sz="1400" b="0" u="none" dirty="0">
                <a:latin typeface="Verdana" pitchFamily="34" charset="0"/>
              </a:rPr>
              <a:t>	</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293 de 1990, establece que las redes de pared utilizadas en esta pesquería no podrán exceder la longitud total de 2.470 </a:t>
            </a:r>
            <a:r>
              <a:rPr lang="es-ES" sz="1000" b="0" u="none" dirty="0" err="1">
                <a:latin typeface="Verdana" pitchFamily="34" charset="0"/>
              </a:rPr>
              <a:t>mt</a:t>
            </a:r>
            <a:r>
              <a:rPr lang="es-ES" sz="1000" b="0" u="none" dirty="0">
                <a:latin typeface="Verdana" pitchFamily="34" charset="0"/>
              </a:rPr>
              <a:t> o 1.350 </a:t>
            </a:r>
            <a:r>
              <a:rPr lang="es-ES" sz="1000" b="0" u="none" dirty="0" err="1">
                <a:latin typeface="Verdana" pitchFamily="34" charset="0"/>
              </a:rPr>
              <a:t>bz</a:t>
            </a:r>
            <a:r>
              <a:rPr lang="es-ES" sz="1000" b="0" u="none" dirty="0">
                <a:latin typeface="Verdana" pitchFamily="34" charset="0"/>
              </a:rPr>
              <a:t>, medidas en la relinga de flotadores. </a:t>
            </a:r>
          </a:p>
          <a:p>
            <a:pPr algn="just">
              <a:buFont typeface="Wingdings" pitchFamily="2" charset="2"/>
              <a:buChar char="ü"/>
              <a:defRPr/>
            </a:pPr>
            <a:endParaRPr lang="es-ES" sz="1000" b="0" u="none" dirty="0">
              <a:latin typeface="Verdana" pitchFamily="34" charset="0"/>
            </a:endParaRPr>
          </a:p>
          <a:p>
            <a:pPr algn="just">
              <a:defRPr/>
            </a:pPr>
            <a:r>
              <a:rPr lang="es-ES" sz="1000" b="0" u="none" dirty="0">
                <a:latin typeface="Verdana" pitchFamily="34" charset="0"/>
              </a:rPr>
              <a:t>Fija una superficie máxima de 25.000 </a:t>
            </a:r>
            <a:r>
              <a:rPr lang="es-ES" sz="1000" b="0" u="none" dirty="0" err="1">
                <a:latin typeface="Verdana" pitchFamily="34" charset="0"/>
              </a:rPr>
              <a:t>bz</a:t>
            </a:r>
            <a:r>
              <a:rPr lang="es-ES" sz="1000" b="0" u="none" dirty="0">
                <a:latin typeface="Verdana" pitchFamily="34" charset="0"/>
              </a:rPr>
              <a:t> cuadradas u 83.722 </a:t>
            </a:r>
            <a:r>
              <a:rPr lang="es-ES" sz="1000" b="0" u="none" dirty="0" err="1">
                <a:latin typeface="Verdana" pitchFamily="34" charset="0"/>
              </a:rPr>
              <a:t>mt</a:t>
            </a:r>
            <a:r>
              <a:rPr lang="es-ES" sz="1000" b="0" u="none" dirty="0">
                <a:latin typeface="Verdana" pitchFamily="34" charset="0"/>
              </a:rPr>
              <a:t> cuadrados, medidas en base a la longitud en la relinga de flotadores y la altura de la red, dada por el calón (relinga de caída) si existe o la altura alcanzada por los paños con la malla totalmente estirada en el sentido del tejido de la red.</a:t>
            </a:r>
          </a:p>
          <a:p>
            <a:pPr algn="just">
              <a:buFont typeface="Wingdings" pitchFamily="2" charset="2"/>
              <a:buChar char="ü"/>
              <a:defRPr/>
            </a:pPr>
            <a:endParaRPr lang="es-ES" sz="1000" b="0" u="none" dirty="0">
              <a:latin typeface="Verdana" pitchFamily="34" charset="0"/>
            </a:endParaRPr>
          </a:p>
          <a:p>
            <a:pPr algn="just">
              <a:defRPr/>
            </a:pPr>
            <a:r>
              <a:rPr lang="es-ES" sz="1000" b="0" u="none" dirty="0">
                <a:latin typeface="Verdana" pitchFamily="34" charset="0"/>
              </a:rPr>
              <a:t>Las embarcaciones de una eslora total igual o superior a 28 </a:t>
            </a:r>
            <a:r>
              <a:rPr lang="es-ES" sz="1000" b="0" u="none" dirty="0" err="1">
                <a:latin typeface="Verdana" pitchFamily="34" charset="0"/>
              </a:rPr>
              <a:t>mt</a:t>
            </a:r>
            <a:r>
              <a:rPr lang="es-ES" sz="1000" b="0" u="none" dirty="0">
                <a:latin typeface="Verdana" pitchFamily="34" charset="0"/>
              </a:rPr>
              <a:t> podrán utilizar en sus faenas de pesca redes de pared con una superficie máxima igual a 37.500 </a:t>
            </a:r>
            <a:r>
              <a:rPr lang="es-ES" sz="1000" b="0" u="none" dirty="0" err="1">
                <a:latin typeface="Verdana" pitchFamily="34" charset="0"/>
              </a:rPr>
              <a:t>bz</a:t>
            </a:r>
            <a:r>
              <a:rPr lang="es-ES" sz="1000" b="0" u="none" dirty="0">
                <a:latin typeface="Verdana" pitchFamily="34" charset="0"/>
              </a:rPr>
              <a:t> cuadradas o 125.584 </a:t>
            </a:r>
            <a:r>
              <a:rPr lang="es-ES" sz="1000" b="0" u="none" dirty="0" err="1">
                <a:latin typeface="Verdana" pitchFamily="34" charset="0"/>
              </a:rPr>
              <a:t>mt</a:t>
            </a:r>
            <a:r>
              <a:rPr lang="es-ES" sz="1000" b="0" u="none" dirty="0">
                <a:latin typeface="Verdana" pitchFamily="34" charset="0"/>
              </a:rPr>
              <a:t> cuadrados.</a:t>
            </a:r>
          </a:p>
          <a:p>
            <a:pPr algn="just">
              <a:buFont typeface="Wingdings" pitchFamily="2" charset="2"/>
              <a:buChar char="ü"/>
              <a:defRPr/>
            </a:pPr>
            <a:endParaRPr lang="es-ES" sz="1000" b="0" u="none" dirty="0">
              <a:latin typeface="Verdana" pitchFamily="34" charset="0"/>
            </a:endParaRPr>
          </a:p>
          <a:p>
            <a:pPr algn="just">
              <a:defRPr/>
            </a:pPr>
            <a:r>
              <a:rPr lang="es-ES" sz="1000" b="0" u="none" dirty="0">
                <a:latin typeface="Verdana" pitchFamily="34" charset="0"/>
              </a:rPr>
              <a:t>Limita a 1.200 el número máximo de anzuelos que podrán calar en cada lance de pesca las embarcaciones que efectúen actividades pesqueras extractivas con palangre o espinel pelágico. Las embarcaciones de una eslora total igual o superior a 28 metros que efectúen actividades pesqueras extractivas con palangre o espinel pelágico podrán calar en cada lance de pesca hasta 2.000 anzuelos.</a:t>
            </a:r>
          </a:p>
          <a:p>
            <a:pPr algn="just">
              <a:buFont typeface="Wingdings" pitchFamily="2" charset="2"/>
              <a:buChar char="ü"/>
              <a:defRPr/>
            </a:pPr>
            <a:endParaRPr lang="es-ES" sz="1000" b="0" u="none" dirty="0">
              <a:latin typeface="Verdana" pitchFamily="34" charset="0"/>
            </a:endParaRPr>
          </a:p>
          <a:p>
            <a:pPr algn="just">
              <a:defRPr/>
            </a:pPr>
            <a:r>
              <a:rPr lang="es-ES" sz="1000" b="0" u="none" dirty="0">
                <a:latin typeface="Verdana" pitchFamily="34" charset="0"/>
              </a:rPr>
              <a:t>El </a:t>
            </a:r>
            <a:r>
              <a:rPr lang="es-ES" sz="1000" u="none" dirty="0">
                <a:latin typeface="Verdana" pitchFamily="34" charset="0"/>
              </a:rPr>
              <a:t>D.S. N° 1516 de 1994, </a:t>
            </a:r>
            <a:r>
              <a:rPr lang="es-ES" sz="1000" b="0" u="none" dirty="0">
                <a:latin typeface="Verdana" pitchFamily="34" charset="0"/>
              </a:rPr>
              <a:t>promulga protocolo II de la convención sobre prohibición de la pesca con redes de deriva y de gran </a:t>
            </a:r>
            <a:r>
              <a:rPr lang="es-ES" sz="1000" b="0" u="none" dirty="0" smtClean="0">
                <a:latin typeface="Verdana" pitchFamily="34" charset="0"/>
              </a:rPr>
              <a:t>escala.</a:t>
            </a:r>
          </a:p>
          <a:p>
            <a:pPr algn="just">
              <a:defRPr/>
            </a:pPr>
            <a:endParaRPr lang="es-ES" sz="1000" b="0" u="none" dirty="0" smtClean="0">
              <a:latin typeface="Verdana" pitchFamily="34" charset="0"/>
            </a:endParaRPr>
          </a:p>
          <a:p>
            <a:pPr algn="just">
              <a:defRPr/>
            </a:pPr>
            <a:r>
              <a:rPr lang="es-MX" sz="1000" b="0" u="none" dirty="0" smtClean="0">
                <a:latin typeface="Verdana" pitchFamily="34" charset="0"/>
              </a:rPr>
              <a:t>R.Ex.Nº2110 de 2014, aprueba medidas de administración para reducir o minimizar capturas incidentales con palangre pelágico de aves, en aguas nacionales y altamar, aplicables a naves industriales y embarcaciones artesanales.</a:t>
            </a:r>
          </a:p>
          <a:p>
            <a:pPr algn="just">
              <a:defRPr/>
            </a:pPr>
            <a:r>
              <a:rPr lang="es-MX" sz="1000" b="0" u="none" dirty="0">
                <a:latin typeface="Verdana" pitchFamily="34" charset="0"/>
              </a:rPr>
              <a:t>	</a:t>
            </a:r>
          </a:p>
          <a:p>
            <a:pPr algn="just">
              <a:buFont typeface="Wingdings" pitchFamily="2" charset="2"/>
              <a:buChar char="ü"/>
              <a:defRPr/>
            </a:pPr>
            <a:r>
              <a:rPr lang="es-MX" sz="1400" b="0" u="none" dirty="0">
                <a:latin typeface="Verdana" pitchFamily="34" charset="0"/>
              </a:rPr>
              <a:t>Tamaño mínimo legal (TML):	</a:t>
            </a:r>
            <a:r>
              <a:rPr lang="es-MX" sz="1000" b="0" u="none" dirty="0">
                <a:latin typeface="Verdana" pitchFamily="34" charset="0"/>
              </a:rPr>
              <a:t>Res</a:t>
            </a:r>
            <a:r>
              <a:rPr lang="es-ES" sz="1000" b="0" u="none" dirty="0">
                <a:latin typeface="Verdana" pitchFamily="34" charset="0"/>
              </a:rPr>
              <a:t>.</a:t>
            </a:r>
            <a:r>
              <a:rPr lang="es-ES" sz="1000" b="0" u="none" dirty="0" err="1">
                <a:latin typeface="Verdana" pitchFamily="34" charset="0"/>
              </a:rPr>
              <a:t>Ex.N°</a:t>
            </a:r>
            <a:r>
              <a:rPr lang="es-ES" sz="1000" b="0" u="none" dirty="0">
                <a:latin typeface="Verdana" pitchFamily="34" charset="0"/>
              </a:rPr>
              <a:t> 601 de 2012 (publicada el 22 de marzo de 2012), </a:t>
            </a:r>
            <a:r>
              <a:rPr lang="es-ES" sz="1000" u="none" dirty="0">
                <a:latin typeface="Verdana" pitchFamily="34" charset="0"/>
              </a:rPr>
              <a:t>deja sin efecto </a:t>
            </a:r>
            <a:r>
              <a:rPr lang="es-MX" sz="1000" u="none" dirty="0">
                <a:latin typeface="Verdana" pitchFamily="34" charset="0"/>
              </a:rPr>
              <a:t>Res</a:t>
            </a:r>
            <a:r>
              <a:rPr lang="es-ES" sz="1000" u="none" dirty="0">
                <a:latin typeface="Verdana" pitchFamily="34" charset="0"/>
              </a:rPr>
              <a:t>.</a:t>
            </a:r>
            <a:r>
              <a:rPr lang="es-ES" sz="1000" u="none" dirty="0" err="1">
                <a:latin typeface="Verdana" pitchFamily="34" charset="0"/>
              </a:rPr>
              <a:t>Ex.N°</a:t>
            </a:r>
            <a:r>
              <a:rPr lang="es-ES" sz="1000" u="none" dirty="0">
                <a:latin typeface="Verdana" pitchFamily="34" charset="0"/>
              </a:rPr>
              <a:t> 406 de 1997 modificado por el D.S.N° 1639 de 1998 </a:t>
            </a:r>
            <a:r>
              <a:rPr lang="es-ES" sz="1000" b="0" u="none" dirty="0">
                <a:latin typeface="Verdana" pitchFamily="34" charset="0"/>
              </a:rPr>
              <a:t>que establecía un TML de 106 cm, medido entre los extremos anteriores de la 1° y 2° aletas dorsales y tolerancia de 30% y hasta 10% de número de ejemplares bajo 100 cm.</a:t>
            </a:r>
            <a:endParaRPr lang="es-MX" sz="1000" b="0" u="none" dirty="0">
              <a:latin typeface="Verdana" pitchFamily="34" charset="0"/>
            </a:endParaRP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0484" name="57 Rectángulo redondeado">
            <a:hlinkClick r:id="rId2" action="ppaction://hlinksldjump"/>
          </p:cNvPr>
          <p:cNvSpPr>
            <a:spLocks noChangeArrowheads="1"/>
          </p:cNvSpPr>
          <p:nvPr/>
        </p:nvSpPr>
        <p:spPr bwMode="auto">
          <a:xfrm>
            <a:off x="7500938" y="98072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Tonina o </a:t>
            </a:r>
            <a:r>
              <a:rPr lang="es-MX" sz="1400" dirty="0" err="1">
                <a:latin typeface="Verdana" pitchFamily="34" charset="0"/>
              </a:rPr>
              <a:t>tunina</a:t>
            </a:r>
            <a:r>
              <a:rPr lang="es-MX" sz="1400" dirty="0">
                <a:latin typeface="Verdana" pitchFamily="34" charset="0"/>
              </a:rPr>
              <a:t> overa </a:t>
            </a:r>
            <a:r>
              <a:rPr lang="es-MX" sz="900" i="1" dirty="0">
                <a:latin typeface="Verdana" pitchFamily="34" charset="0"/>
              </a:rPr>
              <a:t>(</a:t>
            </a:r>
            <a:r>
              <a:rPr lang="es-MX" sz="900" i="1" dirty="0" err="1">
                <a:latin typeface="Verdana" pitchFamily="34" charset="0"/>
              </a:rPr>
              <a:t>Cephalorhynchus</a:t>
            </a:r>
            <a:r>
              <a:rPr lang="es-MX" sz="900" i="1" dirty="0">
                <a:latin typeface="Verdana" pitchFamily="34" charset="0"/>
              </a:rPr>
              <a:t> </a:t>
            </a:r>
            <a:r>
              <a:rPr lang="es-MX" sz="900" i="1" dirty="0" err="1">
                <a:latin typeface="Verdana" pitchFamily="34" charset="0"/>
              </a:rPr>
              <a:t>commersonii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4564"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Tonina o </a:t>
            </a:r>
            <a:r>
              <a:rPr lang="es-MX" sz="1400" dirty="0" err="1">
                <a:latin typeface="Verdana" pitchFamily="34" charset="0"/>
              </a:rPr>
              <a:t>tunina</a:t>
            </a:r>
            <a:r>
              <a:rPr lang="es-MX" sz="1400" dirty="0">
                <a:latin typeface="Verdana" pitchFamily="34" charset="0"/>
              </a:rPr>
              <a:t> negra o Delfín chileno </a:t>
            </a:r>
            <a:r>
              <a:rPr lang="es-MX" sz="900" i="1" dirty="0">
                <a:latin typeface="Verdana" pitchFamily="34" charset="0"/>
              </a:rPr>
              <a:t>(</a:t>
            </a:r>
            <a:r>
              <a:rPr lang="es-MX" sz="900" i="1" dirty="0" err="1">
                <a:latin typeface="Verdana" pitchFamily="34" charset="0"/>
              </a:rPr>
              <a:t>Cephalorhynchus</a:t>
            </a:r>
            <a:r>
              <a:rPr lang="es-MX" sz="900" i="1" dirty="0">
                <a:latin typeface="Verdana" pitchFamily="34" charset="0"/>
              </a:rPr>
              <a:t> </a:t>
            </a:r>
            <a:r>
              <a:rPr lang="es-MX" sz="900" i="1" dirty="0" err="1">
                <a:latin typeface="Verdana" pitchFamily="34" charset="0"/>
              </a:rPr>
              <a:t>eutropia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94566"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Rectángulo"/>
          <p:cNvSpPr>
            <a:spLocks noChangeArrowheads="1"/>
          </p:cNvSpPr>
          <p:nvPr/>
        </p:nvSpPr>
        <p:spPr bwMode="auto">
          <a:xfrm>
            <a:off x="428625" y="4572000"/>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Tortuga verde </a:t>
            </a:r>
            <a:r>
              <a:rPr lang="es-MX" sz="900" i="1" dirty="0">
                <a:latin typeface="Verdana" pitchFamily="34" charset="0"/>
              </a:rPr>
              <a:t>(</a:t>
            </a:r>
            <a:r>
              <a:rPr lang="es-MX" sz="900" i="1" dirty="0" err="1">
                <a:latin typeface="Verdana" pitchFamily="34" charset="0"/>
              </a:rPr>
              <a:t>Chelonia</a:t>
            </a:r>
            <a:r>
              <a:rPr lang="es-MX" sz="900" i="1" dirty="0">
                <a:latin typeface="Verdana" pitchFamily="34" charset="0"/>
              </a:rPr>
              <a:t> </a:t>
            </a:r>
            <a:r>
              <a:rPr lang="es-MX" sz="900" i="1" dirty="0" err="1">
                <a:latin typeface="Verdana" pitchFamily="34" charset="0"/>
              </a:rPr>
              <a:t>mydas</a:t>
            </a:r>
            <a:r>
              <a:rPr lang="es-MX" sz="900" i="1" dirty="0">
                <a:latin typeface="Verdana" pitchFamily="34" charset="0"/>
              </a:rPr>
              <a:t> </a:t>
            </a:r>
            <a:r>
              <a:rPr lang="es-MX" sz="900" i="1" dirty="0" err="1">
                <a:latin typeface="Verdana" pitchFamily="34" charset="0"/>
              </a:rPr>
              <a:t>agassizi</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 Establece una veda extractiva nacional por un plazo de 30 años.</a:t>
            </a: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0" name="7 Rectángulo"/>
          <p:cNvSpPr>
            <a:spLocks noChangeArrowheads="1"/>
          </p:cNvSpPr>
          <p:nvPr/>
        </p:nvSpPr>
        <p:spPr bwMode="auto">
          <a:xfrm>
            <a:off x="428625" y="1000125"/>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Tortuga boba </a:t>
            </a:r>
            <a:r>
              <a:rPr lang="es-MX" sz="900" i="1" dirty="0">
                <a:latin typeface="Verdana" pitchFamily="34" charset="0"/>
              </a:rPr>
              <a:t>(</a:t>
            </a:r>
            <a:r>
              <a:rPr lang="es-MX" sz="900" i="1" dirty="0" err="1">
                <a:latin typeface="Verdana" pitchFamily="34" charset="0"/>
              </a:rPr>
              <a:t>Caretta</a:t>
            </a:r>
            <a:r>
              <a:rPr lang="es-MX" sz="900" i="1" dirty="0">
                <a:latin typeface="Verdana" pitchFamily="34" charset="0"/>
              </a:rPr>
              <a:t> </a:t>
            </a:r>
            <a:r>
              <a:rPr lang="es-MX" sz="900" i="1" dirty="0" err="1">
                <a:latin typeface="Verdana" pitchFamily="34" charset="0"/>
              </a:rPr>
              <a:t>caretta</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 Establece una veda extractiva nacional por un plazo de 30 años.</a:t>
            </a: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5589" name="57 Rectángulo redondeado">
            <a:hlinkClick r:id="rId2" action="ppaction://hlinksldjump"/>
          </p:cNvPr>
          <p:cNvSpPr>
            <a:spLocks noChangeArrowheads="1"/>
          </p:cNvSpPr>
          <p:nvPr/>
        </p:nvSpPr>
        <p:spPr bwMode="auto">
          <a:xfrm>
            <a:off x="7429500" y="57864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95590" name="57 Rectángulo redondeado">
            <a:hlinkClick r:id="rId2" action="ppaction://hlinksldjump"/>
          </p:cNvPr>
          <p:cNvSpPr>
            <a:spLocks noChangeArrowheads="1"/>
          </p:cNvSpPr>
          <p:nvPr/>
        </p:nvSpPr>
        <p:spPr bwMode="auto">
          <a:xfrm>
            <a:off x="7429500" y="22145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2786063"/>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Tortuga carey </a:t>
            </a:r>
            <a:r>
              <a:rPr lang="es-MX" sz="900" i="1" dirty="0">
                <a:latin typeface="Verdana" pitchFamily="34" charset="0"/>
              </a:rPr>
              <a:t>(</a:t>
            </a:r>
            <a:r>
              <a:rPr lang="es-MX" sz="900" i="1" dirty="0" err="1">
                <a:latin typeface="Verdana" pitchFamily="34" charset="0"/>
              </a:rPr>
              <a:t>Eretmochelys</a:t>
            </a:r>
            <a:r>
              <a:rPr lang="es-MX" sz="900" i="1" dirty="0">
                <a:latin typeface="Verdana" pitchFamily="34" charset="0"/>
              </a:rPr>
              <a:t> </a:t>
            </a:r>
            <a:r>
              <a:rPr lang="es-MX" sz="900" i="1" dirty="0" err="1">
                <a:latin typeface="Verdana" pitchFamily="34" charset="0"/>
              </a:rPr>
              <a:t>imbricata</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MX" sz="10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95592" name="57 Rectángulo redondeado">
            <a:hlinkClick r:id="rId2" action="ppaction://hlinksldjump"/>
          </p:cNvPr>
          <p:cNvSpPr>
            <a:spLocks noChangeArrowheads="1"/>
          </p:cNvSpPr>
          <p:nvPr/>
        </p:nvSpPr>
        <p:spPr bwMode="auto">
          <a:xfrm>
            <a:off x="7429500" y="40005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Rectángulo"/>
          <p:cNvSpPr>
            <a:spLocks noChangeArrowheads="1"/>
          </p:cNvSpPr>
          <p:nvPr/>
        </p:nvSpPr>
        <p:spPr bwMode="auto">
          <a:xfrm>
            <a:off x="428625" y="1143000"/>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Taquilla </a:t>
            </a:r>
            <a:r>
              <a:rPr lang="es-MX" sz="900" i="1" dirty="0">
                <a:latin typeface="Verdana" pitchFamily="34" charset="0"/>
              </a:rPr>
              <a:t>(</a:t>
            </a:r>
            <a:r>
              <a:rPr lang="es-ES" sz="900" i="1" dirty="0" err="1">
                <a:latin typeface="Verdana" pitchFamily="34" charset="0"/>
              </a:rPr>
              <a:t>Mulinia</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a:t>
            </a:r>
            <a:r>
              <a:rPr lang="es-MX" sz="1400" b="0" u="none" dirty="0" smtClean="0">
                <a:latin typeface="Verdana" pitchFamily="34" charset="0"/>
              </a:rPr>
              <a:t> </a:t>
            </a:r>
            <a:r>
              <a:rPr lang="es-MX" sz="1000" b="0" u="none" dirty="0" smtClean="0">
                <a:latin typeface="Verdana" pitchFamily="34" charset="0"/>
              </a:rPr>
              <a:t>El </a:t>
            </a:r>
            <a:r>
              <a:rPr lang="es-ES" sz="1000" b="0" u="none" dirty="0" smtClean="0">
                <a:latin typeface="Verdana" pitchFamily="34" charset="0"/>
              </a:rPr>
              <a:t>D.S.Nº1.584 de 1934, modificado por </a:t>
            </a:r>
            <a:r>
              <a:rPr lang="es-ES" sz="1000" b="0" u="none" dirty="0" err="1" smtClean="0">
                <a:latin typeface="Verdana" pitchFamily="34" charset="0"/>
              </a:rPr>
              <a:t>D.Ex.N°</a:t>
            </a:r>
            <a:r>
              <a:rPr lang="es-ES" sz="1000" b="0" u="none" dirty="0" smtClean="0">
                <a:latin typeface="Verdana" pitchFamily="34" charset="0"/>
              </a:rPr>
              <a:t> 683 de 1980, estableció talla mínima de extracción para la almeja en 5,5 cm.</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0" name="7 Rectángulo"/>
          <p:cNvSpPr>
            <a:spLocks noChangeArrowheads="1"/>
          </p:cNvSpPr>
          <p:nvPr/>
        </p:nvSpPr>
        <p:spPr bwMode="auto">
          <a:xfrm>
            <a:off x="428625" y="2928938"/>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Tortuga olivácea </a:t>
            </a:r>
            <a:r>
              <a:rPr lang="es-MX" sz="900" i="1" dirty="0">
                <a:latin typeface="Verdana" pitchFamily="34" charset="0"/>
              </a:rPr>
              <a:t>(</a:t>
            </a:r>
            <a:r>
              <a:rPr lang="es-MX" sz="900" i="1" dirty="0" err="1">
                <a:latin typeface="Verdana" pitchFamily="34" charset="0"/>
              </a:rPr>
              <a:t>Lepidochelys</a:t>
            </a:r>
            <a:r>
              <a:rPr lang="es-MX" sz="900" i="1" dirty="0">
                <a:latin typeface="Verdana" pitchFamily="34" charset="0"/>
              </a:rPr>
              <a:t> </a:t>
            </a:r>
            <a:r>
              <a:rPr lang="es-MX" sz="900" i="1" dirty="0" err="1">
                <a:latin typeface="Verdana" pitchFamily="34" charset="0"/>
              </a:rPr>
              <a:t>olivacea</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 Establece una veda extractiva nacional por un plazo de 30 años.</a:t>
            </a: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6613" name="57 Rectángulo redondeado">
            <a:hlinkClick r:id="rId2" action="ppaction://hlinksldjump"/>
          </p:cNvPr>
          <p:cNvSpPr>
            <a:spLocks noChangeArrowheads="1"/>
          </p:cNvSpPr>
          <p:nvPr/>
        </p:nvSpPr>
        <p:spPr bwMode="auto">
          <a:xfrm>
            <a:off x="7429500" y="12716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96614" name="57 Rectángulo redondeado">
            <a:hlinkClick r:id="rId2" action="ppaction://hlinksldjump"/>
          </p:cNvPr>
          <p:cNvSpPr>
            <a:spLocks noChangeArrowheads="1"/>
          </p:cNvSpPr>
          <p:nvPr/>
        </p:nvSpPr>
        <p:spPr bwMode="auto">
          <a:xfrm>
            <a:off x="7429500" y="41433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4714875"/>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Tortuga </a:t>
            </a:r>
            <a:r>
              <a:rPr lang="es-MX" sz="1400" dirty="0" err="1">
                <a:latin typeface="Verdana" pitchFamily="34" charset="0"/>
              </a:rPr>
              <a:t>laud</a:t>
            </a:r>
            <a:r>
              <a:rPr lang="es-MX" sz="1400" dirty="0">
                <a:latin typeface="Verdana" pitchFamily="34" charset="0"/>
              </a:rPr>
              <a:t> o cariácea </a:t>
            </a:r>
            <a:r>
              <a:rPr lang="es-MX" sz="900" i="1" dirty="0">
                <a:latin typeface="Verdana" pitchFamily="34" charset="0"/>
              </a:rPr>
              <a:t>(</a:t>
            </a:r>
            <a:r>
              <a:rPr lang="es-MX" sz="900" i="1" dirty="0" err="1">
                <a:latin typeface="Verdana" pitchFamily="34" charset="0"/>
              </a:rPr>
              <a:t>Dermochelys</a:t>
            </a:r>
            <a:r>
              <a:rPr lang="es-MX" sz="900" i="1" dirty="0">
                <a:latin typeface="Verdana" pitchFamily="34" charset="0"/>
              </a:rPr>
              <a:t> </a:t>
            </a:r>
            <a:r>
              <a:rPr lang="es-MX" sz="900" i="1" dirty="0" err="1">
                <a:latin typeface="Verdana" pitchFamily="34" charset="0"/>
              </a:rPr>
              <a:t>coriacea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225 de 1995: Establece una veda extractiva nacional por un plazo de 30 años.</a:t>
            </a: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96616" name="57 Rectángulo redondeado">
            <a:hlinkClick r:id="rId2" action="ppaction://hlinksldjump"/>
          </p:cNvPr>
          <p:cNvSpPr>
            <a:spLocks noChangeArrowheads="1"/>
          </p:cNvSpPr>
          <p:nvPr/>
        </p:nvSpPr>
        <p:spPr bwMode="auto">
          <a:xfrm>
            <a:off x="7429500"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a:spLocks noChangeArrowheads="1"/>
          </p:cNvSpPr>
          <p:nvPr/>
        </p:nvSpPr>
        <p:spPr bwMode="auto">
          <a:xfrm>
            <a:off x="395288" y="908050"/>
            <a:ext cx="8429625" cy="28082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Truchas (XV a X Regiones)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defRPr/>
            </a:pPr>
            <a:endParaRPr lang="es-MX" sz="1000" u="none" dirty="0">
              <a:latin typeface="Verdana" pitchFamily="34" charset="0"/>
            </a:endParaRPr>
          </a:p>
          <a:p>
            <a:pPr algn="just">
              <a:defRPr/>
            </a:pPr>
            <a:r>
              <a:rPr lang="es-MX" sz="1000" u="none" dirty="0">
                <a:latin typeface="Verdana" pitchFamily="34" charset="0"/>
              </a:rPr>
              <a:t>Nota: </a:t>
            </a:r>
            <a:r>
              <a:rPr lang="es-MX" sz="1000" b="0" u="none" dirty="0">
                <a:latin typeface="Verdana" pitchFamily="34" charset="0"/>
              </a:rPr>
              <a:t>Para las truchas </a:t>
            </a:r>
            <a:r>
              <a:rPr lang="es-MX" sz="1000" b="0" u="none" dirty="0" err="1">
                <a:latin typeface="Verdana" pitchFamily="34" charset="0"/>
              </a:rPr>
              <a:t>arcoiris</a:t>
            </a:r>
            <a:r>
              <a:rPr lang="es-MX" sz="1000" b="0" u="none" dirty="0">
                <a:latin typeface="Verdana" pitchFamily="34" charset="0"/>
              </a:rPr>
              <a:t> y café, la cuota, aparejo de pesca, TML y veda dependen del cuerpo o curso de agua en cada región. Para mayor información revisar el sitio web citado a continuación:</a:t>
            </a:r>
            <a:endParaRPr lang="es-MX" sz="1000" u="none" dirty="0">
              <a:latin typeface="Verdana" pitchFamily="34" charset="0"/>
            </a:endParaRPr>
          </a:p>
          <a:p>
            <a:pPr algn="just">
              <a:defRPr/>
            </a:pPr>
            <a:endParaRPr lang="es-MX" sz="1000" u="none" dirty="0">
              <a:latin typeface="Verdana" pitchFamily="34" charset="0"/>
            </a:endParaRP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a:p>
            <a:pPr algn="ctr">
              <a:defRPr/>
            </a:pP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1" name="7 Rectángulo"/>
          <p:cNvSpPr>
            <a:spLocks noChangeArrowheads="1"/>
          </p:cNvSpPr>
          <p:nvPr/>
        </p:nvSpPr>
        <p:spPr bwMode="auto">
          <a:xfrm>
            <a:off x="395288" y="3810000"/>
            <a:ext cx="8429625" cy="29321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Trucha </a:t>
            </a:r>
            <a:r>
              <a:rPr lang="es-MX" sz="1400" dirty="0" err="1">
                <a:latin typeface="Verdana" pitchFamily="34" charset="0"/>
              </a:rPr>
              <a:t>arcoiris</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Oncorhynchus</a:t>
            </a:r>
            <a:r>
              <a:rPr lang="es-ES" sz="900" i="1" dirty="0">
                <a:latin typeface="Verdana" pitchFamily="34" charset="0"/>
              </a:rPr>
              <a:t> </a:t>
            </a:r>
            <a:r>
              <a:rPr lang="es-ES" sz="900" i="1" dirty="0" err="1">
                <a:latin typeface="Verdana" pitchFamily="34" charset="0"/>
              </a:rPr>
              <a:t>mykiss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defRPr/>
            </a:pPr>
            <a:endParaRPr lang="es-MX" sz="1000" u="none" dirty="0">
              <a:latin typeface="Verdana" pitchFamily="34" charset="0"/>
            </a:endParaRPr>
          </a:p>
          <a:p>
            <a:pPr algn="just">
              <a:defRPr/>
            </a:pPr>
            <a:r>
              <a:rPr lang="es-MX" sz="1000" u="none" dirty="0">
                <a:latin typeface="Verdana" pitchFamily="34" charset="0"/>
              </a:rPr>
              <a:t>Nota: </a:t>
            </a:r>
            <a:r>
              <a:rPr lang="es-MX" sz="1000" b="0" u="none" dirty="0">
                <a:latin typeface="Verdana" pitchFamily="34" charset="0"/>
              </a:rPr>
              <a:t>Para la trucha </a:t>
            </a:r>
            <a:r>
              <a:rPr lang="es-MX" sz="1000" b="0" u="none" dirty="0" err="1">
                <a:latin typeface="Verdana" pitchFamily="34" charset="0"/>
              </a:rPr>
              <a:t>arcoiris</a:t>
            </a:r>
            <a:r>
              <a:rPr lang="es-MX" sz="1000" b="0" u="none" dirty="0">
                <a:latin typeface="Verdana" pitchFamily="34" charset="0"/>
              </a:rPr>
              <a:t>, la cuota, aparejo de pesca, TML y veda dependen del cuerpo o curso de agua en cada región. Para mayor información revisar el sitio web citado a continuación:</a:t>
            </a:r>
            <a:endParaRPr lang="es-MX" sz="1000" u="none" dirty="0">
              <a:latin typeface="Verdana" pitchFamily="34" charset="0"/>
            </a:endParaRPr>
          </a:p>
          <a:p>
            <a:pPr algn="just">
              <a:defRPr/>
            </a:pPr>
            <a:endParaRPr lang="es-MX" sz="1000" b="0" u="none" dirty="0">
              <a:latin typeface="Verdana" pitchFamily="34" charset="0"/>
            </a:endParaRP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a:p>
            <a:pPr algn="ctr">
              <a:defRPr/>
            </a:pP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7637" name="57 Rectángulo redondeado">
            <a:hlinkClick r:id="rId3" action="ppaction://hlinksldjump"/>
          </p:cNvPr>
          <p:cNvSpPr>
            <a:spLocks noChangeArrowheads="1"/>
          </p:cNvSpPr>
          <p:nvPr/>
        </p:nvSpPr>
        <p:spPr bwMode="auto">
          <a:xfrm>
            <a:off x="7451725" y="32146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97638" name="57 Rectángulo redondeado">
            <a:hlinkClick r:id="rId3" action="ppaction://hlinksldjump"/>
          </p:cNvPr>
          <p:cNvSpPr>
            <a:spLocks noChangeArrowheads="1"/>
          </p:cNvSpPr>
          <p:nvPr/>
        </p:nvSpPr>
        <p:spPr bwMode="auto">
          <a:xfrm>
            <a:off x="7461250" y="3933825"/>
            <a:ext cx="1214438" cy="330200"/>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3881438"/>
            <a:ext cx="8429625" cy="27162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Trucha de arroyo </a:t>
            </a:r>
            <a:r>
              <a:rPr lang="es-MX" sz="900" i="1" dirty="0">
                <a:latin typeface="Verdana" pitchFamily="34" charset="0"/>
              </a:rPr>
              <a:t>(</a:t>
            </a:r>
            <a:r>
              <a:rPr lang="es-ES" sz="900" i="1" dirty="0" err="1">
                <a:latin typeface="Verdana" pitchFamily="34" charset="0"/>
              </a:rPr>
              <a:t>Salvelinus</a:t>
            </a:r>
            <a:r>
              <a:rPr lang="es-ES" sz="900" i="1" dirty="0">
                <a:latin typeface="Verdana" pitchFamily="34" charset="0"/>
              </a:rPr>
              <a:t> </a:t>
            </a:r>
            <a:r>
              <a:rPr lang="es-ES" sz="900" i="1" dirty="0" err="1">
                <a:latin typeface="Verdana" pitchFamily="34" charset="0"/>
              </a:rPr>
              <a:t>fontinalis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 (entre el 16 de octubre de 2012 y 28 de febrero de 2013). Entre el 1° de marzo y el 15 de octubre de 2012 se permite la captura y retención de un ejemplar (esto aplica para la misma temporada del año 2013)</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defRPr/>
            </a:pPr>
            <a:endParaRPr lang="es-MX" sz="1000" b="0" u="none" dirty="0">
              <a:latin typeface="Verdana" pitchFamily="34" charset="0"/>
            </a:endParaRPr>
          </a:p>
          <a:p>
            <a:pPr algn="just">
              <a:defRPr/>
            </a:pPr>
            <a:endParaRPr lang="es-MX" sz="1000" u="none" dirty="0">
              <a:latin typeface="Verdana" pitchFamily="34" charset="0"/>
            </a:endParaRPr>
          </a:p>
          <a:p>
            <a:pPr algn="just">
              <a:defRPr/>
            </a:pPr>
            <a:endParaRPr lang="es-MX" sz="1000" b="0" u="none" dirty="0">
              <a:latin typeface="Verdana" pitchFamily="34" charset="0"/>
            </a:endParaRP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a:p>
            <a:pPr algn="ctr">
              <a:defRPr/>
            </a:pP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 name="7 Rectángulo"/>
          <p:cNvSpPr>
            <a:spLocks noChangeArrowheads="1"/>
          </p:cNvSpPr>
          <p:nvPr/>
        </p:nvSpPr>
        <p:spPr bwMode="auto">
          <a:xfrm>
            <a:off x="428625" y="908050"/>
            <a:ext cx="8429625" cy="28813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Trucha café </a:t>
            </a:r>
            <a:r>
              <a:rPr lang="es-MX" sz="900" i="1" dirty="0">
                <a:latin typeface="Verdana" pitchFamily="34" charset="0"/>
              </a:rPr>
              <a:t>(Salmo </a:t>
            </a:r>
            <a:r>
              <a:rPr lang="es-MX" sz="900" i="1" dirty="0" err="1">
                <a:latin typeface="Verdana" pitchFamily="34" charset="0"/>
              </a:rPr>
              <a:t>trutta</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a:latin typeface="Verdana" pitchFamily="34" charset="0"/>
              </a:rPr>
              <a:t>Para realizar la actividad de Pesca Recreativa se requiere un permiso previo (licencia de pesca recreativa) otorgado por el Servicio Nacional de Pesca.</a:t>
            </a: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3 ejemplares o 15 kg por jornada por pescador</a:t>
            </a:r>
          </a:p>
          <a:p>
            <a:pPr algn="just">
              <a:buFont typeface="Wingdings" pitchFamily="2" charset="2"/>
              <a:buChar char="ü"/>
              <a:defRPr/>
            </a:pPr>
            <a:r>
              <a:rPr lang="es-MX" sz="1400" b="0" u="none" dirty="0">
                <a:latin typeface="Verdana" pitchFamily="34" charset="0"/>
              </a:rPr>
              <a:t>Restricción de aparejo de pesca: </a:t>
            </a:r>
            <a:r>
              <a:rPr lang="es-ES" sz="1000" b="0" u="none" dirty="0">
                <a:latin typeface="Verdana" pitchFamily="34" charset="0"/>
              </a:rPr>
              <a:t>Se podrán utilizar señuelos artificiales con un anzuelo simple o triple (“araña”) y plomada con peso máximo de 100 gr.</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0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MX" sz="1000" b="0" u="none" dirty="0">
                <a:latin typeface="Verdana" pitchFamily="34" charset="0"/>
              </a:rPr>
              <a:t>Períodos de veda entre el lunes siguiente al primer domingo de mayo y el jueves previo al segundo viernes de noviembre de cada año.</a:t>
            </a:r>
          </a:p>
          <a:p>
            <a:pPr algn="just">
              <a:defRPr/>
            </a:pPr>
            <a:endParaRPr lang="es-MX" sz="1000" u="none" dirty="0">
              <a:latin typeface="Verdana" pitchFamily="34" charset="0"/>
            </a:endParaRPr>
          </a:p>
          <a:p>
            <a:pPr algn="just">
              <a:defRPr/>
            </a:pPr>
            <a:r>
              <a:rPr lang="es-MX" sz="1000" u="none" dirty="0">
                <a:latin typeface="Verdana" pitchFamily="34" charset="0"/>
              </a:rPr>
              <a:t>Nota: </a:t>
            </a:r>
            <a:r>
              <a:rPr lang="es-MX" sz="1000" b="0" u="none" dirty="0">
                <a:latin typeface="Verdana" pitchFamily="34" charset="0"/>
              </a:rPr>
              <a:t>Para la trucha café, la cuota, aparejo de pesca, TML y veda dependen del cuerpo o curso de agua en cada región. Para mayor información revisar el sitio web citado a continuación:</a:t>
            </a:r>
          </a:p>
          <a:p>
            <a:pPr algn="ctr">
              <a:defRPr/>
            </a:pPr>
            <a:r>
              <a:rPr lang="es-MX" sz="1000" u="none" dirty="0">
                <a:latin typeface="Verdana" pitchFamily="34" charset="0"/>
                <a:hlinkClick r:id="rId2"/>
              </a:rPr>
              <a:t>http://pescarecreativa.sernapesca.cl/</a:t>
            </a:r>
            <a:endParaRPr lang="es-MX" sz="1000" u="none" dirty="0">
              <a:latin typeface="Verdana" pitchFamily="34" charset="0"/>
            </a:endParaRPr>
          </a:p>
          <a:p>
            <a:pPr algn="ctr">
              <a:defRPr/>
            </a:pP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8661" name="57 Rectángulo redondeado">
            <a:hlinkClick r:id="rId3" action="ppaction://hlinksldjump"/>
          </p:cNvPr>
          <p:cNvSpPr>
            <a:spLocks noChangeArrowheads="1"/>
          </p:cNvSpPr>
          <p:nvPr/>
        </p:nvSpPr>
        <p:spPr bwMode="auto">
          <a:xfrm>
            <a:off x="7534275" y="9810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98662" name="57 Rectángulo redondeado">
            <a:hlinkClick r:id="rId3" action="ppaction://hlinksldjump"/>
          </p:cNvPr>
          <p:cNvSpPr>
            <a:spLocks noChangeArrowheads="1"/>
          </p:cNvSpPr>
          <p:nvPr/>
        </p:nvSpPr>
        <p:spPr bwMode="auto">
          <a:xfrm>
            <a:off x="7534275" y="6099175"/>
            <a:ext cx="1214438" cy="330200"/>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71563"/>
            <a:ext cx="8429625" cy="23574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Trucha negra </a:t>
            </a:r>
            <a:r>
              <a:rPr lang="es-MX" sz="900" i="1" dirty="0">
                <a:latin typeface="Verdana" pitchFamily="34" charset="0"/>
              </a:rPr>
              <a:t>(</a:t>
            </a:r>
            <a:r>
              <a:rPr lang="es-MX" sz="900" i="1" dirty="0" err="1">
                <a:latin typeface="Verdana" pitchFamily="34" charset="0"/>
              </a:rPr>
              <a:t>Percichthys</a:t>
            </a:r>
            <a:r>
              <a:rPr lang="es-MX" sz="900" i="1" dirty="0">
                <a:latin typeface="Verdana" pitchFamily="34" charset="0"/>
              </a:rPr>
              <a:t> </a:t>
            </a:r>
            <a:r>
              <a:rPr lang="es-MX" sz="900" i="1" dirty="0" err="1">
                <a:latin typeface="Verdana" pitchFamily="34" charset="0"/>
              </a:rPr>
              <a:t>melanops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000" b="0" u="none" dirty="0">
                <a:latin typeface="Verdana" pitchFamily="34" charset="0"/>
              </a:rPr>
              <a:t>Especie protegida</a:t>
            </a:r>
          </a:p>
          <a:p>
            <a:pPr algn="just">
              <a:buFont typeface="Wingdings" pitchFamily="2" charset="2"/>
              <a:buChar char="ü"/>
              <a:defRPr/>
            </a:pPr>
            <a:r>
              <a:rPr lang="es-MX" sz="1400" b="0" u="none" dirty="0">
                <a:latin typeface="Verdana" pitchFamily="34" charset="0"/>
              </a:rPr>
              <a:t>Cuota: </a:t>
            </a:r>
            <a:r>
              <a:rPr lang="es-MX" sz="1000" b="0" u="none" dirty="0">
                <a:latin typeface="Verdana" pitchFamily="34" charset="0"/>
              </a:rPr>
              <a:t>				 	</a:t>
            </a:r>
            <a:r>
              <a:rPr lang="es-MX" sz="1400" b="0" u="none" dirty="0">
                <a:latin typeface="Verdana" pitchFamily="34" charset="0"/>
              </a:rPr>
              <a:t>No aplica</a:t>
            </a:r>
          </a:p>
          <a:p>
            <a:pPr algn="just">
              <a:buFont typeface="Wingdings" pitchFamily="2" charset="2"/>
              <a:buChar char="ü"/>
              <a:defRPr/>
            </a:pPr>
            <a:r>
              <a:rPr lang="es-MX" sz="1400" b="0" u="none" dirty="0">
                <a:latin typeface="Verdana" pitchFamily="34" charset="0"/>
              </a:rPr>
              <a:t>Restricción de aparejo de pesca: 		No aplica</a:t>
            </a: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buFont typeface="Wingdings" pitchFamily="2" charset="2"/>
              <a:buChar char="ü"/>
              <a:defRPr/>
            </a:pPr>
            <a:r>
              <a:rPr lang="es-MX" sz="1400" b="0" u="none" dirty="0">
                <a:latin typeface="Verdana" pitchFamily="34" charset="0"/>
              </a:rPr>
              <a:t>Veda: </a:t>
            </a:r>
            <a:r>
              <a:rPr lang="es-ES" sz="1000" b="0" u="none" dirty="0" err="1">
                <a:latin typeface="Verdana" pitchFamily="34" charset="0"/>
              </a:rPr>
              <a:t>D.Ex.N°</a:t>
            </a:r>
            <a:r>
              <a:rPr lang="es-ES" sz="1000" b="0" u="none" dirty="0">
                <a:latin typeface="Verdana" pitchFamily="34" charset="0"/>
              </a:rPr>
              <a:t> 878 de 2011, establece veda extractiva en las aguas terrestres de todo el territorio nacional, por el término de 15 años, a contar del día jueves 6 de octubre de 2011.</a:t>
            </a: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99684" name="57 Rectángulo redondeado">
            <a:hlinkClick r:id="rId2" action="ppaction://hlinksldjump"/>
          </p:cNvPr>
          <p:cNvSpPr>
            <a:spLocks noChangeArrowheads="1"/>
          </p:cNvSpPr>
          <p:nvPr/>
        </p:nvSpPr>
        <p:spPr bwMode="auto">
          <a:xfrm>
            <a:off x="7461250" y="29273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3786188"/>
            <a:ext cx="8464550" cy="1714500"/>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Tumbao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Semele</a:t>
            </a:r>
            <a:r>
              <a:rPr lang="es-ES" sz="900" i="1" dirty="0">
                <a:latin typeface="Verdana" pitchFamily="34" charset="0"/>
              </a:rPr>
              <a:t> solida)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MX" sz="10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99686" name="57 Rectángulo redondeado">
            <a:hlinkClick r:id="rId2" action="ppaction://hlinksldjump"/>
          </p:cNvPr>
          <p:cNvSpPr>
            <a:spLocks noChangeArrowheads="1"/>
          </p:cNvSpPr>
          <p:nvPr/>
        </p:nvSpPr>
        <p:spPr bwMode="auto">
          <a:xfrm>
            <a:off x="7429500" y="5000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071563"/>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Turbot</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Scophthalmus</a:t>
            </a:r>
            <a:r>
              <a:rPr lang="es-ES" sz="900" i="1" dirty="0">
                <a:latin typeface="Verdana" pitchFamily="34" charset="0"/>
              </a:rPr>
              <a:t> </a:t>
            </a:r>
            <a:r>
              <a:rPr lang="es-ES" sz="900" i="1" dirty="0" err="1">
                <a:latin typeface="Verdana" pitchFamily="34" charset="0"/>
              </a:rPr>
              <a:t>maximus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MX" sz="10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00708" name="57 Rectángulo redondeado">
            <a:hlinkClick r:id="rId2" action="ppaction://hlinksldjump"/>
          </p:cNvPr>
          <p:cNvSpPr>
            <a:spLocks noChangeArrowheads="1"/>
          </p:cNvSpPr>
          <p:nvPr/>
        </p:nvSpPr>
        <p:spPr bwMode="auto">
          <a:xfrm>
            <a:off x="7429500" y="22860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2857500"/>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Vinciguerria</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Vinciguerria</a:t>
            </a:r>
            <a:r>
              <a:rPr lang="es-MX" sz="900" i="1" dirty="0">
                <a:latin typeface="Verdana" pitchFamily="34" charset="0"/>
              </a:rPr>
              <a:t> </a:t>
            </a:r>
            <a:r>
              <a:rPr lang="es-MX" sz="900" i="1" dirty="0" err="1">
                <a:latin typeface="Verdana" pitchFamily="34" charset="0"/>
              </a:rPr>
              <a:t>lutecia</a:t>
            </a:r>
            <a:r>
              <a:rPr lang="es-MX" sz="900" i="1" dirty="0">
                <a:latin typeface="Verdana" pitchFamily="34" charset="0"/>
              </a:rPr>
              <a:t> </a:t>
            </a:r>
            <a:r>
              <a:rPr lang="es-MX" sz="900" i="1" dirty="0" err="1">
                <a:latin typeface="Verdana" pitchFamily="34" charset="0"/>
              </a:rPr>
              <a:t>pacifici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MX" sz="10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00710" name="57 Rectángulo redondeado">
            <a:hlinkClick r:id="rId2" action="ppaction://hlinksldjump"/>
          </p:cNvPr>
          <p:cNvSpPr>
            <a:spLocks noChangeArrowheads="1"/>
          </p:cNvSpPr>
          <p:nvPr/>
        </p:nvSpPr>
        <p:spPr bwMode="auto">
          <a:xfrm>
            <a:off x="7429500" y="4071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1" name="7 Rectángulo"/>
          <p:cNvSpPr>
            <a:spLocks noChangeArrowheads="1"/>
          </p:cNvSpPr>
          <p:nvPr/>
        </p:nvSpPr>
        <p:spPr bwMode="auto">
          <a:xfrm>
            <a:off x="428625" y="4643438"/>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Voluta angulosa </a:t>
            </a:r>
            <a:r>
              <a:rPr lang="es-MX" sz="900" i="1" dirty="0">
                <a:latin typeface="Verdana" pitchFamily="34" charset="0"/>
              </a:rPr>
              <a:t>(</a:t>
            </a:r>
            <a:r>
              <a:rPr lang="es-ES" sz="900" i="1" dirty="0" err="1">
                <a:latin typeface="Verdana" pitchFamily="34" charset="0"/>
              </a:rPr>
              <a:t>Zidona</a:t>
            </a:r>
            <a:r>
              <a:rPr lang="es-ES" sz="900" i="1" dirty="0">
                <a:latin typeface="Verdana" pitchFamily="34" charset="0"/>
              </a:rPr>
              <a:t> </a:t>
            </a:r>
            <a:r>
              <a:rPr lang="es-ES" sz="900" i="1" dirty="0" err="1">
                <a:latin typeface="Verdana" pitchFamily="34" charset="0"/>
              </a:rPr>
              <a:t>dufresnei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a:t>
            </a:r>
            <a:r>
              <a:rPr lang="es-MX" sz="1000" b="0" u="none" dirty="0">
                <a:latin typeface="Verdana" pitchFamily="34" charset="0"/>
              </a:rPr>
              <a:t> 						</a:t>
            </a:r>
            <a:r>
              <a:rPr lang="es-MX" sz="1400" b="0" u="none" dirty="0">
                <a:latin typeface="Verdana" pitchFamily="34" charset="0"/>
              </a:rPr>
              <a:t>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00712" name="57 Rectángulo redondeado">
            <a:hlinkClick r:id="rId2" action="ppaction://hlinksldjump"/>
          </p:cNvPr>
          <p:cNvSpPr>
            <a:spLocks noChangeArrowheads="1"/>
          </p:cNvSpPr>
          <p:nvPr/>
        </p:nvSpPr>
        <p:spPr bwMode="auto">
          <a:xfrm>
            <a:off x="7429500" y="58578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00125"/>
            <a:ext cx="8429625" cy="53578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Vidriola o </a:t>
            </a:r>
            <a:r>
              <a:rPr lang="es-MX" sz="1400" dirty="0" err="1">
                <a:latin typeface="Verdana" pitchFamily="34" charset="0"/>
              </a:rPr>
              <a:t>toremo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Seriola</a:t>
            </a:r>
            <a:r>
              <a:rPr lang="es-ES" sz="900" i="1" dirty="0">
                <a:latin typeface="Verdana" pitchFamily="34" charset="0"/>
              </a:rPr>
              <a:t> </a:t>
            </a:r>
            <a:r>
              <a:rPr lang="es-ES" sz="900" i="1" dirty="0" err="1">
                <a:latin typeface="Verdana" pitchFamily="34" charset="0"/>
              </a:rPr>
              <a:t>mazatlana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p>
          <a:p>
            <a:pPr algn="just">
              <a:defRPr/>
            </a:pP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a:p>
            <a:pPr algn="just">
              <a:buFont typeface="Wingdings" pitchFamily="2" charset="2"/>
              <a:buChar char="ü"/>
              <a:defRPr/>
            </a:pPr>
            <a:endParaRPr lang="es-ES" sz="1200" b="0" u="none" dirty="0">
              <a:latin typeface="Verdana" pitchFamily="34" charset="0"/>
            </a:endParaRPr>
          </a:p>
          <a:p>
            <a:pPr algn="just">
              <a:defRPr/>
            </a:pPr>
            <a:endParaRPr lang="es-MX" sz="1200" b="0" u="none" dirty="0">
              <a:latin typeface="Verdana" pitchFamily="34" charset="0"/>
            </a:endParaRPr>
          </a:p>
          <a:p>
            <a:pPr algn="just">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01732" name="57 Rectángulo redondeado">
            <a:hlinkClick r:id="rId2" action="ppaction://hlinksldjump"/>
          </p:cNvPr>
          <p:cNvSpPr>
            <a:spLocks noChangeArrowheads="1"/>
          </p:cNvSpPr>
          <p:nvPr/>
        </p:nvSpPr>
        <p:spPr bwMode="auto">
          <a:xfrm>
            <a:off x="7500938" y="5848350"/>
            <a:ext cx="1214437" cy="366713"/>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00125"/>
            <a:ext cx="8429625" cy="53578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Vieja o mulata </a:t>
            </a:r>
            <a:r>
              <a:rPr lang="es-MX" sz="900" i="1" dirty="0">
                <a:latin typeface="Verdana" pitchFamily="34" charset="0"/>
              </a:rPr>
              <a:t>(</a:t>
            </a:r>
            <a:r>
              <a:rPr lang="es-ES" sz="900" i="1" dirty="0">
                <a:latin typeface="Verdana" pitchFamily="34" charset="0"/>
              </a:rPr>
              <a:t>Graus </a:t>
            </a:r>
            <a:r>
              <a:rPr lang="es-ES" sz="900" i="1" dirty="0" err="1">
                <a:latin typeface="Verdana" pitchFamily="34" charset="0"/>
              </a:rPr>
              <a:t>nigra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200" b="0" u="none" dirty="0">
              <a:latin typeface="Verdana" pitchFamily="34" charset="0"/>
            </a:endParaRPr>
          </a:p>
          <a:p>
            <a:pPr algn="just">
              <a:defRPr/>
            </a:pPr>
            <a:r>
              <a:rPr lang="es-ES" sz="1200" b="0" u="none" dirty="0">
                <a:latin typeface="Verdana" pitchFamily="34" charset="0"/>
              </a:rPr>
              <a:t>Esto rige en el área marítima de la I a la X Regiones, con exclusión de la III y IV Regiones.</a:t>
            </a:r>
          </a:p>
          <a:p>
            <a:pPr algn="just">
              <a:defRPr/>
            </a:pP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200" b="0" u="none" dirty="0">
                <a:latin typeface="Verdana" pitchFamily="34" charset="0"/>
              </a:rPr>
              <a:t> 			</a:t>
            </a:r>
            <a:r>
              <a:rPr lang="es-MX" sz="14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endParaRPr lang="es-ES" sz="1400" b="0" u="none" dirty="0">
              <a:latin typeface="Verdana" pitchFamily="34" charset="0"/>
            </a:endParaRPr>
          </a:p>
          <a:p>
            <a:pPr algn="just">
              <a:buFont typeface="Wingdings" pitchFamily="2" charset="2"/>
              <a:buChar char="ü"/>
              <a:defRPr/>
            </a:pPr>
            <a:endParaRPr lang="es-ES" sz="1200" b="0" u="none" dirty="0">
              <a:latin typeface="Verdana" pitchFamily="34" charset="0"/>
            </a:endParaRPr>
          </a:p>
          <a:p>
            <a:pPr algn="just">
              <a:defRPr/>
            </a:pPr>
            <a:endParaRPr lang="es-MX" sz="1200" b="0" u="none" dirty="0">
              <a:latin typeface="Verdana" pitchFamily="34" charset="0"/>
            </a:endParaRPr>
          </a:p>
          <a:p>
            <a:pPr algn="just">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02756" name="57 Rectángulo redondeado">
            <a:hlinkClick r:id="rId2" action="ppaction://hlinksldjump"/>
          </p:cNvPr>
          <p:cNvSpPr>
            <a:spLocks noChangeArrowheads="1"/>
          </p:cNvSpPr>
          <p:nvPr/>
        </p:nvSpPr>
        <p:spPr bwMode="auto">
          <a:xfrm>
            <a:off x="7500938" y="5848350"/>
            <a:ext cx="1214437" cy="366713"/>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 name="7 Rectángulo"/>
          <p:cNvSpPr>
            <a:spLocks noChangeArrowheads="1"/>
          </p:cNvSpPr>
          <p:nvPr/>
        </p:nvSpPr>
        <p:spPr bwMode="auto">
          <a:xfrm>
            <a:off x="428625" y="1214438"/>
            <a:ext cx="8358188" cy="207168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Zifio de </a:t>
            </a:r>
            <a:r>
              <a:rPr lang="es-MX" sz="1400" dirty="0" err="1">
                <a:latin typeface="Verdana" pitchFamily="34" charset="0"/>
              </a:rPr>
              <a:t>Arnoux</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Berardius</a:t>
            </a:r>
            <a:r>
              <a:rPr lang="es-MX" sz="900" i="1" dirty="0">
                <a:latin typeface="Verdana" pitchFamily="34" charset="0"/>
              </a:rPr>
              <a:t> </a:t>
            </a:r>
            <a:r>
              <a:rPr lang="es-MX" sz="900" i="1" dirty="0" err="1">
                <a:latin typeface="Verdana" pitchFamily="34" charset="0"/>
              </a:rPr>
              <a:t>arnuxii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03780" name="57 Rectángulo redondeado">
            <a:hlinkClick r:id="rId3" action="ppaction://hlinksldjump"/>
          </p:cNvPr>
          <p:cNvSpPr>
            <a:spLocks noChangeArrowheads="1"/>
          </p:cNvSpPr>
          <p:nvPr/>
        </p:nvSpPr>
        <p:spPr bwMode="auto">
          <a:xfrm>
            <a:off x="7429500" y="28575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7"/>
          <p:cNvSpPr>
            <a:spLocks/>
          </p:cNvSpPr>
          <p:nvPr/>
        </p:nvSpPr>
        <p:spPr bwMode="auto">
          <a:xfrm>
            <a:off x="500063" y="285750"/>
            <a:ext cx="8164512" cy="1133475"/>
          </a:xfrm>
          <a:prstGeom prst="rect">
            <a:avLst/>
          </a:prstGeom>
          <a:noFill/>
          <a:ln w="9525">
            <a:noFill/>
            <a:miter lim="800000"/>
            <a:headEnd/>
            <a:tailEnd/>
          </a:ln>
        </p:spPr>
        <p:txBody>
          <a:bodyPr/>
          <a:lstStyle/>
          <a:p>
            <a:pPr algn="ctr"/>
            <a:r>
              <a:rPr lang="es-ES_tradnl" u="none" dirty="0">
                <a:solidFill>
                  <a:srgbClr val="006CB7"/>
                </a:solidFill>
                <a:latin typeface="Verdana" pitchFamily="34" charset="0"/>
              </a:rPr>
              <a:t>MEDIDAS DE ADMINISTRACIÓN PESQUERA</a:t>
            </a:r>
            <a:r>
              <a:rPr lang="es-ES_tradnl" u="none" dirty="0">
                <a:solidFill>
                  <a:schemeClr val="tx2"/>
                </a:solidFill>
                <a:latin typeface="Verdana" pitchFamily="34" charset="0"/>
              </a:rPr>
              <a:t/>
            </a:r>
            <a:br>
              <a:rPr lang="es-ES_tradnl" u="none" dirty="0">
                <a:solidFill>
                  <a:schemeClr val="tx2"/>
                </a:solidFill>
                <a:latin typeface="Verdana" pitchFamily="34" charset="0"/>
              </a:rPr>
            </a:br>
            <a:endParaRPr lang="es-ES_tradnl" u="none" dirty="0">
              <a:solidFill>
                <a:schemeClr val="tx2"/>
              </a:solidFill>
              <a:latin typeface="Verdana" pitchFamily="34" charset="0"/>
            </a:endParaRPr>
          </a:p>
          <a:p>
            <a:pPr algn="r"/>
            <a:r>
              <a:rPr lang="es-ES_tradnl" sz="1200" b="0" u="none" dirty="0">
                <a:solidFill>
                  <a:srgbClr val="EF4144"/>
                </a:solidFill>
                <a:latin typeface="Verdana" pitchFamily="34" charset="0"/>
              </a:rPr>
              <a:t>Al </a:t>
            </a:r>
            <a:r>
              <a:rPr lang="es-ES_tradnl" sz="1200" b="0" u="none" dirty="0" smtClean="0">
                <a:solidFill>
                  <a:srgbClr val="EF4144"/>
                </a:solidFill>
                <a:latin typeface="Verdana" pitchFamily="34" charset="0"/>
              </a:rPr>
              <a:t>24 </a:t>
            </a:r>
            <a:r>
              <a:rPr lang="es-ES_tradnl" sz="1200" b="0" u="none" dirty="0">
                <a:solidFill>
                  <a:srgbClr val="EF4144"/>
                </a:solidFill>
                <a:latin typeface="Verdana" pitchFamily="34" charset="0"/>
              </a:rPr>
              <a:t>de </a:t>
            </a:r>
            <a:r>
              <a:rPr lang="es-ES_tradnl" sz="1200" b="0" u="none" dirty="0" smtClean="0">
                <a:solidFill>
                  <a:srgbClr val="EF4144"/>
                </a:solidFill>
                <a:latin typeface="Verdana" pitchFamily="34" charset="0"/>
              </a:rPr>
              <a:t>Julio de 2015</a:t>
            </a:r>
            <a:endParaRPr lang="es-ES_tradnl" sz="1200" b="0" u="none" dirty="0">
              <a:solidFill>
                <a:srgbClr val="EF4144"/>
              </a:solidFill>
              <a:latin typeface="Verdana" pitchFamily="34" charset="0"/>
            </a:endParaRPr>
          </a:p>
        </p:txBody>
      </p:sp>
      <p:sp>
        <p:nvSpPr>
          <p:cNvPr id="3075" name="Footer Placeholder 10"/>
          <p:cNvSpPr txBox="1">
            <a:spLocks noGrp="1"/>
          </p:cNvSpPr>
          <p:nvPr/>
        </p:nvSpPr>
        <p:spPr bwMode="auto">
          <a:xfrm>
            <a:off x="19050" y="6527800"/>
            <a:ext cx="6569174" cy="246063"/>
          </a:xfrm>
          <a:prstGeom prst="rect">
            <a:avLst/>
          </a:prstGeom>
          <a:noFill/>
          <a:ln w="9525">
            <a:noFill/>
            <a:miter lim="800000"/>
            <a:headEnd/>
            <a:tailEnd/>
          </a:ln>
        </p:spPr>
        <p:txBody>
          <a:bodyPr/>
          <a:lstStyle/>
          <a:p>
            <a:pPr defTabSz="457200"/>
            <a:r>
              <a:rPr lang="en-US" sz="900" b="0" u="none" dirty="0" err="1">
                <a:solidFill>
                  <a:srgbClr val="898989"/>
                </a:solidFill>
                <a:latin typeface="Verdana" pitchFamily="34" charset="0"/>
                <a:ea typeface="Verdana" pitchFamily="34" charset="0"/>
                <a:cs typeface="Verdana" pitchFamily="34" charset="0"/>
              </a:rPr>
              <a:t>Gobierno</a:t>
            </a:r>
            <a:r>
              <a:rPr lang="en-US" sz="900" b="0" u="none" dirty="0">
                <a:solidFill>
                  <a:srgbClr val="898989"/>
                </a:solidFill>
                <a:latin typeface="Verdana" pitchFamily="34" charset="0"/>
                <a:ea typeface="Verdana" pitchFamily="34" charset="0"/>
                <a:cs typeface="Verdana" pitchFamily="34" charset="0"/>
              </a:rPr>
              <a:t> de Chile | </a:t>
            </a:r>
            <a:r>
              <a:rPr lang="en-US" sz="900" b="0" u="none" dirty="0" err="1">
                <a:solidFill>
                  <a:srgbClr val="898989"/>
                </a:solidFill>
                <a:latin typeface="Verdana" pitchFamily="34" charset="0"/>
                <a:ea typeface="Verdana" pitchFamily="34" charset="0"/>
                <a:cs typeface="Verdana" pitchFamily="34" charset="0"/>
              </a:rPr>
              <a:t>Ministerio</a:t>
            </a:r>
            <a:r>
              <a:rPr lang="en-US" sz="900" b="0" u="none" dirty="0">
                <a:solidFill>
                  <a:srgbClr val="898989"/>
                </a:solidFill>
                <a:latin typeface="Verdana" pitchFamily="34" charset="0"/>
                <a:ea typeface="Verdana" pitchFamily="34" charset="0"/>
                <a:cs typeface="Verdana" pitchFamily="34" charset="0"/>
              </a:rPr>
              <a:t> de </a:t>
            </a:r>
            <a:r>
              <a:rPr lang="en-US" sz="900" b="0" u="none" dirty="0" err="1">
                <a:solidFill>
                  <a:srgbClr val="898989"/>
                </a:solidFill>
                <a:latin typeface="Verdana" pitchFamily="34" charset="0"/>
                <a:ea typeface="Verdana" pitchFamily="34" charset="0"/>
                <a:cs typeface="Verdana" pitchFamily="34" charset="0"/>
              </a:rPr>
              <a:t>Economía</a:t>
            </a:r>
            <a:r>
              <a:rPr lang="en-US" sz="900" b="0" u="none" dirty="0">
                <a:solidFill>
                  <a:srgbClr val="898989"/>
                </a:solidFill>
                <a:latin typeface="Verdana" pitchFamily="34" charset="0"/>
                <a:ea typeface="Verdana" pitchFamily="34" charset="0"/>
                <a:cs typeface="Verdana" pitchFamily="34" charset="0"/>
              </a:rPr>
              <a:t> </a:t>
            </a:r>
            <a:r>
              <a:rPr lang="en-US" sz="900" b="0" u="none" dirty="0" err="1">
                <a:solidFill>
                  <a:srgbClr val="898989"/>
                </a:solidFill>
                <a:latin typeface="Verdana" pitchFamily="34" charset="0"/>
                <a:ea typeface="Verdana" pitchFamily="34" charset="0"/>
                <a:cs typeface="Verdana" pitchFamily="34" charset="0"/>
              </a:rPr>
              <a:t>Fomento</a:t>
            </a:r>
            <a:r>
              <a:rPr lang="en-US" sz="900" b="0" u="none" dirty="0">
                <a:solidFill>
                  <a:srgbClr val="898989"/>
                </a:solidFill>
                <a:latin typeface="Verdana" pitchFamily="34" charset="0"/>
                <a:ea typeface="Verdana" pitchFamily="34" charset="0"/>
                <a:cs typeface="Verdana" pitchFamily="34" charset="0"/>
              </a:rPr>
              <a:t> y </a:t>
            </a:r>
            <a:r>
              <a:rPr lang="en-US" sz="900" b="0" u="none" dirty="0" err="1">
                <a:solidFill>
                  <a:srgbClr val="898989"/>
                </a:solidFill>
                <a:latin typeface="Verdana" pitchFamily="34" charset="0"/>
                <a:ea typeface="Verdana" pitchFamily="34" charset="0"/>
                <a:cs typeface="Verdana" pitchFamily="34" charset="0"/>
              </a:rPr>
              <a:t>Turismo</a:t>
            </a:r>
            <a:r>
              <a:rPr lang="en-US" sz="900" b="0" u="none" dirty="0">
                <a:solidFill>
                  <a:srgbClr val="898989"/>
                </a:solidFill>
                <a:latin typeface="Verdana" pitchFamily="34" charset="0"/>
                <a:ea typeface="Verdana" pitchFamily="34" charset="0"/>
                <a:cs typeface="Verdana" pitchFamily="34" charset="0"/>
              </a:rPr>
              <a:t> | Servicio </a:t>
            </a:r>
            <a:r>
              <a:rPr lang="en-US" sz="900" b="0" u="none" dirty="0" err="1">
                <a:solidFill>
                  <a:srgbClr val="898989"/>
                </a:solidFill>
                <a:latin typeface="Verdana" pitchFamily="34" charset="0"/>
                <a:ea typeface="Verdana" pitchFamily="34" charset="0"/>
                <a:cs typeface="Verdana" pitchFamily="34" charset="0"/>
              </a:rPr>
              <a:t>Nacional</a:t>
            </a:r>
            <a:r>
              <a:rPr lang="en-US" sz="900" b="0" u="none" dirty="0">
                <a:solidFill>
                  <a:srgbClr val="898989"/>
                </a:solidFill>
                <a:latin typeface="Verdana" pitchFamily="34" charset="0"/>
                <a:ea typeface="Verdana" pitchFamily="34" charset="0"/>
                <a:cs typeface="Verdana" pitchFamily="34" charset="0"/>
              </a:rPr>
              <a:t> de </a:t>
            </a:r>
            <a:r>
              <a:rPr lang="en-US" sz="900" b="0" u="none" dirty="0" err="1" smtClean="0">
                <a:solidFill>
                  <a:srgbClr val="898989"/>
                </a:solidFill>
                <a:latin typeface="Verdana" pitchFamily="34" charset="0"/>
                <a:ea typeface="Verdana" pitchFamily="34" charset="0"/>
                <a:cs typeface="Verdana" pitchFamily="34" charset="0"/>
              </a:rPr>
              <a:t>Pesca</a:t>
            </a:r>
            <a:r>
              <a:rPr lang="en-US" sz="900" b="0" u="none" dirty="0" smtClean="0">
                <a:solidFill>
                  <a:srgbClr val="898989"/>
                </a:solidFill>
                <a:latin typeface="Verdana" pitchFamily="34" charset="0"/>
                <a:ea typeface="Verdana" pitchFamily="34" charset="0"/>
                <a:cs typeface="Verdana" pitchFamily="34" charset="0"/>
              </a:rPr>
              <a:t> y </a:t>
            </a:r>
            <a:r>
              <a:rPr lang="en-US" sz="900" b="0" u="none" dirty="0" err="1" smtClean="0">
                <a:solidFill>
                  <a:srgbClr val="898989"/>
                </a:solidFill>
                <a:latin typeface="Verdana" pitchFamily="34" charset="0"/>
                <a:ea typeface="Verdana" pitchFamily="34" charset="0"/>
                <a:cs typeface="Verdana" pitchFamily="34" charset="0"/>
              </a:rPr>
              <a:t>Acuicultura</a:t>
            </a:r>
            <a:endParaRPr lang="en-US" sz="900" b="0" u="none" dirty="0">
              <a:solidFill>
                <a:srgbClr val="898989"/>
              </a:solidFill>
              <a:latin typeface="Verdana" pitchFamily="34" charset="0"/>
              <a:ea typeface="Verdana" pitchFamily="34" charset="0"/>
              <a:cs typeface="Verdana" pitchFamily="34" charset="0"/>
            </a:endParaRPr>
          </a:p>
        </p:txBody>
      </p:sp>
      <p:sp>
        <p:nvSpPr>
          <p:cNvPr id="3076" name="7 Rectángulo"/>
          <p:cNvSpPr>
            <a:spLocks noChangeArrowheads="1"/>
          </p:cNvSpPr>
          <p:nvPr/>
        </p:nvSpPr>
        <p:spPr bwMode="auto">
          <a:xfrm>
            <a:off x="785813" y="3214688"/>
            <a:ext cx="6786562" cy="2000250"/>
          </a:xfrm>
          <a:prstGeom prst="rect">
            <a:avLst/>
          </a:prstGeom>
          <a:noFill/>
          <a:ln w="9525" algn="ctr">
            <a:noFill/>
            <a:round/>
            <a:headEnd/>
            <a:tailEnd/>
          </a:ln>
        </p:spPr>
        <p:txBody>
          <a:bodyPr/>
          <a:lstStyle/>
          <a:p>
            <a:r>
              <a:rPr lang="es-MX" sz="1400" u="none" dirty="0">
                <a:latin typeface="Verdana" pitchFamily="34" charset="0"/>
                <a:hlinkClick r:id="rId2" action="ppaction://hlinksldjump"/>
              </a:rPr>
              <a:t>Definición de medidas de administración</a:t>
            </a:r>
            <a:endParaRPr lang="es-MX" sz="1400" u="none" dirty="0">
              <a:latin typeface="Verdana" pitchFamily="34" charset="0"/>
            </a:endParaRPr>
          </a:p>
          <a:p>
            <a:pPr lvl="1"/>
            <a:r>
              <a:rPr lang="es-MX" sz="1400" b="0" u="none" dirty="0">
                <a:latin typeface="Verdana" pitchFamily="34" charset="0"/>
              </a:rPr>
              <a:t>Acceso</a:t>
            </a:r>
          </a:p>
          <a:p>
            <a:pPr lvl="1"/>
            <a:r>
              <a:rPr lang="es-MX" sz="1400" b="0" u="none" dirty="0">
                <a:latin typeface="Verdana" pitchFamily="34" charset="0"/>
              </a:rPr>
              <a:t>Cuota</a:t>
            </a:r>
          </a:p>
          <a:p>
            <a:pPr lvl="1"/>
            <a:r>
              <a:rPr lang="es-MX" sz="1400" b="0" u="none" dirty="0">
                <a:latin typeface="Verdana" pitchFamily="34" charset="0"/>
              </a:rPr>
              <a:t>Restricción artes y aparejos de pesca</a:t>
            </a:r>
          </a:p>
          <a:p>
            <a:pPr lvl="1"/>
            <a:r>
              <a:rPr lang="es-MX" sz="1400" b="0" u="none" dirty="0">
                <a:latin typeface="Verdana" pitchFamily="34" charset="0"/>
              </a:rPr>
              <a:t>Tamaño Mínimo Legal</a:t>
            </a:r>
          </a:p>
          <a:p>
            <a:pPr lvl="1"/>
            <a:r>
              <a:rPr lang="es-MX" sz="1400" b="0" u="none" dirty="0">
                <a:latin typeface="Verdana" pitchFamily="34" charset="0"/>
              </a:rPr>
              <a:t>Veda</a:t>
            </a:r>
          </a:p>
          <a:p>
            <a:endParaRPr lang="es-MX" sz="1400" b="0" u="none" dirty="0">
              <a:latin typeface="Verdana" pitchFamily="34" charset="0"/>
            </a:endParaRPr>
          </a:p>
          <a:p>
            <a:r>
              <a:rPr lang="es-MX" sz="1400" u="none" dirty="0">
                <a:latin typeface="Verdana" pitchFamily="34" charset="0"/>
                <a:hlinkClick r:id="rId3" action="ppaction://hlinksldjump"/>
              </a:rPr>
              <a:t>Consulta de medidas de administración vigente por recurso</a:t>
            </a:r>
            <a:endParaRPr lang="es-MX" sz="1400" u="none" dirty="0">
              <a:latin typeface="Verdana" pitchFamily="34" charset="0"/>
            </a:endParaRPr>
          </a:p>
          <a:p>
            <a:pPr lvl="1"/>
            <a:endParaRPr lang="es-MX" sz="1400" b="0" u="none" dirty="0">
              <a:latin typeface="Verdana" pitchFamily="34" charset="0"/>
            </a:endParaRPr>
          </a:p>
        </p:txBody>
      </p:sp>
      <p:sp>
        <p:nvSpPr>
          <p:cNvPr id="3077" name="10 Rectángulo"/>
          <p:cNvSpPr>
            <a:spLocks noChangeArrowheads="1"/>
          </p:cNvSpPr>
          <p:nvPr/>
        </p:nvSpPr>
        <p:spPr bwMode="auto">
          <a:xfrm>
            <a:off x="857250" y="1357313"/>
            <a:ext cx="7786688" cy="1857375"/>
          </a:xfrm>
          <a:prstGeom prst="rect">
            <a:avLst/>
          </a:prstGeom>
          <a:noFill/>
          <a:ln w="9525" algn="ctr">
            <a:noFill/>
            <a:round/>
            <a:headEnd/>
            <a:tailEnd/>
          </a:ln>
        </p:spPr>
        <p:txBody>
          <a:bodyPr/>
          <a:lstStyle/>
          <a:p>
            <a:pPr algn="just"/>
            <a:r>
              <a:rPr lang="es-MX" sz="1400" b="0" u="none" dirty="0">
                <a:latin typeface="Verdana" pitchFamily="34" charset="0"/>
              </a:rPr>
              <a:t>En el Titulo II de la Ley General de Pesca y Acuicultura “De la Administración de las Pesquerías”, específicamente en facultades de conservación de los recursos hidrobiológicos, se establece lo siguiente:  En cada área de pesca, independiente del régimen de acceso a que se encuentre sometida, el Ministerio, mediante decreto supremo fundado, podrá establecer una o más prohibiciones o medidas de administración de recursos hidrobiológicos.</a:t>
            </a:r>
          </a:p>
          <a:p>
            <a:pPr algn="just"/>
            <a:endParaRPr lang="es-MX" sz="1400" b="0" u="none" dirty="0">
              <a:latin typeface="Verdana" pitchFamily="34" charset="0"/>
            </a:endParaRPr>
          </a:p>
          <a:p>
            <a:pPr algn="just"/>
            <a:r>
              <a:rPr lang="es-MX" sz="1400" b="0" u="none" dirty="0">
                <a:latin typeface="Verdana" pitchFamily="34" charset="0"/>
              </a:rPr>
              <a:t>A continuación seleccione la opción que desee:</a:t>
            </a:r>
            <a:endParaRPr lang="es-ES" sz="1400" b="0" u="none" dirty="0">
              <a:latin typeface="Verdana" pitchFamily="34" charset="0"/>
            </a:endParaRPr>
          </a:p>
          <a:p>
            <a:pPr algn="just"/>
            <a:endParaRPr lang="es-MX" sz="1400" b="0" u="none" dirty="0">
              <a:latin typeface="Verdana" pitchFamily="34" charset="0"/>
            </a:endParaRPr>
          </a:p>
          <a:p>
            <a:pPr algn="just"/>
            <a:endParaRPr lang="es-MX" sz="1400" b="0" u="none" dirty="0">
              <a:latin typeface="Verdana" pitchFamily="34" charset="0"/>
            </a:endParaRPr>
          </a:p>
          <a:p>
            <a:pPr algn="just"/>
            <a:endParaRPr lang="es-ES" sz="1400" b="0" u="none" dirty="0">
              <a:latin typeface="Verdana" pitchFamily="34" charset="0"/>
            </a:endParaRPr>
          </a:p>
        </p:txBody>
      </p:sp>
      <p:sp>
        <p:nvSpPr>
          <p:cNvPr id="3078" name="6 Rectángulo"/>
          <p:cNvSpPr>
            <a:spLocks noChangeArrowheads="1"/>
          </p:cNvSpPr>
          <p:nvPr/>
        </p:nvSpPr>
        <p:spPr bwMode="auto">
          <a:xfrm>
            <a:off x="357188" y="5143500"/>
            <a:ext cx="8358187" cy="642938"/>
          </a:xfrm>
          <a:prstGeom prst="rect">
            <a:avLst/>
          </a:prstGeom>
          <a:noFill/>
          <a:ln w="9525" algn="ctr">
            <a:noFill/>
            <a:round/>
            <a:headEnd/>
            <a:tailEnd/>
          </a:ln>
        </p:spPr>
        <p:txBody>
          <a:bodyPr/>
          <a:lstStyle/>
          <a:p>
            <a:pPr algn="just"/>
            <a:r>
              <a:rPr lang="es-MX" sz="1000" u="none" dirty="0">
                <a:latin typeface="Verdana" pitchFamily="34" charset="0"/>
              </a:rPr>
              <a:t>Nota: </a:t>
            </a:r>
            <a:r>
              <a:rPr lang="es-MX" sz="1000" b="0" u="none" dirty="0">
                <a:latin typeface="Verdana" pitchFamily="34" charset="0"/>
              </a:rPr>
              <a:t> La información que aquí encontrará corresponde a un extracto de la normativa asociada a cada medida de administración, para obtener copia de la normativa citada en la presente documentación, le sugerimos visitar el sitio web de la Subsecretaría de Pesca </a:t>
            </a:r>
            <a:r>
              <a:rPr lang="es-MX" sz="1000" u="none" dirty="0">
                <a:solidFill>
                  <a:schemeClr val="bg1"/>
                </a:solidFill>
                <a:latin typeface="Verdana" pitchFamily="34" charset="0"/>
                <a:hlinkClick r:id="rId4"/>
              </a:rPr>
              <a:t>www.subpesca.cl</a:t>
            </a:r>
            <a:endParaRPr lang="es-MX" sz="1000" u="none" dirty="0">
              <a:solidFill>
                <a:schemeClr val="bg1"/>
              </a:solidFill>
              <a:latin typeface="Verdana" pitchFamily="34" charset="0"/>
            </a:endParaRPr>
          </a:p>
          <a:p>
            <a:pPr algn="just"/>
            <a:endParaRPr lang="es-MX" sz="1000" b="0" u="none" dirty="0">
              <a:latin typeface="Verdana" pitchFamily="34" charset="0"/>
            </a:endParaRPr>
          </a:p>
          <a:p>
            <a:pPr algn="just"/>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endParaRPr lang="es-MX" sz="1400" b="0" u="none" dirty="0">
              <a:latin typeface="Verdana" pitchFamily="34" charset="0"/>
            </a:endParaRPr>
          </a:p>
          <a:p>
            <a:pPr algn="just"/>
            <a:endParaRPr lang="es-ES" sz="1400" b="0" u="none" dirty="0">
              <a:latin typeface="Verdana" pitchFamily="34" charset="0"/>
            </a:endParaRPr>
          </a:p>
        </p:txBody>
      </p:sp>
      <p:sp>
        <p:nvSpPr>
          <p:cNvPr id="3079" name="7 Elipse">
            <a:hlinkClick r:id="rId5" action="ppaction://hlinksldjump"/>
          </p:cNvPr>
          <p:cNvSpPr>
            <a:spLocks noChangeArrowheads="1"/>
          </p:cNvSpPr>
          <p:nvPr/>
        </p:nvSpPr>
        <p:spPr bwMode="auto">
          <a:xfrm>
            <a:off x="6572250" y="5857875"/>
            <a:ext cx="1643063" cy="476250"/>
          </a:xfrm>
          <a:prstGeom prst="ellipse">
            <a:avLst/>
          </a:prstGeom>
          <a:solidFill>
            <a:srgbClr val="00B0F0">
              <a:alpha val="25882"/>
            </a:srgbClr>
          </a:solidFill>
          <a:ln w="9525" algn="ctr">
            <a:solidFill>
              <a:srgbClr val="DDDDDD"/>
            </a:solidFill>
            <a:round/>
            <a:headEnd/>
            <a:tailEnd/>
          </a:ln>
        </p:spPr>
        <p:txBody>
          <a:bodyPr>
            <a:spAutoFit/>
          </a:bodyPr>
          <a:lstStyle/>
          <a:p>
            <a:pPr algn="ctr"/>
            <a:r>
              <a:rPr lang="es-MX" sz="800" u="none" dirty="0">
                <a:latin typeface="Verdana" pitchFamily="34" charset="0"/>
              </a:rPr>
              <a:t>Cerrar presentación</a:t>
            </a:r>
            <a:endParaRPr lang="es-ES" sz="8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071563"/>
            <a:ext cx="8429625" cy="5429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Alfonsino </a:t>
            </a:r>
            <a:r>
              <a:rPr lang="es-MX" sz="900" i="1" dirty="0">
                <a:latin typeface="Verdana" pitchFamily="34" charset="0"/>
              </a:rPr>
              <a:t>(</a:t>
            </a:r>
            <a:r>
              <a:rPr lang="es-ES" sz="900" i="1" dirty="0" err="1">
                <a:latin typeface="Verdana" pitchFamily="34" charset="0"/>
              </a:rPr>
              <a:t>Beryx</a:t>
            </a:r>
            <a:r>
              <a:rPr lang="es-ES" sz="900" i="1" dirty="0">
                <a:latin typeface="Verdana" pitchFamily="34" charset="0"/>
              </a:rPr>
              <a:t> </a:t>
            </a:r>
            <a:r>
              <a:rPr lang="es-ES" sz="900" i="1" dirty="0" err="1">
                <a:latin typeface="Verdana" pitchFamily="34" charset="0"/>
              </a:rPr>
              <a:t>splendens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000" b="0" dirty="0">
                <a:latin typeface="Verdana" pitchFamily="34" charset="0"/>
              </a:rPr>
              <a:t>El </a:t>
            </a:r>
            <a:r>
              <a:rPr lang="es-ES" sz="1000" b="0" dirty="0">
                <a:latin typeface="Verdana" pitchFamily="34" charset="0"/>
              </a:rPr>
              <a:t>D.S.N° 644 de 2004</a:t>
            </a:r>
            <a:r>
              <a:rPr lang="es-ES" sz="1000" b="0" u="none" dirty="0">
                <a:latin typeface="Verdana" pitchFamily="34" charset="0"/>
              </a:rPr>
              <a:t>, declara a la unidad de pesquería </a:t>
            </a:r>
            <a:r>
              <a:rPr lang="es-ES" sz="1000" b="0" u="none" dirty="0" err="1">
                <a:latin typeface="Verdana" pitchFamily="34" charset="0"/>
              </a:rPr>
              <a:t>alfonsino</a:t>
            </a:r>
            <a:r>
              <a:rPr lang="es-ES" sz="1000" b="0" u="none" dirty="0">
                <a:latin typeface="Verdana" pitchFamily="34" charset="0"/>
              </a:rPr>
              <a:t> en estado y régimen de plena explotación, en el Mar Territorial, por fuera del área de reserva artesanal y ZEE, continentales e insulares, entre la I a la XII regiones.</a:t>
            </a:r>
          </a:p>
          <a:p>
            <a:pPr algn="just">
              <a:buFont typeface="Wingdings" pitchFamily="2" charset="2"/>
              <a:buChar char="ü"/>
              <a:defRPr/>
            </a:pPr>
            <a:endParaRPr lang="es-ES" sz="1000" b="0" u="none" dirty="0">
              <a:latin typeface="Verdana" pitchFamily="34" charset="0"/>
            </a:endParaRPr>
          </a:p>
          <a:p>
            <a:pPr algn="just">
              <a:defRPr/>
            </a:pPr>
            <a:r>
              <a:rPr lang="es-ES" sz="1000" b="0" dirty="0" err="1">
                <a:latin typeface="Verdana" pitchFamily="34" charset="0"/>
              </a:rPr>
              <a:t>D.Ex.N°</a:t>
            </a:r>
            <a:r>
              <a:rPr lang="es-ES" sz="1000" b="0" dirty="0">
                <a:latin typeface="Verdana" pitchFamily="34" charset="0"/>
              </a:rPr>
              <a:t> 756 de 2012</a:t>
            </a:r>
            <a:r>
              <a:rPr lang="es-ES" sz="1000" u="none" dirty="0">
                <a:latin typeface="Verdana" pitchFamily="34" charset="0"/>
              </a:rPr>
              <a:t>, </a:t>
            </a:r>
            <a:r>
              <a:rPr lang="es-ES" sz="1000" b="0" u="none" dirty="0">
                <a:latin typeface="Verdana" pitchFamily="34" charset="0"/>
              </a:rPr>
              <a:t>suspende la recepción de solicitudes y el otorgamiento de nuevas autorizaciones de pesca, por el lapso de un año, contado desde el 01.08.2012, entre XV y XII regiones.</a:t>
            </a:r>
          </a:p>
          <a:p>
            <a:pPr algn="just">
              <a:buFont typeface="Wingdings" pitchFamily="2" charset="2"/>
              <a:buChar char="ü"/>
              <a:defRPr/>
            </a:pPr>
            <a:endParaRPr lang="es-ES" sz="1000" b="0" u="none" dirty="0">
              <a:latin typeface="Verdana" pitchFamily="34" charset="0"/>
            </a:endParaRPr>
          </a:p>
          <a:p>
            <a:pPr algn="just">
              <a:defRPr/>
            </a:pPr>
            <a:r>
              <a:rPr lang="es-ES" sz="1000" b="0" dirty="0" err="1">
                <a:latin typeface="Verdana" pitchFamily="34" charset="0"/>
              </a:rPr>
              <a:t>R.Ex.N°</a:t>
            </a:r>
            <a:r>
              <a:rPr lang="es-ES" sz="1000" b="0" dirty="0">
                <a:latin typeface="Verdana" pitchFamily="34" charset="0"/>
              </a:rPr>
              <a:t> 2079 de 2012</a:t>
            </a:r>
            <a:r>
              <a:rPr lang="es-ES" sz="1000" b="0" u="none" dirty="0">
                <a:latin typeface="Verdana" pitchFamily="34" charset="0"/>
              </a:rPr>
              <a:t>, suspende transitoriamente por el período de un año a contar del 1° de agosto de 2012, la inscripción en el RPA en todas sus categorías, XV a XII regiones. Suspende por el mismo período en las regiones citadas, la inscripción de todas las especies que constituyan fauna acompañante, según corresponda al arte o aparejo de pesca.</a:t>
            </a: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ES" sz="1000" b="0" u="none" dirty="0" smtClean="0">
                <a:latin typeface="Verdana" pitchFamily="34" charset="0"/>
              </a:rPr>
              <a:t>D.EX.N</a:t>
            </a:r>
            <a:r>
              <a:rPr lang="es-ES" sz="1000" b="0" u="none" dirty="0">
                <a:latin typeface="Verdana" pitchFamily="34" charset="0"/>
              </a:rPr>
              <a:t>° </a:t>
            </a:r>
            <a:r>
              <a:rPr lang="es-ES" sz="1000" b="0" u="none" dirty="0" smtClean="0">
                <a:latin typeface="Verdana" pitchFamily="34" charset="0"/>
              </a:rPr>
              <a:t>10 </a:t>
            </a:r>
            <a:r>
              <a:rPr lang="es-ES" sz="1000" b="0" u="none" dirty="0">
                <a:latin typeface="Verdana" pitchFamily="34" charset="0"/>
              </a:rPr>
              <a:t>de </a:t>
            </a:r>
            <a:r>
              <a:rPr lang="es-ES" sz="1000" b="0" u="none" dirty="0" smtClean="0">
                <a:latin typeface="Verdana" pitchFamily="34" charset="0"/>
              </a:rPr>
              <a:t>2014, </a:t>
            </a:r>
            <a:r>
              <a:rPr lang="es-ES" sz="1000" b="0" u="none" dirty="0">
                <a:latin typeface="Verdana" pitchFamily="34" charset="0"/>
              </a:rPr>
              <a:t>autoriza </a:t>
            </a:r>
            <a:r>
              <a:rPr lang="es-ES" sz="1000" b="0" u="none" dirty="0" smtClean="0">
                <a:latin typeface="Verdana" pitchFamily="34" charset="0"/>
              </a:rPr>
              <a:t>anualmente durante </a:t>
            </a:r>
            <a:r>
              <a:rPr lang="es-ES" sz="1000" b="0" u="none" dirty="0">
                <a:latin typeface="Verdana" pitchFamily="34" charset="0"/>
              </a:rPr>
              <a:t>la vigencia de la veda biológica, la extracción de un máximo de 7 t., </a:t>
            </a:r>
            <a:r>
              <a:rPr lang="es-ES" sz="1000" b="0" u="none" dirty="0" smtClean="0">
                <a:latin typeface="Verdana" pitchFamily="34" charset="0"/>
              </a:rPr>
              <a:t>como fauna </a:t>
            </a:r>
            <a:r>
              <a:rPr lang="es-ES" sz="1000" b="0" u="none" dirty="0">
                <a:latin typeface="Verdana" pitchFamily="34" charset="0"/>
              </a:rPr>
              <a:t>acompañante en la pesca dirigida a las especies que se indica:</a:t>
            </a:r>
          </a:p>
          <a:p>
            <a:pPr marL="228600" indent="-228600" algn="just">
              <a:buFontTx/>
              <a:buAutoNum type="alphaLcParenR"/>
              <a:defRPr/>
            </a:pPr>
            <a:r>
              <a:rPr lang="es-MX" sz="1000" b="0" u="none" dirty="0">
                <a:latin typeface="Verdana" pitchFamily="34" charset="0"/>
              </a:rPr>
              <a:t>En la pesca dirigida a crustáceos </a:t>
            </a:r>
            <a:r>
              <a:rPr lang="es-MX" sz="1000" b="0" u="none" dirty="0" err="1">
                <a:latin typeface="Verdana" pitchFamily="34" charset="0"/>
              </a:rPr>
              <a:t>demersales</a:t>
            </a:r>
            <a:r>
              <a:rPr lang="es-MX" sz="1000" b="0" u="none" dirty="0">
                <a:latin typeface="Verdana" pitchFamily="34" charset="0"/>
              </a:rPr>
              <a:t>, con red de arrastre, hasta un </a:t>
            </a:r>
            <a:r>
              <a:rPr lang="es-MX" sz="1000" b="0" u="none" dirty="0" smtClean="0">
                <a:latin typeface="Verdana" pitchFamily="34" charset="0"/>
              </a:rPr>
              <a:t>0,5</a:t>
            </a:r>
            <a:r>
              <a:rPr lang="es-MX" sz="1000" b="0" u="none" dirty="0">
                <a:latin typeface="Verdana" pitchFamily="34" charset="0"/>
              </a:rPr>
              <a:t>% medido en peso en relación con la especie objetivo, por viaje de pesca.</a:t>
            </a:r>
          </a:p>
          <a:p>
            <a:pPr marL="228600" indent="-228600" algn="just">
              <a:buFontTx/>
              <a:buAutoNum type="alphaLcParenR"/>
              <a:defRPr/>
            </a:pPr>
            <a:r>
              <a:rPr lang="es-MX" sz="1000" b="0" u="none" dirty="0">
                <a:latin typeface="Verdana" pitchFamily="34" charset="0"/>
              </a:rPr>
              <a:t>En la pesca dirigida a peces con red de arrastre, hasta un </a:t>
            </a:r>
            <a:r>
              <a:rPr lang="es-MX" sz="1000" b="0" u="none" dirty="0" smtClean="0">
                <a:latin typeface="Verdana" pitchFamily="34" charset="0"/>
              </a:rPr>
              <a:t>0,1</a:t>
            </a:r>
            <a:r>
              <a:rPr lang="es-MX" sz="1000" b="0" u="none" dirty="0">
                <a:latin typeface="Verdana" pitchFamily="34" charset="0"/>
              </a:rPr>
              <a:t>% medido en peso en relación con la especie objetivo, por viaje de pesca.</a:t>
            </a:r>
          </a:p>
          <a:p>
            <a:pPr marL="228600" indent="-228600" algn="just">
              <a:buFontTx/>
              <a:buAutoNum type="alphaLcParenR"/>
              <a:defRPr/>
            </a:pPr>
            <a:r>
              <a:rPr lang="es-MX" sz="1000" b="0" u="none" dirty="0">
                <a:latin typeface="Verdana" pitchFamily="34" charset="0"/>
              </a:rPr>
              <a:t>En la pesca dirigida a peces con espinel o palangre, hasta un </a:t>
            </a:r>
            <a:r>
              <a:rPr lang="es-MX" sz="1000" b="0" u="none" dirty="0" smtClean="0">
                <a:latin typeface="Verdana" pitchFamily="34" charset="0"/>
              </a:rPr>
              <a:t>0,1</a:t>
            </a:r>
            <a:r>
              <a:rPr lang="es-MX" sz="1000" b="0" u="none" dirty="0">
                <a:latin typeface="Verdana" pitchFamily="34" charset="0"/>
              </a:rPr>
              <a:t>% medido en peso en relación con la especie objetivo, por viaje de pesca.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000" b="0" u="none" dirty="0">
                <a:latin typeface="Verdana" pitchFamily="34" charset="0"/>
              </a:rPr>
              <a:t>No aplica</a:t>
            </a:r>
          </a:p>
          <a:p>
            <a:pPr algn="just">
              <a:defRPr/>
            </a:pPr>
            <a:endParaRPr lang="es-MX" sz="10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0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000" b="0" u="none" dirty="0" err="1">
                <a:latin typeface="Verdana" pitchFamily="34" charset="0"/>
              </a:rPr>
              <a:t>D.Ex.N°</a:t>
            </a:r>
            <a:r>
              <a:rPr lang="es-MX" sz="1000" b="0" u="none" dirty="0">
                <a:latin typeface="Verdana" pitchFamily="34" charset="0"/>
              </a:rPr>
              <a:t> </a:t>
            </a:r>
            <a:r>
              <a:rPr lang="es-MX" sz="1000" b="0" u="none" dirty="0" smtClean="0">
                <a:latin typeface="Verdana" pitchFamily="34" charset="0"/>
              </a:rPr>
              <a:t>10 </a:t>
            </a:r>
            <a:r>
              <a:rPr lang="es-MX" sz="1000" b="0" u="none" dirty="0">
                <a:latin typeface="Verdana" pitchFamily="34" charset="0"/>
              </a:rPr>
              <a:t>de </a:t>
            </a:r>
            <a:r>
              <a:rPr lang="es-MX" sz="1000" b="0" u="none" dirty="0" smtClean="0">
                <a:latin typeface="Verdana" pitchFamily="34" charset="0"/>
              </a:rPr>
              <a:t>2014, </a:t>
            </a:r>
            <a:r>
              <a:rPr lang="es-MX" sz="1000" b="0" u="none" dirty="0">
                <a:latin typeface="Verdana" pitchFamily="34" charset="0"/>
              </a:rPr>
              <a:t>establece veda biológica en el Mar Territorial y Zona Económica Exclusiva de la República, </a:t>
            </a:r>
            <a:r>
              <a:rPr lang="es-MX" sz="1000" b="0" u="none" dirty="0" smtClean="0">
                <a:latin typeface="Verdana" pitchFamily="34" charset="0"/>
              </a:rPr>
              <a:t>entre las regiones XV y XII, que </a:t>
            </a:r>
            <a:r>
              <a:rPr lang="es-MX" sz="1000" b="0" u="none" dirty="0">
                <a:latin typeface="Verdana" pitchFamily="34" charset="0"/>
              </a:rPr>
              <a:t>regirá </a:t>
            </a:r>
            <a:r>
              <a:rPr lang="es-MX" sz="1000" b="0" u="none" dirty="0" smtClean="0">
                <a:latin typeface="Verdana" pitchFamily="34" charset="0"/>
              </a:rPr>
              <a:t>por dos años a partir del día 23 de </a:t>
            </a:r>
            <a:r>
              <a:rPr lang="es-MX" sz="1000" b="0" u="none" dirty="0">
                <a:latin typeface="Verdana" pitchFamily="34" charset="0"/>
              </a:rPr>
              <a:t>enero de </a:t>
            </a:r>
            <a:r>
              <a:rPr lang="es-MX" sz="1000" b="0" u="none" dirty="0" smtClean="0">
                <a:latin typeface="Verdana" pitchFamily="34" charset="0"/>
              </a:rPr>
              <a:t>2014.</a:t>
            </a:r>
            <a:r>
              <a:rPr lang="es-MX" sz="1000" b="0" u="none" dirty="0">
                <a:latin typeface="Verdana" pitchFamily="34" charset="0"/>
              </a:rPr>
              <a:t> </a:t>
            </a:r>
            <a:r>
              <a:rPr lang="es-MX" sz="1000" b="0" u="none" dirty="0" smtClean="0">
                <a:latin typeface="Verdana" pitchFamily="34" charset="0"/>
              </a:rPr>
              <a:t>Durante la veda se prohíbe la captura, comercialización, transporte, procesamiento, elaboración y almacenamiento de la especie y de los productos derivados de ella.</a:t>
            </a:r>
            <a:endParaRPr lang="es-MX" sz="10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1508" name="57 Rectángulo redondeado">
            <a:hlinkClick r:id="rId2" action="ppaction://hlinksldjump"/>
          </p:cNvPr>
          <p:cNvSpPr>
            <a:spLocks noChangeArrowheads="1"/>
          </p:cNvSpPr>
          <p:nvPr/>
        </p:nvSpPr>
        <p:spPr bwMode="auto">
          <a:xfrm>
            <a:off x="7500938" y="602138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802" name="Title 3"/>
          <p:cNvSpPr>
            <a:spLocks/>
          </p:cNvSpPr>
          <p:nvPr/>
        </p:nvSpPr>
        <p:spPr bwMode="auto">
          <a:xfrm>
            <a:off x="685800" y="2339975"/>
            <a:ext cx="6096000" cy="1470025"/>
          </a:xfrm>
          <a:prstGeom prst="rect">
            <a:avLst/>
          </a:prstGeom>
          <a:noFill/>
          <a:ln w="9525">
            <a:noFill/>
            <a:miter lim="800000"/>
            <a:headEnd/>
            <a:tailEnd/>
          </a:ln>
        </p:spPr>
        <p:txBody>
          <a:bodyPr/>
          <a:lstStyle/>
          <a:p>
            <a:r>
              <a:rPr lang="en-US" sz="9200" u="none">
                <a:solidFill>
                  <a:schemeClr val="bg1"/>
                </a:solidFill>
                <a:latin typeface="Verdana" pitchFamily="34" charset="0"/>
              </a:rPr>
              <a:t>Gracias</a:t>
            </a:r>
            <a:endParaRPr lang="en-US" sz="9200" b="0" u="none">
              <a:solidFill>
                <a:schemeClr val="bg1"/>
              </a:solidFill>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285875"/>
            <a:ext cx="8429625" cy="36433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Almeja </a:t>
            </a:r>
            <a:r>
              <a:rPr lang="es-MX" sz="900" i="1" dirty="0">
                <a:latin typeface="Verdana" pitchFamily="34" charset="0"/>
              </a:rPr>
              <a:t>(</a:t>
            </a:r>
            <a:r>
              <a:rPr lang="es-ES" sz="900" i="1" dirty="0">
                <a:latin typeface="Verdana" pitchFamily="34" charset="0"/>
              </a:rPr>
              <a:t>Venus </a:t>
            </a:r>
            <a:r>
              <a:rPr lang="es-ES" sz="900" i="1" dirty="0" err="1">
                <a:latin typeface="Verdana" pitchFamily="34" charset="0"/>
              </a:rPr>
              <a:t>antiqua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La </a:t>
            </a:r>
            <a:r>
              <a:rPr lang="es-ES" sz="1400" b="0" u="none" dirty="0" err="1">
                <a:latin typeface="Verdana" pitchFamily="34" charset="0"/>
              </a:rPr>
              <a:t>R.Ex.N°</a:t>
            </a:r>
            <a:r>
              <a:rPr lang="es-ES" sz="1400" b="0" u="none" dirty="0">
                <a:latin typeface="Verdana" pitchFamily="34" charset="0"/>
              </a:rPr>
              <a:t> 1213 de 2009, suspende por el plazo de 5 años a contar del día jueves 9 de abril de 2009, la inscripción en los registros pesqueros artesanales de la XV y I regiones, en todas sus  categorías., por haber alcanzado el estado de plena explotación.</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400" b="0" u="none" dirty="0" smtClean="0">
                <a:latin typeface="Verdana" pitchFamily="34" charset="0"/>
              </a:rPr>
              <a:t>El </a:t>
            </a:r>
            <a:r>
              <a:rPr lang="es-ES" sz="1400" b="0" u="none" dirty="0" smtClean="0">
                <a:latin typeface="Verdana" pitchFamily="34" charset="0"/>
              </a:rPr>
              <a:t>D.S.Nº1.584 de 1934, modificado por </a:t>
            </a:r>
            <a:r>
              <a:rPr lang="es-ES" sz="1400" b="0" u="none" dirty="0" err="1" smtClean="0">
                <a:latin typeface="Verdana" pitchFamily="34" charset="0"/>
              </a:rPr>
              <a:t>D.Ex.N°</a:t>
            </a:r>
            <a:r>
              <a:rPr lang="es-ES" sz="1400" b="0" u="none" dirty="0" smtClean="0">
                <a:latin typeface="Verdana" pitchFamily="34" charset="0"/>
              </a:rPr>
              <a:t> 683 de 1980, estableció talla mínima de extracción para la almeja en 5,5 cm.</a:t>
            </a:r>
          </a:p>
          <a:p>
            <a:pPr algn="just">
              <a:buFont typeface="Wingdings" pitchFamily="2" charset="2"/>
              <a:buChar char="ü"/>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2532" name="57 Rectángulo redondeado">
            <a:hlinkClick r:id="rId2" action="ppaction://hlinksldjump"/>
          </p:cNvPr>
          <p:cNvSpPr>
            <a:spLocks noChangeArrowheads="1"/>
          </p:cNvSpPr>
          <p:nvPr/>
        </p:nvSpPr>
        <p:spPr bwMode="auto">
          <a:xfrm>
            <a:off x="7429500" y="4429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107950" y="792163"/>
            <a:ext cx="8858250" cy="594920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Anchoveta </a:t>
            </a:r>
            <a:r>
              <a:rPr lang="es-MX" sz="900" i="1" dirty="0">
                <a:latin typeface="Verdana" pitchFamily="34" charset="0"/>
              </a:rPr>
              <a:t>(</a:t>
            </a:r>
            <a:r>
              <a:rPr lang="es-ES" sz="900" i="1" dirty="0" err="1">
                <a:latin typeface="Verdana" pitchFamily="34" charset="0"/>
              </a:rPr>
              <a:t>Engraulis</a:t>
            </a:r>
            <a:r>
              <a:rPr lang="es-ES" sz="900" i="1" dirty="0">
                <a:latin typeface="Verdana" pitchFamily="34" charset="0"/>
              </a:rPr>
              <a:t> </a:t>
            </a:r>
            <a:r>
              <a:rPr lang="es-ES" sz="900" i="1" dirty="0" err="1">
                <a:latin typeface="Verdana" pitchFamily="34" charset="0"/>
              </a:rPr>
              <a:t>ringens</a:t>
            </a:r>
            <a:r>
              <a:rPr lang="es-ES" sz="900" i="1" dirty="0">
                <a:latin typeface="Verdana" pitchFamily="34" charset="0"/>
              </a:rPr>
              <a:t>)</a:t>
            </a:r>
            <a:endParaRPr lang="es-MX" sz="900" i="1" dirty="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100" b="0" u="none" dirty="0">
                <a:latin typeface="Verdana" pitchFamily="34" charset="0"/>
              </a:rPr>
              <a:t>: 	El </a:t>
            </a:r>
            <a:r>
              <a:rPr lang="es-ES" sz="1100" b="0" dirty="0">
                <a:latin typeface="Verdana" pitchFamily="34" charset="0"/>
              </a:rPr>
              <a:t>D.S.N° 354 de 1993, el D.S.N° 493 de 1996 y D.S.N° 409 de 2000, </a:t>
            </a:r>
            <a:r>
              <a:rPr lang="es-ES" sz="1100" b="0" u="none" dirty="0">
                <a:latin typeface="Verdana" pitchFamily="34" charset="0"/>
              </a:rPr>
              <a:t>declaran a la unidad de pesquería de anchoveta I y II regiones, III y IV regiones  y a la unidad de pesquería V a X regiones en estado y régimen de plena explotación, respectivamente. </a:t>
            </a:r>
            <a:r>
              <a:rPr lang="es-ES" sz="1100" b="0" dirty="0" err="1">
                <a:latin typeface="Verdana" pitchFamily="34" charset="0"/>
              </a:rPr>
              <a:t>D.Ex.N°</a:t>
            </a:r>
            <a:r>
              <a:rPr lang="es-ES" sz="1100" b="0" dirty="0">
                <a:latin typeface="Verdana" pitchFamily="34" charset="0"/>
              </a:rPr>
              <a:t> 756 de 2012</a:t>
            </a:r>
            <a:r>
              <a:rPr lang="es-ES" sz="1100" b="0" u="none" dirty="0">
                <a:latin typeface="Verdana" pitchFamily="34" charset="0"/>
              </a:rPr>
              <a:t>, suspende recepción de solicitudes y el otorgamiento de nuevas autorizaciones de pesca, por el término de un año contado desde el 1° de agosto de 2012 (regiones XV y X). </a:t>
            </a:r>
            <a:r>
              <a:rPr lang="es-ES" sz="1100" b="0" dirty="0" err="1">
                <a:latin typeface="Verdana" pitchFamily="34" charset="0"/>
              </a:rPr>
              <a:t>R.Ex.N°</a:t>
            </a:r>
            <a:r>
              <a:rPr lang="es-ES" sz="1100" b="0" dirty="0">
                <a:latin typeface="Verdana" pitchFamily="34" charset="0"/>
              </a:rPr>
              <a:t> 2079 de 2012</a:t>
            </a:r>
            <a:r>
              <a:rPr lang="es-ES" sz="1100" b="0" u="none" dirty="0">
                <a:latin typeface="Verdana" pitchFamily="34" charset="0"/>
              </a:rPr>
              <a:t>, suspende transitoriamente por el período de un año a contar del 1° de agosto de 2012, la inscripción en el RPA en todas sus categorías, XV a X regiones. Suspende por el mismo período en las regiones citadas, la inscripción de todas las especies que constituyan fauna acompañante, según corresponda al arte o aparejo de pesca.</a:t>
            </a:r>
          </a:p>
          <a:p>
            <a:pPr algn="just">
              <a:buFont typeface="Wingdings" pitchFamily="2" charset="2"/>
              <a:buChar char="ü"/>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100" b="0" u="none" dirty="0">
                <a:latin typeface="Verdana" pitchFamily="34" charset="0"/>
              </a:rPr>
              <a:t>	El </a:t>
            </a:r>
            <a:r>
              <a:rPr lang="es-ES" sz="1100" b="0" u="none" dirty="0">
                <a:latin typeface="Verdana" pitchFamily="34" charset="0"/>
              </a:rPr>
              <a:t>D.EX.N° </a:t>
            </a:r>
            <a:r>
              <a:rPr lang="es-ES" sz="1100" b="0" u="none" dirty="0" smtClean="0">
                <a:latin typeface="Verdana" pitchFamily="34" charset="0"/>
              </a:rPr>
              <a:t>952 </a:t>
            </a:r>
            <a:r>
              <a:rPr lang="es-ES" sz="1100" b="0" u="none" dirty="0">
                <a:latin typeface="Verdana" pitchFamily="34" charset="0"/>
              </a:rPr>
              <a:t>de </a:t>
            </a:r>
            <a:r>
              <a:rPr lang="es-ES" sz="1100" b="0" u="none" dirty="0" smtClean="0">
                <a:latin typeface="Verdana" pitchFamily="34" charset="0"/>
              </a:rPr>
              <a:t>2014, establece para el año 2015:</a:t>
            </a:r>
          </a:p>
          <a:p>
            <a:pPr algn="just">
              <a:defRPr/>
            </a:pPr>
            <a:r>
              <a:rPr lang="es-ES" sz="1100" b="0" u="none" dirty="0" smtClean="0">
                <a:latin typeface="Verdana" pitchFamily="34" charset="0"/>
              </a:rPr>
              <a:t>Cuota anual de captura para </a:t>
            </a:r>
            <a:r>
              <a:rPr lang="es-ES" sz="1100" b="0" u="none" dirty="0">
                <a:latin typeface="Verdana" pitchFamily="34" charset="0"/>
              </a:rPr>
              <a:t>el área marítima de la </a:t>
            </a:r>
            <a:r>
              <a:rPr lang="es-ES" sz="1100" u="none" dirty="0">
                <a:latin typeface="Verdana" pitchFamily="34" charset="0"/>
              </a:rPr>
              <a:t>XV a II </a:t>
            </a:r>
            <a:r>
              <a:rPr lang="es-ES" sz="1100" u="none" dirty="0" smtClean="0">
                <a:latin typeface="Verdana" pitchFamily="34" charset="0"/>
              </a:rPr>
              <a:t>regiones </a:t>
            </a:r>
            <a:r>
              <a:rPr lang="es-ES" sz="1100" b="0" u="none" dirty="0" smtClean="0">
                <a:latin typeface="Verdana" pitchFamily="34" charset="0"/>
              </a:rPr>
              <a:t>de 98.263 t </a:t>
            </a:r>
            <a:r>
              <a:rPr lang="es-ES" sz="1100" b="0" u="none" dirty="0">
                <a:latin typeface="Verdana" pitchFamily="34" charset="0"/>
              </a:rPr>
              <a:t>asignadas al sector artesanal y </a:t>
            </a:r>
            <a:r>
              <a:rPr lang="es-ES" sz="1100" b="0" u="none" dirty="0" smtClean="0">
                <a:latin typeface="Verdana" pitchFamily="34" charset="0"/>
              </a:rPr>
              <a:t>521.962 </a:t>
            </a:r>
            <a:r>
              <a:rPr lang="es-ES" sz="1100" b="0" u="none" dirty="0">
                <a:latin typeface="Verdana" pitchFamily="34" charset="0"/>
              </a:rPr>
              <a:t>t al sector industrial, </a:t>
            </a:r>
            <a:r>
              <a:rPr lang="es-ES" sz="1100" b="0" u="none" dirty="0" smtClean="0">
                <a:latin typeface="Verdana" pitchFamily="34" charset="0"/>
              </a:rPr>
              <a:t>115 </a:t>
            </a:r>
            <a:r>
              <a:rPr lang="es-ES" sz="1100" b="0" u="none" dirty="0">
                <a:latin typeface="Verdana" pitchFamily="34" charset="0"/>
              </a:rPr>
              <a:t>t para pesca de investigación (de anchoveta y sardina española), </a:t>
            </a:r>
            <a:r>
              <a:rPr lang="es-ES" sz="1100" b="0" u="none" dirty="0" smtClean="0">
                <a:latin typeface="Verdana" pitchFamily="34" charset="0"/>
              </a:rPr>
              <a:t>6.355 t cuota </a:t>
            </a:r>
            <a:r>
              <a:rPr lang="es-ES" sz="1100" b="0" u="none" dirty="0">
                <a:latin typeface="Verdana" pitchFamily="34" charset="0"/>
              </a:rPr>
              <a:t>de imprevistos (de anchoveta y sardina española</a:t>
            </a:r>
            <a:r>
              <a:rPr lang="es-ES" sz="1100" b="0" u="none" dirty="0" smtClean="0">
                <a:latin typeface="Verdana" pitchFamily="34" charset="0"/>
              </a:rPr>
              <a:t>) y 6.330 t cuota para consumo humano (de anchoveta y sardina española).</a:t>
            </a:r>
          </a:p>
          <a:p>
            <a:pPr algn="just">
              <a:defRPr/>
            </a:pPr>
            <a:r>
              <a:rPr lang="es-ES" sz="1100" b="0" u="none" dirty="0" smtClean="0">
                <a:latin typeface="Verdana" pitchFamily="34" charset="0"/>
              </a:rPr>
              <a:t>Cuota </a:t>
            </a:r>
            <a:r>
              <a:rPr lang="es-ES" sz="1100" b="0" u="none" dirty="0">
                <a:latin typeface="Verdana" pitchFamily="34" charset="0"/>
              </a:rPr>
              <a:t>global </a:t>
            </a:r>
            <a:r>
              <a:rPr lang="es-ES" sz="1100" b="0" u="none" dirty="0" smtClean="0">
                <a:latin typeface="Verdana" pitchFamily="34" charset="0"/>
              </a:rPr>
              <a:t>de anchoveta de 30.000 </a:t>
            </a:r>
            <a:r>
              <a:rPr lang="es-ES" sz="1100" b="0" u="none" dirty="0">
                <a:latin typeface="Verdana" pitchFamily="34" charset="0"/>
              </a:rPr>
              <a:t>t en la unidad de pesquería de la </a:t>
            </a:r>
            <a:r>
              <a:rPr lang="es-ES" sz="1100" u="none" dirty="0">
                <a:latin typeface="Verdana" pitchFamily="34" charset="0"/>
              </a:rPr>
              <a:t>III y IV regiones </a:t>
            </a:r>
            <a:r>
              <a:rPr lang="es-ES" sz="1100" b="0" u="none" dirty="0" smtClean="0">
                <a:latin typeface="Verdana" pitchFamily="34" charset="0"/>
              </a:rPr>
              <a:t>desagregadas </a:t>
            </a:r>
            <a:r>
              <a:rPr lang="es-ES" sz="1100" b="0" u="none" dirty="0">
                <a:latin typeface="Verdana" pitchFamily="34" charset="0"/>
              </a:rPr>
              <a:t>de la siguiente forma: </a:t>
            </a:r>
            <a:r>
              <a:rPr lang="es-ES" sz="1100" b="0" u="none" dirty="0" smtClean="0">
                <a:latin typeface="Verdana" pitchFamily="34" charset="0"/>
              </a:rPr>
              <a:t>70 </a:t>
            </a:r>
            <a:r>
              <a:rPr lang="es-ES" sz="1100" b="0" u="none" dirty="0">
                <a:latin typeface="Verdana" pitchFamily="34" charset="0"/>
              </a:rPr>
              <a:t>t reservada con fines de investigación, </a:t>
            </a:r>
            <a:r>
              <a:rPr lang="es-ES" sz="1100" b="0" u="none" dirty="0" smtClean="0">
                <a:latin typeface="Verdana" pitchFamily="34" charset="0"/>
              </a:rPr>
              <a:t>300 </a:t>
            </a:r>
            <a:r>
              <a:rPr lang="es-ES" sz="1100" b="0" u="none" dirty="0">
                <a:latin typeface="Verdana" pitchFamily="34" charset="0"/>
              </a:rPr>
              <a:t>t reservada para imprevistos, </a:t>
            </a:r>
            <a:r>
              <a:rPr lang="es-ES" sz="1100" b="0" u="none" dirty="0" smtClean="0">
                <a:latin typeface="Verdana" pitchFamily="34" charset="0"/>
              </a:rPr>
              <a:t>300 </a:t>
            </a:r>
            <a:r>
              <a:rPr lang="es-ES" sz="1100" b="0" u="none" dirty="0">
                <a:latin typeface="Verdana" pitchFamily="34" charset="0"/>
              </a:rPr>
              <a:t>t para consumo humano, </a:t>
            </a:r>
            <a:r>
              <a:rPr lang="es-ES" sz="1100" b="0" u="none" dirty="0" smtClean="0">
                <a:latin typeface="Verdana" pitchFamily="34" charset="0"/>
              </a:rPr>
              <a:t>14.665 </a:t>
            </a:r>
            <a:r>
              <a:rPr lang="es-ES" sz="1100" b="0" u="none" dirty="0">
                <a:latin typeface="Verdana" pitchFamily="34" charset="0"/>
              </a:rPr>
              <a:t>t asignadas al sector artesanal y </a:t>
            </a:r>
            <a:r>
              <a:rPr lang="es-ES" sz="1100" b="0" u="none" dirty="0" smtClean="0">
                <a:latin typeface="Verdana" pitchFamily="34" charset="0"/>
              </a:rPr>
              <a:t>14.665 </a:t>
            </a:r>
            <a:r>
              <a:rPr lang="es-ES" sz="1100" b="0" u="none" dirty="0">
                <a:latin typeface="Verdana" pitchFamily="34" charset="0"/>
              </a:rPr>
              <a:t>t asignadas al sector </a:t>
            </a:r>
            <a:r>
              <a:rPr lang="es-ES" sz="1100" b="0" u="none" dirty="0" smtClean="0">
                <a:latin typeface="Verdana" pitchFamily="34" charset="0"/>
              </a:rPr>
              <a:t>industrial.</a:t>
            </a:r>
          </a:p>
          <a:p>
            <a:pPr algn="just">
              <a:defRPr/>
            </a:pPr>
            <a:r>
              <a:rPr lang="es-ES" sz="1100" b="0" u="none" dirty="0" smtClean="0">
                <a:latin typeface="Verdana" pitchFamily="34" charset="0"/>
              </a:rPr>
              <a:t>Una </a:t>
            </a:r>
            <a:r>
              <a:rPr lang="es-ES" sz="1100" b="0" u="none" dirty="0">
                <a:latin typeface="Verdana" pitchFamily="34" charset="0"/>
              </a:rPr>
              <a:t>cuota de </a:t>
            </a:r>
            <a:r>
              <a:rPr lang="es-ES" sz="1100" b="0" u="none" dirty="0" smtClean="0">
                <a:latin typeface="Verdana" pitchFamily="34" charset="0"/>
              </a:rPr>
              <a:t>anchoveta de 34.400 </a:t>
            </a:r>
            <a:r>
              <a:rPr lang="es-ES" sz="1100" b="0" u="none" dirty="0">
                <a:latin typeface="Verdana" pitchFamily="34" charset="0"/>
              </a:rPr>
              <a:t>t en la unidad de pesquería de la </a:t>
            </a:r>
            <a:r>
              <a:rPr lang="es-ES" sz="1100" u="none" dirty="0">
                <a:latin typeface="Verdana" pitchFamily="34" charset="0"/>
              </a:rPr>
              <a:t>V a X </a:t>
            </a:r>
            <a:r>
              <a:rPr lang="es-ES" sz="1100" u="none" dirty="0" smtClean="0">
                <a:latin typeface="Verdana" pitchFamily="34" charset="0"/>
              </a:rPr>
              <a:t>regiones</a:t>
            </a:r>
            <a:r>
              <a:rPr lang="es-ES" sz="1100" b="0" u="none" dirty="0" smtClean="0">
                <a:latin typeface="Verdana" pitchFamily="34" charset="0"/>
              </a:rPr>
              <a:t>, </a:t>
            </a:r>
            <a:r>
              <a:rPr lang="es-ES" sz="1100" b="0" u="none" dirty="0">
                <a:latin typeface="Verdana" pitchFamily="34" charset="0"/>
              </a:rPr>
              <a:t>desagregadas de la siguiente </a:t>
            </a:r>
            <a:r>
              <a:rPr lang="es-ES" sz="1100" b="0" u="none" dirty="0" smtClean="0">
                <a:latin typeface="Verdana" pitchFamily="34" charset="0"/>
              </a:rPr>
              <a:t>forma: 165 </a:t>
            </a:r>
            <a:r>
              <a:rPr lang="es-ES" sz="1100" b="0" u="none" dirty="0">
                <a:latin typeface="Verdana" pitchFamily="34" charset="0"/>
              </a:rPr>
              <a:t>t reservada con fines de investigación, </a:t>
            </a:r>
            <a:r>
              <a:rPr lang="es-ES" sz="1100" b="0" u="none" dirty="0" smtClean="0">
                <a:latin typeface="Verdana" pitchFamily="34" charset="0"/>
              </a:rPr>
              <a:t>344 </a:t>
            </a:r>
            <a:r>
              <a:rPr lang="es-ES" sz="1100" b="0" u="none" dirty="0">
                <a:latin typeface="Verdana" pitchFamily="34" charset="0"/>
              </a:rPr>
              <a:t>t cuota de </a:t>
            </a:r>
            <a:r>
              <a:rPr lang="es-ES" sz="1100" b="0" u="none" dirty="0" smtClean="0">
                <a:latin typeface="Verdana" pitchFamily="34" charset="0"/>
              </a:rPr>
              <a:t>imprevisto</a:t>
            </a:r>
            <a:r>
              <a:rPr lang="es-ES" sz="1100" b="0" u="none" dirty="0">
                <a:latin typeface="Verdana" pitchFamily="34" charset="0"/>
              </a:rPr>
              <a:t>, </a:t>
            </a:r>
            <a:r>
              <a:rPr lang="es-ES" sz="1100" b="0" u="none" dirty="0" smtClean="0">
                <a:latin typeface="Verdana" pitchFamily="34" charset="0"/>
              </a:rPr>
              <a:t>344 </a:t>
            </a:r>
            <a:r>
              <a:rPr lang="es-ES" sz="1100" b="0" u="none" dirty="0">
                <a:latin typeface="Verdana" pitchFamily="34" charset="0"/>
              </a:rPr>
              <a:t>consumo humano, </a:t>
            </a:r>
            <a:r>
              <a:rPr lang="es-ES" sz="1100" b="0" u="none" dirty="0" smtClean="0">
                <a:latin typeface="Verdana" pitchFamily="34" charset="0"/>
              </a:rPr>
              <a:t>7.380 </a:t>
            </a:r>
            <a:r>
              <a:rPr lang="es-ES" sz="1100" b="0" u="none" dirty="0">
                <a:latin typeface="Verdana" pitchFamily="34" charset="0"/>
              </a:rPr>
              <a:t>t asignadas al sector </a:t>
            </a:r>
            <a:r>
              <a:rPr lang="es-ES" sz="1100" b="0" u="none" dirty="0" smtClean="0">
                <a:latin typeface="Verdana" pitchFamily="34" charset="0"/>
              </a:rPr>
              <a:t>industrial y 26.165 </a:t>
            </a:r>
            <a:r>
              <a:rPr lang="es-ES" sz="1100" b="0" u="none" dirty="0">
                <a:latin typeface="Verdana" pitchFamily="34" charset="0"/>
              </a:rPr>
              <a:t>t asignadas al sector </a:t>
            </a:r>
            <a:r>
              <a:rPr lang="es-ES" sz="1100" b="0" u="none" dirty="0" smtClean="0">
                <a:latin typeface="Verdana" pitchFamily="34" charset="0"/>
              </a:rPr>
              <a:t>artesanal.</a:t>
            </a:r>
          </a:p>
          <a:p>
            <a:pPr algn="just">
              <a:defRPr/>
            </a:pPr>
            <a:r>
              <a:rPr lang="es-ES" sz="1100" b="0" u="none" dirty="0" smtClean="0">
                <a:latin typeface="Verdana" pitchFamily="34" charset="0"/>
              </a:rPr>
              <a:t>D.Ex.Nº856 </a:t>
            </a:r>
            <a:r>
              <a:rPr lang="es-ES" sz="1100" b="0" u="none" dirty="0">
                <a:latin typeface="Verdana" pitchFamily="34" charset="0"/>
              </a:rPr>
              <a:t>de 2013, elimina en literal c) del </a:t>
            </a:r>
            <a:r>
              <a:rPr lang="es-ES" sz="1100" b="0" u="none" dirty="0" err="1">
                <a:latin typeface="Verdana" pitchFamily="34" charset="0"/>
              </a:rPr>
              <a:t>D.Ex.Nº</a:t>
            </a:r>
            <a:r>
              <a:rPr lang="es-ES" sz="1100" b="0" u="none" dirty="0">
                <a:latin typeface="Verdana" pitchFamily="34" charset="0"/>
              </a:rPr>
              <a:t> 1336 de 2012 </a:t>
            </a:r>
            <a:r>
              <a:rPr lang="es-ES" sz="1100" b="0" u="none" dirty="0" err="1">
                <a:latin typeface="Verdana" pitchFamily="34" charset="0"/>
              </a:rPr>
              <a:t>modif</a:t>
            </a:r>
            <a:r>
              <a:rPr lang="es-ES" sz="1100" b="0" u="none" dirty="0">
                <a:latin typeface="Verdana" pitchFamily="34" charset="0"/>
              </a:rPr>
              <a:t>. por D.EX.Nº 195 de 2013, la frase “hasta un 20% medido en peso por viaje de pesca; además, reemplaza el literal a) referido a la imputación de desembarque de anchoveta. D.EX.Nº 831 de 2013, autoriza durante el período de veda establecido, la captura de anchoveta como fauna acompañante de jurel y caballa que no podrá exceder el 5% en peso, de la especie objetivo, por viaje de pesca.</a:t>
            </a:r>
          </a:p>
          <a:p>
            <a:pPr algn="just">
              <a:defRPr/>
            </a:pPr>
            <a:r>
              <a:rPr lang="es-MX" sz="1100" b="0" u="none" dirty="0" smtClean="0">
                <a:latin typeface="Verdana" pitchFamily="34" charset="0"/>
              </a:rPr>
              <a:t>Durante la vigencia de la veda establecida por el </a:t>
            </a:r>
            <a:r>
              <a:rPr lang="es-MX" sz="1100" u="none" dirty="0" err="1" smtClean="0">
                <a:latin typeface="Verdana" pitchFamily="34" charset="0"/>
              </a:rPr>
              <a:t>D.Ex.N°</a:t>
            </a:r>
            <a:r>
              <a:rPr lang="es-MX" sz="1100" u="none" dirty="0" smtClean="0">
                <a:latin typeface="Verdana" pitchFamily="34" charset="0"/>
              </a:rPr>
              <a:t> 426 de 2014 </a:t>
            </a:r>
            <a:r>
              <a:rPr lang="es-MX" sz="1100" b="0" u="none" dirty="0" smtClean="0">
                <a:latin typeface="Verdana" pitchFamily="34" charset="0"/>
              </a:rPr>
              <a:t>y en la zona mencionada, se autoriza su captura como fauna acompañante de la pesca dirigida a jurel y caballa, la que no podrá exceder el 5%, en peso, de la captura total de la especie objetivo, medida en peso, por viaje de pesca.</a:t>
            </a:r>
          </a:p>
          <a:p>
            <a:pPr algn="just">
              <a:defRPr/>
            </a:pPr>
            <a:r>
              <a:rPr lang="es-ES" sz="1100" b="0" u="none" dirty="0" err="1" smtClean="0">
                <a:latin typeface="Verdana" pitchFamily="34" charset="0"/>
              </a:rPr>
              <a:t>R.Ex.Nº</a:t>
            </a:r>
            <a:r>
              <a:rPr lang="es-ES" sz="1100" b="0" u="none" dirty="0" smtClean="0">
                <a:latin typeface="Verdana" pitchFamily="34" charset="0"/>
              </a:rPr>
              <a:t> 116 de 2015, establece que la cuota de improviso de anchoveta y sardina española (art.29 transitorio Ley 20.657) será de 6.355 t para la XV región.</a:t>
            </a:r>
          </a:p>
          <a:p>
            <a:pPr algn="just">
              <a:defRPr/>
            </a:pPr>
            <a:endParaRPr lang="es-MX" sz="11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a:t>
            </a:r>
            <a:r>
              <a:rPr lang="es-MX" sz="1100" b="0" u="none" dirty="0">
                <a:latin typeface="Verdana" pitchFamily="34" charset="0"/>
              </a:rPr>
              <a:t>No aplica</a:t>
            </a: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a:t>
            </a:r>
            <a:r>
              <a:rPr lang="es-MX" sz="1100" b="0" u="none" dirty="0">
                <a:latin typeface="Verdana" pitchFamily="34" charset="0"/>
              </a:rPr>
              <a:t>No </a:t>
            </a:r>
            <a:r>
              <a:rPr lang="es-MX" sz="1100" b="0" u="none" dirty="0" smtClean="0">
                <a:latin typeface="Verdana" pitchFamily="34" charset="0"/>
              </a:rPr>
              <a:t>aplica</a:t>
            </a:r>
          </a:p>
          <a:p>
            <a:pPr algn="just">
              <a:defRPr/>
            </a:pPr>
            <a:endParaRPr lang="es-MX" sz="1100" b="0" u="none" dirty="0" smtClean="0">
              <a:latin typeface="Verdana" pitchFamily="34" charset="0"/>
            </a:endParaRPr>
          </a:p>
          <a:p>
            <a:pPr algn="just">
              <a:defRPr/>
            </a:pPr>
            <a:r>
              <a:rPr lang="es-MX" sz="1100" b="0" u="none" dirty="0" smtClean="0">
                <a:latin typeface="Verdana" pitchFamily="34" charset="0"/>
              </a:rPr>
              <a:t>    </a:t>
            </a:r>
            <a:r>
              <a:rPr lang="es-MX" sz="900" u="none" dirty="0" smtClean="0">
                <a:latin typeface="Verdana" pitchFamily="34" charset="0"/>
              </a:rPr>
              <a:t>…la </a:t>
            </a:r>
            <a:r>
              <a:rPr lang="es-MX" sz="900" u="none" dirty="0">
                <a:latin typeface="Verdana" pitchFamily="34" charset="0"/>
              </a:rPr>
              <a:t>normativa que rige la veda de anchoveta </a:t>
            </a:r>
            <a:r>
              <a:rPr lang="es-MX" sz="900" i="1" u="none" dirty="0">
                <a:latin typeface="Verdana" pitchFamily="34" charset="0"/>
              </a:rPr>
              <a:t>(</a:t>
            </a:r>
            <a:r>
              <a:rPr lang="es-ES" sz="900" i="1" dirty="0" err="1">
                <a:latin typeface="Verdana" pitchFamily="34" charset="0"/>
              </a:rPr>
              <a:t>Engraulis</a:t>
            </a:r>
            <a:r>
              <a:rPr lang="es-ES" sz="900" i="1" dirty="0">
                <a:latin typeface="Verdana" pitchFamily="34" charset="0"/>
              </a:rPr>
              <a:t> </a:t>
            </a:r>
            <a:r>
              <a:rPr lang="es-ES" sz="900" i="1" dirty="0" err="1">
                <a:latin typeface="Verdana" pitchFamily="34" charset="0"/>
              </a:rPr>
              <a:t>ringens</a:t>
            </a:r>
            <a:r>
              <a:rPr lang="es-ES" sz="900" i="1" u="none" dirty="0">
                <a:latin typeface="Verdana" pitchFamily="34" charset="0"/>
              </a:rPr>
              <a:t>) </a:t>
            </a:r>
            <a:r>
              <a:rPr lang="es-MX" sz="900" u="none" dirty="0">
                <a:latin typeface="Verdana" pitchFamily="34" charset="0"/>
              </a:rPr>
              <a:t>se detalla en la página siguiente</a:t>
            </a:r>
          </a:p>
          <a:p>
            <a:pPr algn="just">
              <a:defRPr/>
            </a:pPr>
            <a:endParaRPr lang="es-ES" sz="800" b="0" u="none" dirty="0">
              <a:latin typeface="Verdana" pitchFamily="34" charset="0"/>
            </a:endParaRPr>
          </a:p>
        </p:txBody>
      </p:sp>
      <p:sp>
        <p:nvSpPr>
          <p:cNvPr id="2" name="1 Título"/>
          <p:cNvSpPr>
            <a:spLocks noGrp="1"/>
          </p:cNvSpPr>
          <p:nvPr>
            <p:ph type="title"/>
          </p:nvPr>
        </p:nvSpPr>
        <p:spPr>
          <a:xfrm>
            <a:off x="642938" y="0"/>
            <a:ext cx="7772400" cy="901700"/>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3556" name="57 Rectángulo redondeado">
            <a:hlinkClick r:id="rId2" action="ppaction://hlinksldjump"/>
          </p:cNvPr>
          <p:cNvSpPr>
            <a:spLocks noChangeArrowheads="1"/>
          </p:cNvSpPr>
          <p:nvPr/>
        </p:nvSpPr>
        <p:spPr bwMode="auto">
          <a:xfrm>
            <a:off x="7668344" y="6312172"/>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107950" y="864096"/>
            <a:ext cx="8858250" cy="5993904"/>
          </a:xfrm>
          <a:prstGeom prst="rect">
            <a:avLst/>
          </a:prstGeom>
          <a:solidFill>
            <a:schemeClr val="accent5">
              <a:alpha val="51000"/>
            </a:schemeClr>
          </a:solidFill>
          <a:ln w="9525" algn="ctr">
            <a:noFill/>
            <a:round/>
            <a:headEnd/>
            <a:tailEnd/>
          </a:ln>
        </p:spPr>
        <p:txBody>
          <a:bodyPr/>
          <a:lstStyle/>
          <a:p>
            <a:pPr algn="just">
              <a:defRPr/>
            </a:pPr>
            <a:r>
              <a:rPr lang="es-MX" sz="1100" b="0" u="none" dirty="0">
                <a:latin typeface="Verdana" pitchFamily="34" charset="0"/>
              </a:rPr>
              <a:t>Continuación</a:t>
            </a:r>
            <a:r>
              <a:rPr lang="es-MX" sz="1400" b="0" u="none" dirty="0">
                <a:latin typeface="Verdana" pitchFamily="34" charset="0"/>
              </a:rPr>
              <a:t>…</a:t>
            </a:r>
            <a:r>
              <a:rPr lang="es-MX" sz="1400" dirty="0">
                <a:latin typeface="Verdana" pitchFamily="34" charset="0"/>
              </a:rPr>
              <a:t>Anchoveta </a:t>
            </a:r>
            <a:r>
              <a:rPr lang="es-MX" sz="900" i="1" dirty="0">
                <a:latin typeface="Verdana" pitchFamily="34" charset="0"/>
              </a:rPr>
              <a:t>(</a:t>
            </a:r>
            <a:r>
              <a:rPr lang="es-ES" sz="900" i="1" dirty="0" err="1">
                <a:latin typeface="Verdana" pitchFamily="34" charset="0"/>
              </a:rPr>
              <a:t>Engraulis</a:t>
            </a:r>
            <a:r>
              <a:rPr lang="es-ES" sz="900" i="1" dirty="0">
                <a:latin typeface="Verdana" pitchFamily="34" charset="0"/>
              </a:rPr>
              <a:t> </a:t>
            </a:r>
            <a:r>
              <a:rPr lang="es-ES" sz="900" i="1" dirty="0" err="1">
                <a:latin typeface="Verdana" pitchFamily="34" charset="0"/>
              </a:rPr>
              <a:t>ringens</a:t>
            </a:r>
            <a:r>
              <a:rPr lang="es-ES" sz="900" i="1" dirty="0">
                <a:latin typeface="Verdana" pitchFamily="34" charset="0"/>
              </a:rPr>
              <a:t>)</a:t>
            </a:r>
          </a:p>
          <a:p>
            <a:pPr algn="just">
              <a:buFont typeface="Wingdings" pitchFamily="2" charset="2"/>
              <a:buChar char="ü"/>
              <a:defRPr/>
            </a:pPr>
            <a:r>
              <a:rPr lang="es-MX" sz="900" b="0" u="none" dirty="0" smtClean="0">
                <a:latin typeface="Verdana" pitchFamily="34" charset="0"/>
              </a:rPr>
              <a:t>Veda</a:t>
            </a:r>
            <a:r>
              <a:rPr lang="es-MX" sz="900" b="0" u="none" dirty="0">
                <a:latin typeface="Verdana" pitchFamily="34" charset="0"/>
              </a:rPr>
              <a:t>: </a:t>
            </a:r>
            <a:r>
              <a:rPr lang="es-ES" sz="900" u="none" dirty="0" err="1">
                <a:latin typeface="Verdana" pitchFamily="34" charset="0"/>
              </a:rPr>
              <a:t>D.Ex.N°</a:t>
            </a:r>
            <a:r>
              <a:rPr lang="es-ES" sz="900" u="none" dirty="0">
                <a:latin typeface="Verdana" pitchFamily="34" charset="0"/>
              </a:rPr>
              <a:t> 239/1996 </a:t>
            </a:r>
            <a:r>
              <a:rPr lang="es-ES" sz="900" b="0" u="none" dirty="0" err="1">
                <a:latin typeface="Verdana" pitchFamily="34" charset="0"/>
              </a:rPr>
              <a:t>modif</a:t>
            </a:r>
            <a:r>
              <a:rPr lang="es-ES" sz="900" b="0" u="none" dirty="0">
                <a:latin typeface="Verdana" pitchFamily="34" charset="0"/>
              </a:rPr>
              <a:t>. por </a:t>
            </a:r>
            <a:r>
              <a:rPr lang="es-ES" sz="900" b="0" u="none" dirty="0" err="1">
                <a:latin typeface="Verdana" pitchFamily="34" charset="0"/>
              </a:rPr>
              <a:t>D.Ex.N°</a:t>
            </a:r>
            <a:r>
              <a:rPr lang="es-ES" sz="900" b="0" u="none" dirty="0">
                <a:latin typeface="Verdana" pitchFamily="34" charset="0"/>
              </a:rPr>
              <a:t> 323/2010, establece veda biológica anual entre las regiones </a:t>
            </a:r>
            <a:r>
              <a:rPr lang="es-ES" sz="900" u="none" dirty="0">
                <a:latin typeface="Verdana" pitchFamily="34" charset="0"/>
              </a:rPr>
              <a:t>V y IX regiones</a:t>
            </a:r>
            <a:r>
              <a:rPr lang="es-ES" sz="900" b="0" u="none" dirty="0">
                <a:latin typeface="Verdana" pitchFamily="34" charset="0"/>
              </a:rPr>
              <a:t>, entre el 10 de diciembre de cada año y el 5 de marzo del año siguiente, ambas fechas inclusive. </a:t>
            </a:r>
            <a:r>
              <a:rPr lang="es-ES" sz="900" b="0" u="none" dirty="0" smtClean="0">
                <a:latin typeface="Verdana" pitchFamily="34" charset="0"/>
              </a:rPr>
              <a:t>Se exceptúa la captura destinada a carnada y consumo humano directo. D.EX.Nº209/2015 (modificado por D.EX.Nº223 y D.EX.Nº261, ambos de 2015), establece veda biológica en la </a:t>
            </a:r>
            <a:r>
              <a:rPr lang="es-ES" sz="900" u="none" dirty="0" smtClean="0">
                <a:latin typeface="Verdana" pitchFamily="34" charset="0"/>
              </a:rPr>
              <a:t>VIII región</a:t>
            </a:r>
            <a:r>
              <a:rPr lang="es-ES" sz="900" b="0" u="none" dirty="0" smtClean="0">
                <a:latin typeface="Verdana" pitchFamily="34" charset="0"/>
              </a:rPr>
              <a:t>, referencialmente (se podrá poner término anticipado según resultados muestreos IFOP) entre el 31 de marzo y el 30 de abril de 2015,</a:t>
            </a:r>
            <a:r>
              <a:rPr lang="es-MX" sz="900" b="0" u="none" dirty="0" smtClean="0">
                <a:latin typeface="Verdana" pitchFamily="34" charset="0"/>
              </a:rPr>
              <a:t> exceptuándose de esta veda la captura destinada a la elaboración de productos de consumo humano directo y a carnada.</a:t>
            </a:r>
            <a:r>
              <a:rPr lang="es-ES" sz="900" b="0" u="none" dirty="0" smtClean="0">
                <a:latin typeface="Verdana" pitchFamily="34" charset="0"/>
              </a:rPr>
              <a:t> </a:t>
            </a:r>
            <a:r>
              <a:rPr lang="es-ES" sz="900" b="0" u="none" dirty="0" err="1" smtClean="0">
                <a:latin typeface="Verdana" pitchFamily="34" charset="0"/>
              </a:rPr>
              <a:t>D.Ex.N</a:t>
            </a:r>
            <a:r>
              <a:rPr lang="es-ES" sz="900" b="0" u="none" dirty="0" err="1">
                <a:latin typeface="Verdana" pitchFamily="34" charset="0"/>
              </a:rPr>
              <a:t>°</a:t>
            </a:r>
            <a:r>
              <a:rPr lang="es-ES" sz="900" b="0" u="none" dirty="0">
                <a:latin typeface="Verdana" pitchFamily="34" charset="0"/>
              </a:rPr>
              <a:t> 239/1996 modificado por </a:t>
            </a:r>
            <a:r>
              <a:rPr lang="es-ES" sz="900" b="0" u="none" dirty="0" err="1">
                <a:latin typeface="Verdana" pitchFamily="34" charset="0"/>
              </a:rPr>
              <a:t>D.Ex</a:t>
            </a:r>
            <a:r>
              <a:rPr lang="es-ES" sz="900" b="0" u="none" dirty="0">
                <a:latin typeface="Verdana" pitchFamily="34" charset="0"/>
              </a:rPr>
              <a:t>. N° 1156/2011, establece veda biológica anual en el área marítima de la </a:t>
            </a:r>
            <a:r>
              <a:rPr lang="es-ES" sz="900" u="none" dirty="0">
                <a:latin typeface="Verdana" pitchFamily="34" charset="0"/>
              </a:rPr>
              <a:t>X región</a:t>
            </a:r>
            <a:r>
              <a:rPr lang="es-ES" sz="900" b="0" u="none" dirty="0">
                <a:latin typeface="Verdana" pitchFamily="34" charset="0"/>
              </a:rPr>
              <a:t>, entre el 1° de enero y el 7 de febrero de cada año calendario, ambas fecha inclusive. </a:t>
            </a:r>
            <a:r>
              <a:rPr lang="es-MX" sz="900" b="0" u="none" dirty="0" err="1">
                <a:latin typeface="Verdana" pitchFamily="34" charset="0"/>
              </a:rPr>
              <a:t>D.Ex.N°</a:t>
            </a:r>
            <a:r>
              <a:rPr lang="es-MX" sz="900" b="0" u="none" dirty="0">
                <a:latin typeface="Verdana" pitchFamily="34" charset="0"/>
              </a:rPr>
              <a:t> 35 de 2013 modifica a </a:t>
            </a:r>
            <a:r>
              <a:rPr lang="es-ES" sz="900" b="0" u="none" dirty="0" err="1">
                <a:latin typeface="Verdana" pitchFamily="34" charset="0"/>
              </a:rPr>
              <a:t>D.Ex.N°</a:t>
            </a:r>
            <a:r>
              <a:rPr lang="es-ES" sz="900" b="0" u="none" dirty="0">
                <a:latin typeface="Verdana" pitchFamily="34" charset="0"/>
              </a:rPr>
              <a:t> 239 de 1996, en el sentido de indicar que la veda biológica anual en la </a:t>
            </a:r>
            <a:r>
              <a:rPr lang="es-ES" sz="900" u="none" dirty="0">
                <a:latin typeface="Verdana" pitchFamily="34" charset="0"/>
              </a:rPr>
              <a:t>X Región </a:t>
            </a:r>
            <a:r>
              <a:rPr lang="es-ES" sz="900" b="0" u="none" dirty="0">
                <a:latin typeface="Verdana" pitchFamily="34" charset="0"/>
              </a:rPr>
              <a:t>regirá desde el 15 de marzo y hasta el 15 de mayo de cada año,</a:t>
            </a:r>
            <a:r>
              <a:rPr lang="es-MX" sz="900" b="0" u="none" dirty="0">
                <a:latin typeface="Verdana" pitchFamily="34" charset="0"/>
              </a:rPr>
              <a:t> exceptuándose de esta veda la captura destinada a la elaboración de productos de consumo humano directo y a carnada. </a:t>
            </a:r>
            <a:r>
              <a:rPr lang="es-MX" sz="900" b="0" u="none" dirty="0" err="1">
                <a:latin typeface="Verdana" pitchFamily="34" charset="0"/>
              </a:rPr>
              <a:t>D.Ex.N°</a:t>
            </a:r>
            <a:r>
              <a:rPr lang="es-MX" sz="900" b="0" u="none" dirty="0">
                <a:latin typeface="Verdana" pitchFamily="34" charset="0"/>
              </a:rPr>
              <a:t> </a:t>
            </a:r>
            <a:r>
              <a:rPr lang="es-MX" sz="900" b="0" u="none" dirty="0" smtClean="0">
                <a:latin typeface="Verdana" pitchFamily="34" charset="0"/>
              </a:rPr>
              <a:t>145 </a:t>
            </a:r>
            <a:r>
              <a:rPr lang="es-MX" sz="900" b="0" u="none" dirty="0">
                <a:latin typeface="Verdana" pitchFamily="34" charset="0"/>
              </a:rPr>
              <a:t>de </a:t>
            </a:r>
            <a:r>
              <a:rPr lang="es-MX" sz="900" b="0" u="none" dirty="0" smtClean="0">
                <a:latin typeface="Verdana" pitchFamily="34" charset="0"/>
              </a:rPr>
              <a:t>2014 modifica </a:t>
            </a:r>
            <a:r>
              <a:rPr lang="es-MX" sz="900" b="0" u="none" dirty="0">
                <a:latin typeface="Verdana" pitchFamily="34" charset="0"/>
              </a:rPr>
              <a:t>a </a:t>
            </a:r>
            <a:r>
              <a:rPr lang="es-ES" sz="900" b="0" u="none" dirty="0" err="1">
                <a:latin typeface="Verdana" pitchFamily="34" charset="0"/>
              </a:rPr>
              <a:t>D.Ex.N°</a:t>
            </a:r>
            <a:r>
              <a:rPr lang="es-ES" sz="900" b="0" u="none" dirty="0">
                <a:latin typeface="Verdana" pitchFamily="34" charset="0"/>
              </a:rPr>
              <a:t> 35 de 2013, en el sentido que la veda biológica anual de </a:t>
            </a:r>
            <a:r>
              <a:rPr lang="es-ES" sz="900" b="0" u="none" dirty="0" smtClean="0">
                <a:latin typeface="Verdana" pitchFamily="34" charset="0"/>
              </a:rPr>
              <a:t>2014 </a:t>
            </a:r>
            <a:r>
              <a:rPr lang="es-ES" sz="900" b="0" u="none" dirty="0">
                <a:latin typeface="Verdana" pitchFamily="34" charset="0"/>
              </a:rPr>
              <a:t>regirá desde el </a:t>
            </a:r>
            <a:r>
              <a:rPr lang="es-ES" sz="900" b="0" u="none" dirty="0" smtClean="0">
                <a:latin typeface="Verdana" pitchFamily="34" charset="0"/>
              </a:rPr>
              <a:t>4 </a:t>
            </a:r>
            <a:r>
              <a:rPr lang="es-ES" sz="900" b="0" u="none" dirty="0">
                <a:latin typeface="Verdana" pitchFamily="34" charset="0"/>
              </a:rPr>
              <a:t>de abril, inclusive. </a:t>
            </a:r>
            <a:r>
              <a:rPr lang="es-MX" sz="900" b="0" u="none" dirty="0" err="1">
                <a:latin typeface="Verdana" pitchFamily="34" charset="0"/>
              </a:rPr>
              <a:t>D.Ex.N°</a:t>
            </a:r>
            <a:r>
              <a:rPr lang="es-MX" sz="900" b="0" u="none" dirty="0">
                <a:latin typeface="Verdana" pitchFamily="34" charset="0"/>
              </a:rPr>
              <a:t> 403 de 2013 modifica </a:t>
            </a:r>
            <a:r>
              <a:rPr lang="es-ES" sz="900" b="0" u="none" dirty="0" err="1">
                <a:latin typeface="Verdana" pitchFamily="34" charset="0"/>
              </a:rPr>
              <a:t>D.Ex.N°</a:t>
            </a:r>
            <a:r>
              <a:rPr lang="es-ES" sz="900" b="0" u="none" dirty="0">
                <a:latin typeface="Verdana" pitchFamily="34" charset="0"/>
              </a:rPr>
              <a:t> 35 de 2013, en el sentido que la veda biológica anual de 2013 regirá entre el 30 de abril y el 15 de mayo, ambas fechas inclusive</a:t>
            </a:r>
            <a:r>
              <a:rPr lang="es-ES" sz="900" b="0" u="none" dirty="0" smtClean="0">
                <a:latin typeface="Verdana" pitchFamily="34" charset="0"/>
              </a:rPr>
              <a:t>. </a:t>
            </a:r>
            <a:r>
              <a:rPr lang="es-MX" sz="900" b="0" u="none" dirty="0" err="1" smtClean="0">
                <a:latin typeface="Verdana" pitchFamily="34" charset="0"/>
              </a:rPr>
              <a:t>D.Ex.N°</a:t>
            </a:r>
            <a:r>
              <a:rPr lang="es-MX" sz="900" b="0" u="none" dirty="0" smtClean="0">
                <a:latin typeface="Verdana" pitchFamily="34" charset="0"/>
              </a:rPr>
              <a:t> 1225 de 2013 modifica </a:t>
            </a:r>
            <a:r>
              <a:rPr lang="es-ES" sz="900" b="0" u="none" dirty="0" err="1" smtClean="0">
                <a:latin typeface="Verdana" pitchFamily="34" charset="0"/>
              </a:rPr>
              <a:t>D.Ex.N°</a:t>
            </a:r>
            <a:r>
              <a:rPr lang="es-ES" sz="900" b="0" u="none" dirty="0" smtClean="0">
                <a:latin typeface="Verdana" pitchFamily="34" charset="0"/>
              </a:rPr>
              <a:t> 239 de 1996, en el sentido de señalar que para el año 2013 y entre las </a:t>
            </a:r>
            <a:r>
              <a:rPr lang="es-ES" sz="900" u="none" dirty="0" smtClean="0">
                <a:latin typeface="Verdana" pitchFamily="34" charset="0"/>
              </a:rPr>
              <a:t>regiones V y VIII</a:t>
            </a:r>
            <a:r>
              <a:rPr lang="es-ES" sz="900" b="0" u="none" dirty="0" smtClean="0">
                <a:latin typeface="Verdana" pitchFamily="34" charset="0"/>
              </a:rPr>
              <a:t>, la veda regirá a partir del 23 de noviembre. </a:t>
            </a:r>
            <a:r>
              <a:rPr lang="es-MX" sz="900" b="0" u="none" dirty="0" err="1" smtClean="0">
                <a:latin typeface="Verdana" pitchFamily="34" charset="0"/>
              </a:rPr>
              <a:t>D.Ex.N°</a:t>
            </a:r>
            <a:r>
              <a:rPr lang="es-MX" sz="900" b="0" u="none" dirty="0" smtClean="0">
                <a:latin typeface="Verdana" pitchFamily="34" charset="0"/>
              </a:rPr>
              <a:t> 1321 de 2013 modifica </a:t>
            </a:r>
            <a:r>
              <a:rPr lang="es-ES" sz="900" b="0" u="none" dirty="0" err="1" smtClean="0">
                <a:latin typeface="Verdana" pitchFamily="34" charset="0"/>
              </a:rPr>
              <a:t>D.Ex.N°</a:t>
            </a:r>
            <a:r>
              <a:rPr lang="es-ES" sz="900" b="0" u="none" dirty="0" smtClean="0">
                <a:latin typeface="Verdana" pitchFamily="34" charset="0"/>
              </a:rPr>
              <a:t> 239 de 1996, en el sentido de señalar que para el período 2013-2014, en la </a:t>
            </a:r>
            <a:r>
              <a:rPr lang="es-ES" sz="900" u="none" dirty="0" smtClean="0">
                <a:latin typeface="Verdana" pitchFamily="34" charset="0"/>
              </a:rPr>
              <a:t>IX Región</a:t>
            </a:r>
            <a:r>
              <a:rPr lang="es-ES" sz="900" b="0" u="none" dirty="0" smtClean="0">
                <a:latin typeface="Verdana" pitchFamily="34" charset="0"/>
              </a:rPr>
              <a:t>, esta veda regirá a partir del 1 de enero de 2014.</a:t>
            </a:r>
            <a:endParaRPr lang="es-ES" sz="900" b="0" u="none" dirty="0">
              <a:latin typeface="Verdana" pitchFamily="34" charset="0"/>
            </a:endParaRPr>
          </a:p>
          <a:p>
            <a:pPr algn="just">
              <a:defRPr/>
            </a:pPr>
            <a:r>
              <a:rPr lang="es-ES" sz="900" u="none" dirty="0" err="1" smtClean="0">
                <a:latin typeface="Verdana" pitchFamily="34" charset="0"/>
              </a:rPr>
              <a:t>D.Ex.N</a:t>
            </a:r>
            <a:r>
              <a:rPr lang="es-ES" sz="900" u="none" dirty="0" err="1">
                <a:latin typeface="Verdana" pitchFamily="34" charset="0"/>
              </a:rPr>
              <a:t>°</a:t>
            </a:r>
            <a:r>
              <a:rPr lang="es-ES" sz="900" u="none" dirty="0">
                <a:latin typeface="Verdana" pitchFamily="34" charset="0"/>
              </a:rPr>
              <a:t> 115 de </a:t>
            </a:r>
            <a:r>
              <a:rPr lang="es-ES" sz="900" u="none" dirty="0" smtClean="0">
                <a:latin typeface="Verdana" pitchFamily="34" charset="0"/>
              </a:rPr>
              <a:t>1997</a:t>
            </a:r>
            <a:r>
              <a:rPr lang="es-ES" sz="900" b="0" u="none" dirty="0" smtClean="0">
                <a:latin typeface="Verdana" pitchFamily="34" charset="0"/>
              </a:rPr>
              <a:t>, </a:t>
            </a:r>
            <a:r>
              <a:rPr lang="es-ES" sz="900" b="0" u="none" dirty="0">
                <a:latin typeface="Verdana" pitchFamily="34" charset="0"/>
              </a:rPr>
              <a:t>establece veda biológica reproductiva, en el área marítima comprendida entre la </a:t>
            </a:r>
            <a:r>
              <a:rPr lang="es-ES" sz="900" u="none" dirty="0">
                <a:latin typeface="Verdana" pitchFamily="34" charset="0"/>
              </a:rPr>
              <a:t>V a X regiones</a:t>
            </a:r>
            <a:r>
              <a:rPr lang="es-ES" sz="900" b="0" u="none" dirty="0">
                <a:latin typeface="Verdana" pitchFamily="34" charset="0"/>
              </a:rPr>
              <a:t>, entre los días 21 de julio y 31 de agosto de cada año calendario, ambas fechas inclusive. </a:t>
            </a:r>
            <a:r>
              <a:rPr lang="es-MX" sz="900" b="0" u="none" dirty="0">
                <a:latin typeface="Verdana" pitchFamily="34" charset="0"/>
              </a:rPr>
              <a:t>Se exceptúa de esta medida las capturas destinadas a la elaboración de productos de consumo humano directo y carnada. </a:t>
            </a:r>
            <a:r>
              <a:rPr lang="es-ES" sz="900" u="none" dirty="0" smtClean="0">
                <a:latin typeface="Verdana" pitchFamily="34" charset="0"/>
              </a:rPr>
              <a:t>D.Ex.Nº378 de 2014 </a:t>
            </a:r>
            <a:r>
              <a:rPr lang="es-ES" sz="900" b="0" u="none" dirty="0" smtClean="0">
                <a:latin typeface="Verdana" pitchFamily="34" charset="0"/>
              </a:rPr>
              <a:t>modifica D.Ex.Nº115 de 1997, en el sentido que para el año 2014, la veda entre la regiones </a:t>
            </a:r>
            <a:r>
              <a:rPr lang="es-ES" sz="900" u="none" dirty="0" smtClean="0">
                <a:latin typeface="Verdana" pitchFamily="34" charset="0"/>
              </a:rPr>
              <a:t>V y XIV </a:t>
            </a:r>
            <a:r>
              <a:rPr lang="es-ES" sz="900" b="0" u="none" dirty="0" smtClean="0">
                <a:latin typeface="Verdana" pitchFamily="34" charset="0"/>
              </a:rPr>
              <a:t>se inicia el día 24 de julio.</a:t>
            </a:r>
            <a:endParaRPr lang="es-ES" sz="900" b="0" u="none" dirty="0">
              <a:latin typeface="Verdana" pitchFamily="34" charset="0"/>
            </a:endParaRPr>
          </a:p>
          <a:p>
            <a:pPr algn="just">
              <a:defRPr/>
            </a:pPr>
            <a:r>
              <a:rPr lang="es-MX" sz="900" u="none" dirty="0" err="1" smtClean="0">
                <a:latin typeface="Verdana" pitchFamily="34" charset="0"/>
              </a:rPr>
              <a:t>D.Ex.N</a:t>
            </a:r>
            <a:r>
              <a:rPr lang="es-MX" sz="900" u="none" dirty="0" err="1">
                <a:latin typeface="Verdana" pitchFamily="34" charset="0"/>
              </a:rPr>
              <a:t>°</a:t>
            </a:r>
            <a:r>
              <a:rPr lang="es-MX" sz="900" u="none" dirty="0">
                <a:latin typeface="Verdana" pitchFamily="34" charset="0"/>
              </a:rPr>
              <a:t> 1137 de 2011 </a:t>
            </a:r>
            <a:r>
              <a:rPr lang="es-MX" sz="900" b="0" u="none" dirty="0">
                <a:latin typeface="Verdana" pitchFamily="34" charset="0"/>
              </a:rPr>
              <a:t>que modifica a </a:t>
            </a:r>
            <a:r>
              <a:rPr lang="es-ES" sz="900" b="0" u="none" dirty="0" err="1">
                <a:latin typeface="Verdana" pitchFamily="34" charset="0"/>
              </a:rPr>
              <a:t>D.Ex.N°</a:t>
            </a:r>
            <a:r>
              <a:rPr lang="es-ES" sz="900" b="0" u="none" dirty="0">
                <a:latin typeface="Verdana" pitchFamily="34" charset="0"/>
              </a:rPr>
              <a:t> 239 de 1996 , se indica que la veda de este recurso en el área marítima de la </a:t>
            </a:r>
            <a:r>
              <a:rPr lang="es-ES" sz="900" u="none" dirty="0">
                <a:latin typeface="Verdana" pitchFamily="34" charset="0"/>
              </a:rPr>
              <a:t>XIV Región</a:t>
            </a:r>
            <a:r>
              <a:rPr lang="es-ES" sz="900" b="0" u="none" dirty="0">
                <a:latin typeface="Verdana" pitchFamily="34" charset="0"/>
              </a:rPr>
              <a:t>, regirá desde el 1° de enero hasta el 7 de febrero de cada año calendario, ambas fechas inclusive.</a:t>
            </a:r>
          </a:p>
          <a:p>
            <a:pPr algn="just">
              <a:defRPr/>
            </a:pPr>
            <a:r>
              <a:rPr lang="es-ES" sz="900" u="none" dirty="0" err="1" smtClean="0">
                <a:latin typeface="Verdana" pitchFamily="34" charset="0"/>
              </a:rPr>
              <a:t>D.Ex.N</a:t>
            </a:r>
            <a:r>
              <a:rPr lang="es-ES" sz="900" u="none" dirty="0" err="1">
                <a:latin typeface="Verdana" pitchFamily="34" charset="0"/>
              </a:rPr>
              <a:t>°</a:t>
            </a:r>
            <a:r>
              <a:rPr lang="es-ES" sz="900" u="none" dirty="0">
                <a:latin typeface="Verdana" pitchFamily="34" charset="0"/>
              </a:rPr>
              <a:t> 1161 de 2009</a:t>
            </a:r>
            <a:r>
              <a:rPr lang="es-ES" sz="900" b="0" u="none" dirty="0">
                <a:latin typeface="Verdana" pitchFamily="34" charset="0"/>
              </a:rPr>
              <a:t>, establece veda biológica reproductiva, en el área marítima comprendida entre la </a:t>
            </a:r>
            <a:r>
              <a:rPr lang="es-ES" sz="900" u="none" dirty="0">
                <a:latin typeface="Verdana" pitchFamily="34" charset="0"/>
              </a:rPr>
              <a:t>V a XIV regiones</a:t>
            </a:r>
            <a:r>
              <a:rPr lang="es-ES" sz="900" b="0" u="none" dirty="0">
                <a:latin typeface="Verdana" pitchFamily="34" charset="0"/>
              </a:rPr>
              <a:t>, entre los días 21 de agosto y 21 de octubre de cada año calendario, ambas fechas inclusive. En el área marítima comprendida de la </a:t>
            </a:r>
            <a:r>
              <a:rPr lang="es-ES" sz="900" u="none" dirty="0">
                <a:latin typeface="Verdana" pitchFamily="34" charset="0"/>
              </a:rPr>
              <a:t>X región</a:t>
            </a:r>
            <a:r>
              <a:rPr lang="es-ES" sz="900" b="0" u="none" dirty="0">
                <a:latin typeface="Verdana" pitchFamily="34" charset="0"/>
              </a:rPr>
              <a:t>, entre los días 15 de septiembre y 15 de noviembre de cada año calendario, ambas fechas inclusive.</a:t>
            </a:r>
          </a:p>
          <a:p>
            <a:pPr algn="just">
              <a:defRPr/>
            </a:pPr>
            <a:r>
              <a:rPr lang="es-MX" sz="900" u="none" dirty="0" err="1" smtClean="0">
                <a:latin typeface="Verdana" pitchFamily="34" charset="0"/>
              </a:rPr>
              <a:t>D.Ex.N</a:t>
            </a:r>
            <a:r>
              <a:rPr lang="es-MX" sz="900" u="none" dirty="0" err="1">
                <a:latin typeface="Verdana" pitchFamily="34" charset="0"/>
              </a:rPr>
              <a:t>°</a:t>
            </a:r>
            <a:r>
              <a:rPr lang="es-MX" sz="900" u="none" dirty="0">
                <a:latin typeface="Verdana" pitchFamily="34" charset="0"/>
              </a:rPr>
              <a:t> 749 de 2013 </a:t>
            </a:r>
            <a:r>
              <a:rPr lang="es-MX" sz="900" b="0" u="none" dirty="0">
                <a:latin typeface="Verdana" pitchFamily="34" charset="0"/>
              </a:rPr>
              <a:t>(modificado por D.Ex.Nº969/2013) </a:t>
            </a:r>
            <a:r>
              <a:rPr lang="es-ES" sz="900" b="0" u="none" dirty="0">
                <a:latin typeface="Verdana" pitchFamily="34" charset="0"/>
              </a:rPr>
              <a:t>establece veda biológica a partir del 1 de agosto de 2013, en el área marítima entre las </a:t>
            </a:r>
            <a:r>
              <a:rPr lang="es-ES" sz="900" u="none" dirty="0">
                <a:latin typeface="Verdana" pitchFamily="34" charset="0"/>
              </a:rPr>
              <a:t>regiones XV y II</a:t>
            </a:r>
            <a:r>
              <a:rPr lang="es-ES" sz="900" b="0" u="none" dirty="0">
                <a:latin typeface="Verdana" pitchFamily="34" charset="0"/>
              </a:rPr>
              <a:t>, referencialmente entre el 1 de junio y 31 de enero del año siguiente. Esta veda se activará efectivamente por 38 días corridos, cuando los resultados de los </a:t>
            </a:r>
            <a:r>
              <a:rPr lang="es-ES" sz="900" b="0" u="none" dirty="0" err="1">
                <a:latin typeface="Verdana" pitchFamily="34" charset="0"/>
              </a:rPr>
              <a:t>monitoreos</a:t>
            </a:r>
            <a:r>
              <a:rPr lang="es-ES" sz="900" b="0" u="none" dirty="0">
                <a:latin typeface="Verdana" pitchFamily="34" charset="0"/>
              </a:rPr>
              <a:t> de IFOP de la condición reproductiva de la anchoveta se encuentren en los rangos fijados. </a:t>
            </a:r>
            <a:r>
              <a:rPr lang="es-MX" sz="900" b="0" u="none" dirty="0">
                <a:latin typeface="Verdana" pitchFamily="34" charset="0"/>
              </a:rPr>
              <a:t>Se exceptúa de esta medida las capturas destinadas a la elaboración de productos de consumo humano directo y </a:t>
            </a:r>
            <a:r>
              <a:rPr lang="es-MX" sz="900" b="0" u="none" dirty="0" smtClean="0">
                <a:latin typeface="Verdana" pitchFamily="34" charset="0"/>
              </a:rPr>
              <a:t>carnada.</a:t>
            </a:r>
          </a:p>
          <a:p>
            <a:pPr algn="just">
              <a:defRPr/>
            </a:pPr>
            <a:r>
              <a:rPr lang="es-MX" sz="900" u="none" dirty="0" smtClean="0">
                <a:latin typeface="Verdana" pitchFamily="34" charset="0"/>
              </a:rPr>
              <a:t>D.Ex.Nº2 de 2015</a:t>
            </a:r>
            <a:r>
              <a:rPr lang="es-MX" sz="900" b="0" u="none" dirty="0" smtClean="0">
                <a:latin typeface="Verdana" pitchFamily="34" charset="0"/>
              </a:rPr>
              <a:t>, establece veda biológica entre las </a:t>
            </a:r>
            <a:r>
              <a:rPr lang="es-MX" sz="900" u="none" dirty="0" smtClean="0">
                <a:latin typeface="Verdana" pitchFamily="34" charset="0"/>
              </a:rPr>
              <a:t>regiones XV y II</a:t>
            </a:r>
            <a:r>
              <a:rPr lang="es-MX" sz="900" b="0" u="none" dirty="0" smtClean="0">
                <a:latin typeface="Verdana" pitchFamily="34" charset="0"/>
              </a:rPr>
              <a:t>, entre el 14 de enero y el 5 de febrero, ambas de 2015, exceptuándose la captura destinada a consumo humano directo y carnada. Además, autoriza captura de anchoveta como </a:t>
            </a:r>
            <a:r>
              <a:rPr lang="es-MX" sz="900" b="0" u="none" dirty="0" err="1" smtClean="0">
                <a:latin typeface="Verdana" pitchFamily="34" charset="0"/>
              </a:rPr>
              <a:t>f.a.</a:t>
            </a:r>
            <a:r>
              <a:rPr lang="es-MX" sz="900" b="0" u="none" dirty="0" smtClean="0">
                <a:latin typeface="Verdana" pitchFamily="34" charset="0"/>
              </a:rPr>
              <a:t> de pesca dirigida a jurel y caballa, la que no podrá exceder el 5% en peso de la captura total de las especies objetivo por viaje de pesca. </a:t>
            </a:r>
            <a:r>
              <a:rPr lang="es-MX" sz="900" b="0" u="none" dirty="0" err="1" smtClean="0">
                <a:latin typeface="Verdana" pitchFamily="34" charset="0"/>
              </a:rPr>
              <a:t>D.Ex.Nº</a:t>
            </a:r>
            <a:r>
              <a:rPr lang="es-MX" sz="900" b="0" u="none" dirty="0" smtClean="0">
                <a:latin typeface="Verdana" pitchFamily="34" charset="0"/>
              </a:rPr>
              <a:t> 130 de 2015, establece veda biológica entre las regiones XV a II, entre los días 5 y 7 marzo de 2015.</a:t>
            </a:r>
            <a:endParaRPr lang="es-MX" sz="900" b="0" u="none" dirty="0">
              <a:latin typeface="Verdana" pitchFamily="34" charset="0"/>
            </a:endParaRPr>
          </a:p>
          <a:p>
            <a:pPr algn="just">
              <a:defRPr/>
            </a:pPr>
            <a:r>
              <a:rPr lang="es-MX" sz="900" u="none" dirty="0" err="1" smtClean="0">
                <a:latin typeface="Verdana" pitchFamily="34" charset="0"/>
              </a:rPr>
              <a:t>D.Ex.N</a:t>
            </a:r>
            <a:r>
              <a:rPr lang="es-MX" sz="900" u="none" dirty="0" err="1">
                <a:latin typeface="Verdana" pitchFamily="34" charset="0"/>
              </a:rPr>
              <a:t>°</a:t>
            </a:r>
            <a:r>
              <a:rPr lang="es-MX" sz="900" u="none" dirty="0">
                <a:latin typeface="Verdana" pitchFamily="34" charset="0"/>
              </a:rPr>
              <a:t> </a:t>
            </a:r>
            <a:r>
              <a:rPr lang="es-MX" sz="900" u="none" dirty="0" smtClean="0">
                <a:latin typeface="Verdana" pitchFamily="34" charset="0"/>
              </a:rPr>
              <a:t>426 </a:t>
            </a:r>
            <a:r>
              <a:rPr lang="es-MX" sz="900" u="none" dirty="0">
                <a:latin typeface="Verdana" pitchFamily="34" charset="0"/>
              </a:rPr>
              <a:t>de </a:t>
            </a:r>
            <a:r>
              <a:rPr lang="es-MX" sz="900" u="none" dirty="0" smtClean="0">
                <a:latin typeface="Verdana" pitchFamily="34" charset="0"/>
              </a:rPr>
              <a:t>2014 </a:t>
            </a:r>
            <a:r>
              <a:rPr lang="es-ES" sz="900" b="0" u="none" dirty="0">
                <a:latin typeface="Verdana" pitchFamily="34" charset="0"/>
              </a:rPr>
              <a:t>establece veda biológica </a:t>
            </a:r>
            <a:r>
              <a:rPr lang="es-ES" sz="900" b="0" u="none" dirty="0" smtClean="0">
                <a:latin typeface="Verdana" pitchFamily="34" charset="0"/>
              </a:rPr>
              <a:t>reproductiva en </a:t>
            </a:r>
            <a:r>
              <a:rPr lang="es-ES" sz="900" b="0" u="none" dirty="0">
                <a:latin typeface="Verdana" pitchFamily="34" charset="0"/>
              </a:rPr>
              <a:t>el área marítima de las </a:t>
            </a:r>
            <a:r>
              <a:rPr lang="es-ES" sz="900" u="none" dirty="0">
                <a:latin typeface="Verdana" pitchFamily="34" charset="0"/>
              </a:rPr>
              <a:t>regiones III y IV</a:t>
            </a:r>
            <a:r>
              <a:rPr lang="es-ES" sz="900" b="0" u="none" dirty="0">
                <a:latin typeface="Verdana" pitchFamily="34" charset="0"/>
              </a:rPr>
              <a:t>, desde </a:t>
            </a:r>
            <a:r>
              <a:rPr lang="es-ES" sz="900" b="0" u="none" dirty="0" smtClean="0">
                <a:latin typeface="Verdana" pitchFamily="34" charset="0"/>
              </a:rPr>
              <a:t>el 8 </a:t>
            </a:r>
            <a:r>
              <a:rPr lang="es-ES" sz="900" b="0" u="none" dirty="0">
                <a:latin typeface="Verdana" pitchFamily="34" charset="0"/>
              </a:rPr>
              <a:t>de agosto hasta el </a:t>
            </a:r>
            <a:r>
              <a:rPr lang="es-ES" sz="900" b="0" u="none" dirty="0" smtClean="0">
                <a:latin typeface="Verdana" pitchFamily="34" charset="0"/>
              </a:rPr>
              <a:t>15 de </a:t>
            </a:r>
            <a:r>
              <a:rPr lang="es-ES" sz="900" b="0" u="none" dirty="0">
                <a:latin typeface="Verdana" pitchFamily="34" charset="0"/>
              </a:rPr>
              <a:t>septiembre de </a:t>
            </a:r>
            <a:r>
              <a:rPr lang="es-ES" sz="900" b="0" u="none" dirty="0" smtClean="0">
                <a:latin typeface="Verdana" pitchFamily="34" charset="0"/>
              </a:rPr>
              <a:t>2014. </a:t>
            </a:r>
            <a:r>
              <a:rPr lang="es-ES" sz="900" b="0" u="none" dirty="0">
                <a:latin typeface="Verdana" pitchFamily="34" charset="0"/>
              </a:rPr>
              <a:t>Finalizada la veda e iniciada la actividad extractiva, se evaluará la conveniencia de extender esta veda según los resultados de los </a:t>
            </a:r>
            <a:r>
              <a:rPr lang="es-ES" sz="900" b="0" u="none" dirty="0" err="1">
                <a:latin typeface="Verdana" pitchFamily="34" charset="0"/>
              </a:rPr>
              <a:t>monitoreos</a:t>
            </a:r>
            <a:r>
              <a:rPr lang="es-ES" sz="900" b="0" u="none" dirty="0">
                <a:latin typeface="Verdana" pitchFamily="34" charset="0"/>
              </a:rPr>
              <a:t> de IFOP.</a:t>
            </a:r>
            <a:r>
              <a:rPr lang="es-MX" sz="900" b="0" u="none" dirty="0">
                <a:latin typeface="Verdana" pitchFamily="34" charset="0"/>
              </a:rPr>
              <a:t> Se exceptúa de esta medida las capturas destinadas a la elaboración de productos de consumo humano directo y carnada</a:t>
            </a:r>
            <a:r>
              <a:rPr lang="es-MX" sz="900" b="0" u="none" dirty="0" smtClean="0">
                <a:latin typeface="Verdana" pitchFamily="34" charset="0"/>
              </a:rPr>
              <a:t>. </a:t>
            </a:r>
          </a:p>
          <a:p>
            <a:pPr algn="just">
              <a:defRPr/>
            </a:pPr>
            <a:r>
              <a:rPr lang="es-MX" sz="900" u="none" dirty="0" err="1" smtClean="0">
                <a:latin typeface="Verdana" pitchFamily="34" charset="0"/>
              </a:rPr>
              <a:t>D.Ex.N°</a:t>
            </a:r>
            <a:r>
              <a:rPr lang="es-MX" sz="900" u="none" dirty="0" smtClean="0">
                <a:latin typeface="Verdana" pitchFamily="34" charset="0"/>
              </a:rPr>
              <a:t> 1106 de 2013 </a:t>
            </a:r>
            <a:r>
              <a:rPr lang="es-ES" sz="900" b="0" u="none" dirty="0" smtClean="0">
                <a:latin typeface="Verdana" pitchFamily="34" charset="0"/>
              </a:rPr>
              <a:t>establece veda biológica reproductiva en el área marítima de las </a:t>
            </a:r>
            <a:r>
              <a:rPr lang="es-ES" sz="900" u="none" dirty="0" smtClean="0">
                <a:latin typeface="Verdana" pitchFamily="34" charset="0"/>
              </a:rPr>
              <a:t>regiones V a XIV</a:t>
            </a:r>
            <a:r>
              <a:rPr lang="es-ES" sz="900" b="0" u="none" dirty="0" smtClean="0">
                <a:latin typeface="Verdana" pitchFamily="34" charset="0"/>
              </a:rPr>
              <a:t>, desde el 25 de octubre hasta el 17 de noviembre de 2013 inclusive. Finalizada la veda e iniciada la actividad extractiva, se evaluará la conveniencia de extender el período de veda según los resultados de los </a:t>
            </a:r>
            <a:r>
              <a:rPr lang="es-ES" sz="900" b="0" u="none" dirty="0" err="1" smtClean="0">
                <a:latin typeface="Verdana" pitchFamily="34" charset="0"/>
              </a:rPr>
              <a:t>monitoreos</a:t>
            </a:r>
            <a:r>
              <a:rPr lang="es-ES" sz="900" b="0" u="none" dirty="0" smtClean="0">
                <a:latin typeface="Verdana" pitchFamily="34" charset="0"/>
              </a:rPr>
              <a:t> de IFOP.</a:t>
            </a:r>
            <a:r>
              <a:rPr lang="es-MX" sz="900" b="0" u="none" dirty="0" smtClean="0">
                <a:latin typeface="Verdana" pitchFamily="34" charset="0"/>
              </a:rPr>
              <a:t> Se exceptúa de esta medida las capturas destinadas a la elaboración de productos de consumo humano directo y carnada.</a:t>
            </a:r>
          </a:p>
          <a:p>
            <a:pPr algn="just">
              <a:defRPr/>
            </a:pPr>
            <a:r>
              <a:rPr lang="es-MX" sz="900" u="none" dirty="0" err="1" smtClean="0">
                <a:latin typeface="Verdana" pitchFamily="34" charset="0"/>
              </a:rPr>
              <a:t>D.Ex.N°</a:t>
            </a:r>
            <a:r>
              <a:rPr lang="es-MX" sz="900" u="none" dirty="0" smtClean="0">
                <a:latin typeface="Verdana" pitchFamily="34" charset="0"/>
              </a:rPr>
              <a:t> 713 de 2014 (modificado por </a:t>
            </a:r>
            <a:r>
              <a:rPr lang="es-MX" sz="900" u="none" dirty="0" err="1" smtClean="0">
                <a:latin typeface="Verdana" pitchFamily="34" charset="0"/>
              </a:rPr>
              <a:t>D.Ex.N°</a:t>
            </a:r>
            <a:r>
              <a:rPr lang="es-MX" sz="900" u="none" dirty="0" smtClean="0">
                <a:latin typeface="Verdana" pitchFamily="34" charset="0"/>
              </a:rPr>
              <a:t> 748 de 2014) </a:t>
            </a:r>
            <a:r>
              <a:rPr lang="es-ES" sz="900" b="0" u="none" dirty="0" smtClean="0">
                <a:latin typeface="Verdana" pitchFamily="34" charset="0"/>
              </a:rPr>
              <a:t>establece veda biológica reproductiva en el área marítima de las </a:t>
            </a:r>
            <a:r>
              <a:rPr lang="es-ES" sz="900" u="none" dirty="0" smtClean="0">
                <a:latin typeface="Verdana" pitchFamily="34" charset="0"/>
              </a:rPr>
              <a:t>regiones V a XIV</a:t>
            </a:r>
            <a:r>
              <a:rPr lang="es-ES" sz="900" b="0" u="none" dirty="0" smtClean="0">
                <a:latin typeface="Verdana" pitchFamily="34" charset="0"/>
              </a:rPr>
              <a:t>, desde el 26 de octubre hasta el 9 de noviembre de 2014, o bien hasta que el valor del Índice </a:t>
            </a:r>
            <a:r>
              <a:rPr lang="es-ES" sz="900" b="0" u="none" dirty="0" err="1" smtClean="0">
                <a:latin typeface="Verdana" pitchFamily="34" charset="0"/>
              </a:rPr>
              <a:t>Gonadosomático</a:t>
            </a:r>
            <a:r>
              <a:rPr lang="es-ES" sz="900" b="0" u="none" dirty="0" smtClean="0">
                <a:latin typeface="Verdana" pitchFamily="34" charset="0"/>
              </a:rPr>
              <a:t> (IGS) sea menor o igual a 5 en las </a:t>
            </a:r>
            <a:r>
              <a:rPr lang="es-ES" sz="900" b="0" u="none" dirty="0" err="1" smtClean="0">
                <a:latin typeface="Verdana" pitchFamily="34" charset="0"/>
              </a:rPr>
              <a:t>macrozonas</a:t>
            </a:r>
            <a:r>
              <a:rPr lang="es-ES" sz="900" b="0" u="none" dirty="0" smtClean="0">
                <a:latin typeface="Verdana" pitchFamily="34" charset="0"/>
              </a:rPr>
              <a:t> V-VIII regiones y/o IX-XIV regiones. Durante esta veda se prohíbe captura, comercialización, transporte, procesamiento, elaboración y almacenamiento de la especie y sus productos derivados. Se exceptúa la captura destinada a elaboración de productos de consumo humano directo y a carnada.</a:t>
            </a:r>
            <a:endParaRPr lang="es-MX" sz="900" b="0" u="none" dirty="0" smtClean="0">
              <a:latin typeface="Verdana" pitchFamily="34" charset="0"/>
            </a:endParaRPr>
          </a:p>
        </p:txBody>
      </p:sp>
      <p:sp>
        <p:nvSpPr>
          <p:cNvPr id="2" name="1 Título"/>
          <p:cNvSpPr>
            <a:spLocks noGrp="1"/>
          </p:cNvSpPr>
          <p:nvPr>
            <p:ph type="title"/>
          </p:nvPr>
        </p:nvSpPr>
        <p:spPr>
          <a:xfrm>
            <a:off x="642938" y="0"/>
            <a:ext cx="7772400" cy="901700"/>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4580" name="57 Rectángulo redondeado">
            <a:hlinkClick r:id="rId3" action="ppaction://hlinksldjump"/>
          </p:cNvPr>
          <p:cNvSpPr>
            <a:spLocks noChangeArrowheads="1"/>
          </p:cNvSpPr>
          <p:nvPr/>
        </p:nvSpPr>
        <p:spPr bwMode="auto">
          <a:xfrm>
            <a:off x="7572375" y="767557"/>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71563"/>
            <a:ext cx="8358188" cy="22145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Anchoveta blanca </a:t>
            </a:r>
            <a:r>
              <a:rPr lang="es-MX" sz="900" i="1" dirty="0">
                <a:latin typeface="Verdana" pitchFamily="34" charset="0"/>
              </a:rPr>
              <a:t>(</a:t>
            </a:r>
            <a:r>
              <a:rPr lang="es-ES" sz="900" i="1" dirty="0">
                <a:latin typeface="Verdana" pitchFamily="34" charset="0"/>
              </a:rPr>
              <a:t>Anchoa </a:t>
            </a:r>
            <a:r>
              <a:rPr lang="es-ES" sz="900" i="1" dirty="0" err="1">
                <a:latin typeface="Verdana" pitchFamily="34" charset="0"/>
              </a:rPr>
              <a:t>nasus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5604" name="57 Rectángulo redondeado">
            <a:hlinkClick r:id="rId2" action="ppaction://hlinksldjump"/>
          </p:cNvPr>
          <p:cNvSpPr>
            <a:spLocks noChangeArrowheads="1"/>
          </p:cNvSpPr>
          <p:nvPr/>
        </p:nvSpPr>
        <p:spPr bwMode="auto">
          <a:xfrm>
            <a:off x="7358063" y="27146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23" name="7 Rectángulo"/>
          <p:cNvSpPr>
            <a:spLocks noChangeArrowheads="1"/>
          </p:cNvSpPr>
          <p:nvPr/>
        </p:nvSpPr>
        <p:spPr bwMode="auto">
          <a:xfrm>
            <a:off x="428625" y="3500438"/>
            <a:ext cx="8358188" cy="2214562"/>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Anfeltia</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Ahnfeltia</a:t>
            </a:r>
            <a:r>
              <a:rPr lang="es-MX" sz="900" i="1" dirty="0">
                <a:latin typeface="Verdana" pitchFamily="34" charset="0"/>
              </a:rPr>
              <a:t> </a:t>
            </a:r>
            <a:r>
              <a:rPr lang="es-MX" sz="900" i="1" dirty="0" err="1">
                <a:latin typeface="Verdana" pitchFamily="34" charset="0"/>
              </a:rPr>
              <a:t>plicata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5606" name="57 Rectángulo redondeado">
            <a:hlinkClick r:id="rId2" action="ppaction://hlinksldjump"/>
          </p:cNvPr>
          <p:cNvSpPr>
            <a:spLocks noChangeArrowheads="1"/>
          </p:cNvSpPr>
          <p:nvPr/>
        </p:nvSpPr>
        <p:spPr bwMode="auto">
          <a:xfrm>
            <a:off x="7358063" y="514350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Anguila </a:t>
            </a:r>
            <a:r>
              <a:rPr lang="es-MX" sz="900" i="1" dirty="0">
                <a:latin typeface="Verdana" pitchFamily="34" charset="0"/>
              </a:rPr>
              <a:t>(</a:t>
            </a:r>
            <a:r>
              <a:rPr lang="es-ES" sz="900" i="1" dirty="0" err="1">
                <a:latin typeface="Verdana" pitchFamily="34" charset="0"/>
              </a:rPr>
              <a:t>Ophichthus</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6628"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Anguilas babosas </a:t>
            </a:r>
            <a:r>
              <a:rPr lang="es-MX" sz="900" i="1" dirty="0">
                <a:latin typeface="Verdana" pitchFamily="34" charset="0"/>
              </a:rPr>
              <a:t>(</a:t>
            </a:r>
            <a:r>
              <a:rPr lang="es-MX" sz="900" i="1" dirty="0" err="1">
                <a:latin typeface="Verdana" pitchFamily="34" charset="0"/>
              </a:rPr>
              <a:t>Eptatretus</a:t>
            </a:r>
            <a:r>
              <a:rPr lang="es-MX" sz="900" i="1" dirty="0">
                <a:latin typeface="Verdana" pitchFamily="34" charset="0"/>
              </a:rPr>
              <a:t> </a:t>
            </a:r>
            <a:r>
              <a:rPr lang="es-MX" sz="900" i="1" dirty="0" err="1">
                <a:latin typeface="Verdana" pitchFamily="34" charset="0"/>
              </a:rPr>
              <a:t>spp</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7652"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Anguila de Juan Fernández </a:t>
            </a:r>
            <a:r>
              <a:rPr lang="es-MX" sz="900" i="1" dirty="0">
                <a:latin typeface="Verdana" pitchFamily="34" charset="0"/>
              </a:rPr>
              <a:t>(</a:t>
            </a:r>
            <a:r>
              <a:rPr lang="es-MX" sz="900" i="1" dirty="0" err="1">
                <a:latin typeface="Verdana" pitchFamily="34" charset="0"/>
              </a:rPr>
              <a:t>Gymnothorax</a:t>
            </a:r>
            <a:r>
              <a:rPr lang="es-MX" sz="900" i="1" dirty="0">
                <a:latin typeface="Verdana" pitchFamily="34" charset="0"/>
              </a:rPr>
              <a:t> </a:t>
            </a:r>
            <a:r>
              <a:rPr lang="es-MX" sz="900" i="1" dirty="0" err="1">
                <a:latin typeface="Verdana" pitchFamily="34" charset="0"/>
              </a:rPr>
              <a:t>porphyreus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8676"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Apañado </a:t>
            </a:r>
            <a:r>
              <a:rPr lang="es-MX" sz="900" i="1" dirty="0">
                <a:latin typeface="Verdana" pitchFamily="34" charset="0"/>
              </a:rPr>
              <a:t>(</a:t>
            </a:r>
            <a:r>
              <a:rPr lang="es-ES" sz="900" i="1" dirty="0" err="1">
                <a:latin typeface="Verdana" pitchFamily="34" charset="0"/>
              </a:rPr>
              <a:t>Hemilutjanus</a:t>
            </a:r>
            <a:r>
              <a:rPr lang="es-ES" sz="900" i="1" dirty="0">
                <a:latin typeface="Verdana" pitchFamily="34" charset="0"/>
              </a:rPr>
              <a:t> </a:t>
            </a:r>
            <a:r>
              <a:rPr lang="es-ES" sz="900" i="1" dirty="0" err="1">
                <a:latin typeface="Verdana" pitchFamily="34" charset="0"/>
              </a:rPr>
              <a:t>macrophthalmus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29700"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Atún aleta amarilla </a:t>
            </a:r>
            <a:r>
              <a:rPr lang="es-MX" sz="900" i="1" dirty="0">
                <a:latin typeface="Verdana" pitchFamily="34" charset="0"/>
              </a:rPr>
              <a:t>(</a:t>
            </a:r>
            <a:r>
              <a:rPr lang="es-ES" sz="900" i="1" dirty="0" err="1">
                <a:latin typeface="Verdana" pitchFamily="34" charset="0"/>
              </a:rPr>
              <a:t>Thunnus</a:t>
            </a:r>
            <a:r>
              <a:rPr lang="es-ES" sz="900" i="1" dirty="0">
                <a:latin typeface="Verdana" pitchFamily="34" charset="0"/>
              </a:rPr>
              <a:t> </a:t>
            </a:r>
            <a:r>
              <a:rPr lang="es-ES" sz="900" i="1" dirty="0" err="1">
                <a:latin typeface="Verdana" pitchFamily="34" charset="0"/>
              </a:rPr>
              <a:t>albacares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0724" name="57 Rectángulo redondeado">
            <a:hlinkClick r:id="rId2" action="ppaction://hlinksldjump"/>
          </p:cNvPr>
          <p:cNvSpPr>
            <a:spLocks noChangeArrowheads="1"/>
          </p:cNvSpPr>
          <p:nvPr/>
        </p:nvSpPr>
        <p:spPr bwMode="auto">
          <a:xfrm>
            <a:off x="7358063" y="2214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27146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Atún aleta larga </a:t>
            </a:r>
            <a:r>
              <a:rPr lang="es-MX" sz="900" i="1" dirty="0">
                <a:latin typeface="Verdana" pitchFamily="34" charset="0"/>
              </a:rPr>
              <a:t>(</a:t>
            </a:r>
            <a:r>
              <a:rPr lang="es-ES" sz="900" i="1" dirty="0" err="1">
                <a:latin typeface="Verdana" pitchFamily="34" charset="0"/>
              </a:rPr>
              <a:t>Thunnus</a:t>
            </a:r>
            <a:r>
              <a:rPr lang="es-ES" sz="900" i="1" dirty="0">
                <a:latin typeface="Verdana" pitchFamily="34" charset="0"/>
              </a:rPr>
              <a:t> </a:t>
            </a:r>
            <a:r>
              <a:rPr lang="es-ES" sz="900" i="1" dirty="0" err="1">
                <a:latin typeface="Verdana" pitchFamily="34" charset="0"/>
              </a:rPr>
              <a:t>alalunga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 name="7 Rectángulo"/>
          <p:cNvSpPr>
            <a:spLocks noChangeArrowheads="1"/>
          </p:cNvSpPr>
          <p:nvPr/>
        </p:nvSpPr>
        <p:spPr bwMode="auto">
          <a:xfrm>
            <a:off x="428625" y="4429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Atún ojos grandes </a:t>
            </a:r>
            <a:r>
              <a:rPr lang="es-MX" sz="900" i="1" dirty="0">
                <a:latin typeface="Verdana" pitchFamily="34" charset="0"/>
              </a:rPr>
              <a:t>(</a:t>
            </a:r>
            <a:r>
              <a:rPr lang="es-ES" sz="900" i="1" dirty="0" err="1">
                <a:latin typeface="Verdana" pitchFamily="34" charset="0"/>
              </a:rPr>
              <a:t>Thunnus</a:t>
            </a:r>
            <a:r>
              <a:rPr lang="es-ES" sz="900" i="1" dirty="0">
                <a:latin typeface="Verdana" pitchFamily="34" charset="0"/>
              </a:rPr>
              <a:t> </a:t>
            </a:r>
            <a:r>
              <a:rPr lang="es-ES" sz="900" i="1" dirty="0" err="1">
                <a:latin typeface="Verdana" pitchFamily="34" charset="0"/>
              </a:rPr>
              <a:t>obesus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30727" name="57 Rectángulo redondeado">
            <a:hlinkClick r:id="rId2" action="ppaction://hlinksldjump"/>
          </p:cNvPr>
          <p:cNvSpPr>
            <a:spLocks noChangeArrowheads="1"/>
          </p:cNvSpPr>
          <p:nvPr/>
        </p:nvSpPr>
        <p:spPr bwMode="auto">
          <a:xfrm>
            <a:off x="7358063" y="39290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30728" name="57 Rectángulo redondeado">
            <a:hlinkClick r:id="rId2" action="ppaction://hlinksldjump"/>
          </p:cNvPr>
          <p:cNvSpPr>
            <a:spLocks noChangeArrowheads="1"/>
          </p:cNvSpPr>
          <p:nvPr/>
        </p:nvSpPr>
        <p:spPr bwMode="auto">
          <a:xfrm>
            <a:off x="7358063" y="5643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p:cNvSpPr>
          <p:nvPr/>
        </p:nvSpPr>
        <p:spPr bwMode="auto">
          <a:xfrm>
            <a:off x="214313" y="214313"/>
            <a:ext cx="8143875" cy="785812"/>
          </a:xfrm>
          <a:prstGeom prst="rect">
            <a:avLst/>
          </a:prstGeom>
          <a:noFill/>
          <a:ln w="9525">
            <a:noFill/>
            <a:miter lim="800000"/>
            <a:headEnd/>
            <a:tailEnd/>
          </a:ln>
        </p:spPr>
        <p:txBody>
          <a:bodyPr/>
          <a:lstStyle/>
          <a:p>
            <a:pPr algn="r"/>
            <a:endParaRPr lang="es-ES_tradnl" sz="1200" b="0" u="none">
              <a:solidFill>
                <a:srgbClr val="EF4144"/>
              </a:solidFill>
              <a:latin typeface="Verdana" pitchFamily="34" charset="0"/>
            </a:endParaRPr>
          </a:p>
          <a:p>
            <a:pPr algn="ctr"/>
            <a:r>
              <a:rPr lang="es-MX" u="none">
                <a:solidFill>
                  <a:srgbClr val="006CB7"/>
                </a:solidFill>
                <a:latin typeface="Verdana" pitchFamily="34" charset="0"/>
              </a:rPr>
              <a:t>DEFINICIÓN DE MEDIDAS DE ADMINISTRACIÓN</a:t>
            </a:r>
          </a:p>
          <a:p>
            <a:pPr algn="r"/>
            <a:endParaRPr lang="es-ES_tradnl" sz="1200" b="0" u="none">
              <a:solidFill>
                <a:srgbClr val="EF4144"/>
              </a:solidFill>
              <a:latin typeface="Verdana" pitchFamily="34" charset="0"/>
            </a:endParaRPr>
          </a:p>
          <a:p>
            <a:pPr algn="r"/>
            <a:endParaRPr lang="es-ES_tradnl" sz="1200" b="0" u="none">
              <a:solidFill>
                <a:srgbClr val="EF4144"/>
              </a:solidFill>
              <a:latin typeface="Verdana" pitchFamily="34" charset="0"/>
            </a:endParaRPr>
          </a:p>
          <a:p>
            <a:pPr algn="r"/>
            <a:endParaRPr lang="es-ES_tradnl" sz="1200" b="0" u="none">
              <a:solidFill>
                <a:srgbClr val="EF4144"/>
              </a:solidFill>
              <a:latin typeface="Verdana" pitchFamily="34" charset="0"/>
            </a:endParaRPr>
          </a:p>
          <a:p>
            <a:pPr algn="r"/>
            <a:endParaRPr lang="es-ES_tradnl" sz="1200" b="0" u="none">
              <a:solidFill>
                <a:srgbClr val="EF4144"/>
              </a:solidFill>
              <a:latin typeface="Verdana" pitchFamily="34" charset="0"/>
            </a:endParaRPr>
          </a:p>
          <a:p>
            <a:pPr algn="r"/>
            <a:endParaRPr lang="es-ES_tradnl" sz="1200" b="0" u="none">
              <a:solidFill>
                <a:srgbClr val="EF4144"/>
              </a:solidFill>
              <a:latin typeface="Verdana" pitchFamily="34" charset="0"/>
            </a:endParaRPr>
          </a:p>
          <a:p>
            <a:pPr algn="r"/>
            <a:endParaRPr lang="es-ES_tradnl" sz="1200" b="0" u="none">
              <a:solidFill>
                <a:srgbClr val="EF4144"/>
              </a:solidFill>
              <a:latin typeface="Verdana" pitchFamily="34" charset="0"/>
            </a:endParaRPr>
          </a:p>
        </p:txBody>
      </p:sp>
      <p:sp>
        <p:nvSpPr>
          <p:cNvPr id="4099" name="Footer Placeholder 10"/>
          <p:cNvSpPr txBox="1">
            <a:spLocks noGrp="1"/>
          </p:cNvSpPr>
          <p:nvPr/>
        </p:nvSpPr>
        <p:spPr bwMode="auto">
          <a:xfrm>
            <a:off x="19050" y="6527800"/>
            <a:ext cx="6569174" cy="246063"/>
          </a:xfrm>
          <a:prstGeom prst="rect">
            <a:avLst/>
          </a:prstGeom>
          <a:noFill/>
          <a:ln w="9525">
            <a:noFill/>
            <a:miter lim="800000"/>
            <a:headEnd/>
            <a:tailEnd/>
          </a:ln>
        </p:spPr>
        <p:txBody>
          <a:bodyPr/>
          <a:lstStyle/>
          <a:p>
            <a:pPr defTabSz="457200"/>
            <a:r>
              <a:rPr lang="en-US" sz="900" b="0" u="none" dirty="0" err="1">
                <a:solidFill>
                  <a:srgbClr val="898989"/>
                </a:solidFill>
                <a:latin typeface="Verdana" pitchFamily="34" charset="0"/>
                <a:ea typeface="Verdana" pitchFamily="34" charset="0"/>
                <a:cs typeface="Verdana" pitchFamily="34" charset="0"/>
              </a:rPr>
              <a:t>Gobierno</a:t>
            </a:r>
            <a:r>
              <a:rPr lang="en-US" sz="900" b="0" u="none" dirty="0">
                <a:solidFill>
                  <a:srgbClr val="898989"/>
                </a:solidFill>
                <a:latin typeface="Verdana" pitchFamily="34" charset="0"/>
                <a:ea typeface="Verdana" pitchFamily="34" charset="0"/>
                <a:cs typeface="Verdana" pitchFamily="34" charset="0"/>
              </a:rPr>
              <a:t> de Chile | </a:t>
            </a:r>
            <a:r>
              <a:rPr lang="en-US" sz="900" b="0" u="none" dirty="0" err="1">
                <a:solidFill>
                  <a:srgbClr val="898989"/>
                </a:solidFill>
                <a:latin typeface="Verdana" pitchFamily="34" charset="0"/>
                <a:ea typeface="Verdana" pitchFamily="34" charset="0"/>
                <a:cs typeface="Verdana" pitchFamily="34" charset="0"/>
              </a:rPr>
              <a:t>Ministerio</a:t>
            </a:r>
            <a:r>
              <a:rPr lang="en-US" sz="900" b="0" u="none" dirty="0">
                <a:solidFill>
                  <a:srgbClr val="898989"/>
                </a:solidFill>
                <a:latin typeface="Verdana" pitchFamily="34" charset="0"/>
                <a:ea typeface="Verdana" pitchFamily="34" charset="0"/>
                <a:cs typeface="Verdana" pitchFamily="34" charset="0"/>
              </a:rPr>
              <a:t> de </a:t>
            </a:r>
            <a:r>
              <a:rPr lang="en-US" sz="900" b="0" u="none" dirty="0" err="1">
                <a:solidFill>
                  <a:srgbClr val="898989"/>
                </a:solidFill>
                <a:latin typeface="Verdana" pitchFamily="34" charset="0"/>
                <a:ea typeface="Verdana" pitchFamily="34" charset="0"/>
                <a:cs typeface="Verdana" pitchFamily="34" charset="0"/>
              </a:rPr>
              <a:t>Economía</a:t>
            </a:r>
            <a:r>
              <a:rPr lang="en-US" sz="900" b="0" u="none" dirty="0">
                <a:solidFill>
                  <a:srgbClr val="898989"/>
                </a:solidFill>
                <a:latin typeface="Verdana" pitchFamily="34" charset="0"/>
                <a:ea typeface="Verdana" pitchFamily="34" charset="0"/>
                <a:cs typeface="Verdana" pitchFamily="34" charset="0"/>
              </a:rPr>
              <a:t> </a:t>
            </a:r>
            <a:r>
              <a:rPr lang="en-US" sz="900" b="0" u="none" dirty="0" err="1">
                <a:solidFill>
                  <a:srgbClr val="898989"/>
                </a:solidFill>
                <a:latin typeface="Verdana" pitchFamily="34" charset="0"/>
                <a:ea typeface="Verdana" pitchFamily="34" charset="0"/>
                <a:cs typeface="Verdana" pitchFamily="34" charset="0"/>
              </a:rPr>
              <a:t>Fomento</a:t>
            </a:r>
            <a:r>
              <a:rPr lang="en-US" sz="900" b="0" u="none" dirty="0">
                <a:solidFill>
                  <a:srgbClr val="898989"/>
                </a:solidFill>
                <a:latin typeface="Verdana" pitchFamily="34" charset="0"/>
                <a:ea typeface="Verdana" pitchFamily="34" charset="0"/>
                <a:cs typeface="Verdana" pitchFamily="34" charset="0"/>
              </a:rPr>
              <a:t> y </a:t>
            </a:r>
            <a:r>
              <a:rPr lang="en-US" sz="900" b="0" u="none" dirty="0" err="1">
                <a:solidFill>
                  <a:srgbClr val="898989"/>
                </a:solidFill>
                <a:latin typeface="Verdana" pitchFamily="34" charset="0"/>
                <a:ea typeface="Verdana" pitchFamily="34" charset="0"/>
                <a:cs typeface="Verdana" pitchFamily="34" charset="0"/>
              </a:rPr>
              <a:t>Turismo</a:t>
            </a:r>
            <a:r>
              <a:rPr lang="en-US" sz="900" b="0" u="none" dirty="0">
                <a:solidFill>
                  <a:srgbClr val="898989"/>
                </a:solidFill>
                <a:latin typeface="Verdana" pitchFamily="34" charset="0"/>
                <a:ea typeface="Verdana" pitchFamily="34" charset="0"/>
                <a:cs typeface="Verdana" pitchFamily="34" charset="0"/>
              </a:rPr>
              <a:t> | Servicio </a:t>
            </a:r>
            <a:r>
              <a:rPr lang="en-US" sz="900" b="0" u="none" dirty="0" err="1">
                <a:solidFill>
                  <a:srgbClr val="898989"/>
                </a:solidFill>
                <a:latin typeface="Verdana" pitchFamily="34" charset="0"/>
                <a:ea typeface="Verdana" pitchFamily="34" charset="0"/>
                <a:cs typeface="Verdana" pitchFamily="34" charset="0"/>
              </a:rPr>
              <a:t>Nacional</a:t>
            </a:r>
            <a:r>
              <a:rPr lang="en-US" sz="900" b="0" u="none" dirty="0">
                <a:solidFill>
                  <a:srgbClr val="898989"/>
                </a:solidFill>
                <a:latin typeface="Verdana" pitchFamily="34" charset="0"/>
                <a:ea typeface="Verdana" pitchFamily="34" charset="0"/>
                <a:cs typeface="Verdana" pitchFamily="34" charset="0"/>
              </a:rPr>
              <a:t> de </a:t>
            </a:r>
            <a:r>
              <a:rPr lang="en-US" sz="900" b="0" u="none" dirty="0" err="1" smtClean="0">
                <a:solidFill>
                  <a:srgbClr val="898989"/>
                </a:solidFill>
                <a:latin typeface="Verdana" pitchFamily="34" charset="0"/>
                <a:ea typeface="Verdana" pitchFamily="34" charset="0"/>
                <a:cs typeface="Verdana" pitchFamily="34" charset="0"/>
              </a:rPr>
              <a:t>Pesca</a:t>
            </a:r>
            <a:r>
              <a:rPr lang="en-US" sz="900" b="0" u="none" dirty="0" smtClean="0">
                <a:solidFill>
                  <a:srgbClr val="898989"/>
                </a:solidFill>
                <a:latin typeface="Verdana" pitchFamily="34" charset="0"/>
                <a:ea typeface="Verdana" pitchFamily="34" charset="0"/>
                <a:cs typeface="Verdana" pitchFamily="34" charset="0"/>
              </a:rPr>
              <a:t> y </a:t>
            </a:r>
            <a:r>
              <a:rPr lang="en-US" sz="900" b="0" u="none" dirty="0" err="1" smtClean="0">
                <a:solidFill>
                  <a:srgbClr val="898989"/>
                </a:solidFill>
                <a:latin typeface="Verdana" pitchFamily="34" charset="0"/>
                <a:ea typeface="Verdana" pitchFamily="34" charset="0"/>
                <a:cs typeface="Verdana" pitchFamily="34" charset="0"/>
              </a:rPr>
              <a:t>Acuicultura</a:t>
            </a:r>
            <a:endParaRPr lang="en-US" sz="900" b="0" u="none" dirty="0">
              <a:solidFill>
                <a:srgbClr val="898989"/>
              </a:solidFill>
              <a:latin typeface="Verdana" pitchFamily="34" charset="0"/>
              <a:ea typeface="Verdana" pitchFamily="34" charset="0"/>
              <a:cs typeface="Verdana" pitchFamily="34" charset="0"/>
            </a:endParaRPr>
          </a:p>
        </p:txBody>
      </p:sp>
      <p:sp>
        <p:nvSpPr>
          <p:cNvPr id="4100" name="7 Rectángulo"/>
          <p:cNvSpPr>
            <a:spLocks noChangeArrowheads="1"/>
          </p:cNvSpPr>
          <p:nvPr/>
        </p:nvSpPr>
        <p:spPr bwMode="auto">
          <a:xfrm>
            <a:off x="746125" y="1473200"/>
            <a:ext cx="7740650" cy="1000125"/>
          </a:xfrm>
          <a:prstGeom prst="rect">
            <a:avLst/>
          </a:prstGeom>
          <a:noFill/>
          <a:ln w="9525" algn="ctr">
            <a:noFill/>
            <a:round/>
            <a:headEnd/>
            <a:tailEnd/>
          </a:ln>
        </p:spPr>
        <p:txBody>
          <a:bodyPr/>
          <a:lstStyle/>
          <a:p>
            <a:pPr algn="just"/>
            <a:r>
              <a:rPr lang="es-MX" sz="1400" u="none">
                <a:latin typeface="Verdana" pitchFamily="34" charset="0"/>
              </a:rPr>
              <a:t>Acceso:  </a:t>
            </a:r>
            <a:r>
              <a:rPr lang="es-MX" sz="1400" b="0" u="none">
                <a:latin typeface="Verdana" pitchFamily="34" charset="0"/>
              </a:rPr>
              <a:t>Acto administrativo mediante el cual se faculta a una persona natural o jurídica, a realizar actividades pesqueras extractivas con una determinada nave, sobre un determinado recurso hidrobiológico.</a:t>
            </a:r>
            <a:endParaRPr lang="es-ES" sz="1400" b="0" u="none">
              <a:latin typeface="Verdana" pitchFamily="34" charset="0"/>
            </a:endParaRPr>
          </a:p>
        </p:txBody>
      </p:sp>
      <p:sp>
        <p:nvSpPr>
          <p:cNvPr id="4101" name="10 Rectángulo"/>
          <p:cNvSpPr>
            <a:spLocks noChangeArrowheads="1"/>
          </p:cNvSpPr>
          <p:nvPr/>
        </p:nvSpPr>
        <p:spPr bwMode="auto">
          <a:xfrm>
            <a:off x="746125" y="2830513"/>
            <a:ext cx="8112125" cy="2071687"/>
          </a:xfrm>
          <a:prstGeom prst="rect">
            <a:avLst/>
          </a:prstGeom>
          <a:noFill/>
          <a:ln w="9525" algn="ctr">
            <a:noFill/>
            <a:round/>
            <a:headEnd/>
            <a:tailEnd/>
          </a:ln>
        </p:spPr>
        <p:txBody>
          <a:bodyPr/>
          <a:lstStyle/>
          <a:p>
            <a:pPr algn="just"/>
            <a:endParaRPr lang="es-MX" sz="1400" b="0" u="none">
              <a:latin typeface="Verdana" pitchFamily="34" charset="0"/>
            </a:endParaRPr>
          </a:p>
          <a:p>
            <a:pPr algn="just"/>
            <a:endParaRPr lang="es-MX" sz="1400" b="0" u="none">
              <a:latin typeface="Verdana" pitchFamily="34" charset="0"/>
            </a:endParaRPr>
          </a:p>
          <a:p>
            <a:pPr algn="just"/>
            <a:endParaRPr lang="es-ES" sz="1400" b="0" u="none">
              <a:latin typeface="Verdana" pitchFamily="34" charset="0"/>
            </a:endParaRPr>
          </a:p>
        </p:txBody>
      </p:sp>
      <p:sp>
        <p:nvSpPr>
          <p:cNvPr id="4102" name="9 Rectángulo"/>
          <p:cNvSpPr>
            <a:spLocks noChangeArrowheads="1"/>
          </p:cNvSpPr>
          <p:nvPr/>
        </p:nvSpPr>
        <p:spPr bwMode="auto">
          <a:xfrm>
            <a:off x="746125" y="3357563"/>
            <a:ext cx="7740650" cy="569912"/>
          </a:xfrm>
          <a:prstGeom prst="rect">
            <a:avLst/>
          </a:prstGeom>
          <a:noFill/>
          <a:ln w="9525" algn="ctr">
            <a:noFill/>
            <a:round/>
            <a:headEnd/>
            <a:tailEnd/>
          </a:ln>
        </p:spPr>
        <p:txBody>
          <a:bodyPr/>
          <a:lstStyle/>
          <a:p>
            <a:pPr algn="just"/>
            <a:r>
              <a:rPr lang="es-MX" sz="1400" u="none">
                <a:latin typeface="Verdana" pitchFamily="34" charset="0"/>
              </a:rPr>
              <a:t>Restricción de Artes y aparejos de pesca: </a:t>
            </a:r>
            <a:r>
              <a:rPr lang="es-MX" sz="1400" b="0" u="none">
                <a:latin typeface="Verdana" pitchFamily="34" charset="0"/>
              </a:rPr>
              <a:t>Fijación de las dimensiones y características de las artes y los aparejos de pesca</a:t>
            </a:r>
            <a:endParaRPr lang="es-ES" sz="1400" b="0" u="none">
              <a:latin typeface="Verdana" pitchFamily="34" charset="0"/>
            </a:endParaRPr>
          </a:p>
        </p:txBody>
      </p:sp>
      <p:sp>
        <p:nvSpPr>
          <p:cNvPr id="4103" name="12 Rectángulo"/>
          <p:cNvSpPr>
            <a:spLocks noChangeArrowheads="1"/>
          </p:cNvSpPr>
          <p:nvPr/>
        </p:nvSpPr>
        <p:spPr bwMode="auto">
          <a:xfrm>
            <a:off x="746125" y="2357438"/>
            <a:ext cx="7740650" cy="1000125"/>
          </a:xfrm>
          <a:prstGeom prst="rect">
            <a:avLst/>
          </a:prstGeom>
          <a:noFill/>
          <a:ln w="9525" algn="ctr">
            <a:noFill/>
            <a:round/>
            <a:headEnd/>
            <a:tailEnd/>
          </a:ln>
        </p:spPr>
        <p:txBody>
          <a:bodyPr/>
          <a:lstStyle/>
          <a:p>
            <a:pPr algn="just"/>
            <a:r>
              <a:rPr lang="es-MX" sz="1400" u="none">
                <a:latin typeface="Verdana" pitchFamily="34" charset="0"/>
              </a:rPr>
              <a:t>Cuota: </a:t>
            </a:r>
            <a:r>
              <a:rPr lang="es-MX" sz="1400" b="0" u="none">
                <a:latin typeface="Verdana" pitchFamily="34" charset="0"/>
              </a:rPr>
              <a:t>Fijación de cuotas anuales de captura por especie en un área determinada, que corresponde a un volumen físico medido en toneladas, susceptibles de ser capturada anualmente en una determinada unidad de pesquería.</a:t>
            </a:r>
            <a:endParaRPr lang="es-ES" sz="1400" b="0" u="none">
              <a:latin typeface="Verdana" pitchFamily="34" charset="0"/>
            </a:endParaRPr>
          </a:p>
        </p:txBody>
      </p:sp>
      <p:sp>
        <p:nvSpPr>
          <p:cNvPr id="4104" name="15 Rectángulo"/>
          <p:cNvSpPr>
            <a:spLocks noChangeArrowheads="1"/>
          </p:cNvSpPr>
          <p:nvPr/>
        </p:nvSpPr>
        <p:spPr bwMode="auto">
          <a:xfrm>
            <a:off x="746125" y="4143375"/>
            <a:ext cx="7740650" cy="712788"/>
          </a:xfrm>
          <a:prstGeom prst="rect">
            <a:avLst/>
          </a:prstGeom>
          <a:noFill/>
          <a:ln w="9525" algn="ctr">
            <a:noFill/>
            <a:round/>
            <a:headEnd/>
            <a:tailEnd/>
          </a:ln>
        </p:spPr>
        <p:txBody>
          <a:bodyPr/>
          <a:lstStyle/>
          <a:p>
            <a:pPr algn="just"/>
            <a:r>
              <a:rPr lang="es-MX" sz="1400" u="none">
                <a:latin typeface="Verdana" pitchFamily="34" charset="0"/>
              </a:rPr>
              <a:t>Tamaño mínimo Legal (TML): </a:t>
            </a:r>
            <a:r>
              <a:rPr lang="es-MX" sz="1400" b="0" u="none">
                <a:latin typeface="Verdana" pitchFamily="34" charset="0"/>
              </a:rPr>
              <a:t>Fijación de tamaños o pesos mínimos de extracción en un área determinada y sus márgenes de tolerancia.</a:t>
            </a:r>
            <a:endParaRPr lang="es-ES" sz="1400" b="0" u="none">
              <a:latin typeface="Verdana" pitchFamily="34" charset="0"/>
            </a:endParaRPr>
          </a:p>
        </p:txBody>
      </p:sp>
      <p:sp>
        <p:nvSpPr>
          <p:cNvPr id="4105" name="17 Rectángulo"/>
          <p:cNvSpPr>
            <a:spLocks noChangeArrowheads="1"/>
          </p:cNvSpPr>
          <p:nvPr/>
        </p:nvSpPr>
        <p:spPr bwMode="auto">
          <a:xfrm>
            <a:off x="746125" y="4857750"/>
            <a:ext cx="7740650" cy="1000125"/>
          </a:xfrm>
          <a:prstGeom prst="rect">
            <a:avLst/>
          </a:prstGeom>
          <a:noFill/>
          <a:ln w="9525" algn="ctr">
            <a:noFill/>
            <a:round/>
            <a:headEnd/>
            <a:tailEnd/>
          </a:ln>
        </p:spPr>
        <p:txBody>
          <a:bodyPr/>
          <a:lstStyle/>
          <a:p>
            <a:pPr algn="just"/>
            <a:r>
              <a:rPr lang="es-MX" sz="1400" u="none">
                <a:latin typeface="Verdana" pitchFamily="34" charset="0"/>
              </a:rPr>
              <a:t>Veda: </a:t>
            </a:r>
            <a:r>
              <a:rPr lang="es-MX" sz="1400" b="0" u="none">
                <a:latin typeface="Verdana" pitchFamily="34" charset="0"/>
              </a:rPr>
              <a:t>Acto administrativo establecido por la autoridad competente, señalando que está prohibido capturar o extraer un recurso hidrobiológico en un área determinada por un espacio de tiempo</a:t>
            </a:r>
            <a:endParaRPr lang="es-ES" sz="1400" b="0" u="none">
              <a:latin typeface="Verdana" pitchFamily="34" charset="0"/>
            </a:endParaRPr>
          </a:p>
        </p:txBody>
      </p:sp>
      <p:sp>
        <p:nvSpPr>
          <p:cNvPr id="4106" name="10 Rectángulo redondeado">
            <a:hlinkClick r:id="rId2" action="ppaction://hlinksldjump"/>
          </p:cNvPr>
          <p:cNvSpPr>
            <a:spLocks noChangeArrowheads="1"/>
          </p:cNvSpPr>
          <p:nvPr/>
        </p:nvSpPr>
        <p:spPr bwMode="auto">
          <a:xfrm>
            <a:off x="7143750"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Ayanque</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Cynoscion</a:t>
            </a:r>
            <a:r>
              <a:rPr lang="es-ES" sz="900" i="1" dirty="0">
                <a:latin typeface="Verdana" pitchFamily="34" charset="0"/>
              </a:rPr>
              <a:t> </a:t>
            </a:r>
            <a:r>
              <a:rPr lang="es-ES" sz="900" i="1" dirty="0" err="1">
                <a:latin typeface="Verdana" pitchFamily="34" charset="0"/>
              </a:rPr>
              <a:t>analis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1748"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Azulejo </a:t>
            </a:r>
            <a:r>
              <a:rPr lang="es-MX" sz="900" i="1" dirty="0">
                <a:latin typeface="Verdana" pitchFamily="34" charset="0"/>
              </a:rPr>
              <a:t>(</a:t>
            </a:r>
            <a:r>
              <a:rPr lang="es-ES" sz="900" i="1" dirty="0" err="1">
                <a:latin typeface="Verdana" pitchFamily="34" charset="0"/>
              </a:rPr>
              <a:t>Prionace</a:t>
            </a:r>
            <a:r>
              <a:rPr lang="es-ES" sz="900" i="1" dirty="0">
                <a:latin typeface="Verdana" pitchFamily="34" charset="0"/>
              </a:rPr>
              <a:t> glauca)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2772"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Bacalao de Juan Fernández </a:t>
            </a:r>
            <a:r>
              <a:rPr lang="es-MX" sz="900" i="1" dirty="0">
                <a:latin typeface="Verdana" pitchFamily="34" charset="0"/>
              </a:rPr>
              <a:t>(</a:t>
            </a:r>
            <a:r>
              <a:rPr lang="es-ES" sz="900" i="1" dirty="0" err="1">
                <a:latin typeface="Verdana" pitchFamily="34" charset="0"/>
              </a:rPr>
              <a:t>Polyprion</a:t>
            </a:r>
            <a:r>
              <a:rPr lang="es-ES" sz="900" i="1" dirty="0">
                <a:latin typeface="Verdana" pitchFamily="34" charset="0"/>
              </a:rPr>
              <a:t> </a:t>
            </a:r>
            <a:r>
              <a:rPr lang="es-ES" sz="900" i="1" dirty="0" err="1">
                <a:latin typeface="Verdana" pitchFamily="34" charset="0"/>
              </a:rPr>
              <a:t>oxygeneios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3796"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382344"/>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Bacalao de profundidad </a:t>
            </a:r>
            <a:r>
              <a:rPr lang="es-MX" sz="900" i="1" dirty="0">
                <a:latin typeface="Verdana" pitchFamily="34" charset="0"/>
              </a:rPr>
              <a:t>(</a:t>
            </a:r>
            <a:r>
              <a:rPr lang="es-ES" sz="900" i="1" dirty="0" err="1">
                <a:latin typeface="Verdana" pitchFamily="34" charset="0"/>
              </a:rPr>
              <a:t>Dissostichus</a:t>
            </a:r>
            <a:r>
              <a:rPr lang="es-ES" sz="900" i="1" dirty="0">
                <a:latin typeface="Verdana" pitchFamily="34" charset="0"/>
              </a:rPr>
              <a:t> </a:t>
            </a:r>
            <a:r>
              <a:rPr lang="es-ES" sz="900" i="1" dirty="0" err="1">
                <a:latin typeface="Verdana" pitchFamily="34" charset="0"/>
              </a:rPr>
              <a:t>eleginoides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000" b="0" u="none" dirty="0" err="1">
                <a:latin typeface="Verdana" pitchFamily="34" charset="0"/>
              </a:rPr>
              <a:t>R.Ex.N°</a:t>
            </a:r>
            <a:r>
              <a:rPr lang="es-ES" sz="1000" b="0" u="none" dirty="0">
                <a:latin typeface="Verdana" pitchFamily="34" charset="0"/>
              </a:rPr>
              <a:t> 491 de 2013, suspende por el plazo de 5 años, la inscripción en el RPA de la XV a la XII regiones, en todas sus categorías y su fauna acompañante, por haber alcanzado el estado de plena explotación. Suspende, por el mismo período el ingreso de nuevas solicitudes y el otorgamiento de autorizaciones para naves industriales de este recurso y su fauna acompañante. </a:t>
            </a: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ES"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a:t>
            </a:r>
            <a:r>
              <a:rPr lang="es-ES" sz="1000" b="0" u="none" dirty="0" smtClean="0">
                <a:latin typeface="Verdana" pitchFamily="34" charset="0"/>
              </a:rPr>
              <a:t>816 </a:t>
            </a:r>
            <a:r>
              <a:rPr lang="es-ES" sz="1000" b="0" u="none" dirty="0">
                <a:latin typeface="Verdana" pitchFamily="34" charset="0"/>
              </a:rPr>
              <a:t>de </a:t>
            </a:r>
            <a:r>
              <a:rPr lang="es-ES" sz="1000" b="0" u="none" dirty="0" smtClean="0">
                <a:latin typeface="Verdana" pitchFamily="34" charset="0"/>
              </a:rPr>
              <a:t>2014, </a:t>
            </a:r>
            <a:r>
              <a:rPr lang="es-ES" sz="1000" b="0" u="none" dirty="0">
                <a:latin typeface="Verdana" pitchFamily="34" charset="0"/>
              </a:rPr>
              <a:t>establece para el año </a:t>
            </a:r>
            <a:r>
              <a:rPr lang="es-ES" sz="1000" b="0" u="none" dirty="0" smtClean="0">
                <a:latin typeface="Verdana" pitchFamily="34" charset="0"/>
              </a:rPr>
              <a:t>2015 </a:t>
            </a:r>
            <a:r>
              <a:rPr lang="es-ES" sz="1000" b="0" u="none" dirty="0">
                <a:latin typeface="Verdana" pitchFamily="34" charset="0"/>
              </a:rPr>
              <a:t>una cuota global anual de captura de </a:t>
            </a:r>
            <a:r>
              <a:rPr lang="es-ES" sz="1000" b="0" u="none" dirty="0" smtClean="0">
                <a:latin typeface="Verdana" pitchFamily="34" charset="0"/>
              </a:rPr>
              <a:t>1098 </a:t>
            </a:r>
            <a:r>
              <a:rPr lang="es-ES" sz="1000" b="0" u="none" dirty="0">
                <a:latin typeface="Verdana" pitchFamily="34" charset="0"/>
              </a:rPr>
              <a:t>t, para ser capturadas </a:t>
            </a:r>
            <a:r>
              <a:rPr lang="es-ES" sz="1000" b="0" u="none" dirty="0" smtClean="0">
                <a:latin typeface="Verdana" pitchFamily="34" charset="0"/>
              </a:rPr>
              <a:t>entre los paralelos </a:t>
            </a:r>
            <a:r>
              <a:rPr lang="es-ES" sz="1000" b="0" u="none" dirty="0">
                <a:latin typeface="Verdana" pitchFamily="34" charset="0"/>
              </a:rPr>
              <a:t>47</a:t>
            </a:r>
            <a:r>
              <a:rPr lang="es-ES" sz="1000" b="0" u="none" dirty="0" smtClean="0">
                <a:latin typeface="Verdana" pitchFamily="34" charset="0"/>
              </a:rPr>
              <a:t>° y 57º L.S., de ellas 15 t para fines de investigación y 1083 t para efectos del Art.40 de LGPA. Además, establece </a:t>
            </a:r>
            <a:r>
              <a:rPr lang="es-ES" sz="1000" b="0" u="none" dirty="0">
                <a:latin typeface="Verdana" pitchFamily="34" charset="0"/>
              </a:rPr>
              <a:t>para el año </a:t>
            </a:r>
            <a:r>
              <a:rPr lang="es-ES" sz="1000" b="0" u="none" dirty="0" smtClean="0">
                <a:latin typeface="Verdana" pitchFamily="34" charset="0"/>
              </a:rPr>
              <a:t>2015 </a:t>
            </a:r>
            <a:r>
              <a:rPr lang="es-ES" sz="1000" b="0" u="none" dirty="0">
                <a:latin typeface="Verdana" pitchFamily="34" charset="0"/>
              </a:rPr>
              <a:t>una cuota de captura de </a:t>
            </a:r>
            <a:r>
              <a:rPr lang="es-ES" sz="1000" b="0" u="none" dirty="0" smtClean="0">
                <a:latin typeface="Verdana" pitchFamily="34" charset="0"/>
              </a:rPr>
              <a:t>988 </a:t>
            </a:r>
            <a:r>
              <a:rPr lang="es-ES" sz="1000" b="0" u="none" dirty="0">
                <a:latin typeface="Verdana" pitchFamily="34" charset="0"/>
              </a:rPr>
              <a:t>t, para ser extraída al norte del paralelo </a:t>
            </a:r>
            <a:r>
              <a:rPr lang="es-ES" sz="1000" b="0" u="none" dirty="0" smtClean="0">
                <a:latin typeface="Verdana" pitchFamily="34" charset="0"/>
              </a:rPr>
              <a:t>47°L.S., de ellas 6 t para fines de investigación.</a:t>
            </a:r>
            <a:endParaRPr lang="es-MX" sz="10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a:t>
            </a:r>
            <a:r>
              <a:rPr lang="es-MX" sz="1000" b="0" u="none" dirty="0">
                <a:latin typeface="Verdana" pitchFamily="34" charset="0"/>
              </a:rPr>
              <a:t> </a:t>
            </a:r>
            <a:r>
              <a:rPr lang="es-ES" sz="1000" b="0" u="none" dirty="0">
                <a:latin typeface="Verdana" pitchFamily="34" charset="0"/>
              </a:rPr>
              <a:t>D.Ex.N°439 de 1985, establece que la extracción del recurso mero o bacalao de profundidad en las aguas de jurisdicción nacional se atendrá a lo siguiente:</a:t>
            </a:r>
          </a:p>
          <a:p>
            <a:pPr algn="just">
              <a:buFontTx/>
              <a:buChar char="-"/>
              <a:defRPr/>
            </a:pPr>
            <a:r>
              <a:rPr lang="es-ES" sz="1000" b="0" u="none" dirty="0" smtClean="0">
                <a:latin typeface="Verdana" pitchFamily="34" charset="0"/>
              </a:rPr>
              <a:t>El </a:t>
            </a:r>
            <a:r>
              <a:rPr lang="es-ES" sz="1000" b="0" u="none" dirty="0">
                <a:latin typeface="Verdana" pitchFamily="34" charset="0"/>
              </a:rPr>
              <a:t>recurso sólo podrá ser extraído por embarcaciones de una eslora máxima de 15 metros al norte de Punta Liles (32º45’40”). Al sur de ese punto podrán operar embarcaciones de hasta 18 m de eslora. Para ambos casos, usarán espineles de profundidad en una cantidad que no excederá de 12.000 anzuelos.</a:t>
            </a:r>
          </a:p>
          <a:p>
            <a:pPr algn="just">
              <a:buFontTx/>
              <a:buChar char="-"/>
              <a:defRPr/>
            </a:pPr>
            <a:r>
              <a:rPr lang="es-ES" sz="1000" b="0" u="none" dirty="0" smtClean="0">
                <a:latin typeface="Verdana" pitchFamily="34" charset="0"/>
              </a:rPr>
              <a:t> </a:t>
            </a:r>
            <a:r>
              <a:rPr lang="es-ES" sz="1000" b="0" u="none" dirty="0">
                <a:latin typeface="Verdana" pitchFamily="34" charset="0"/>
              </a:rPr>
              <a:t>Las embarcaciones autorizadas a la captura del recurso que reglamenta este decreto, no podrán utilizar un número superior a 12.000 anzuelos, considerando el total de espineles que utilicen por salida. En consecuencia, se entenderá que en una embarcación que disponga de más anzuelos que los permitidos por el Artículo 2º, estará contraviniendo lo dispuesto en este reglamento. </a:t>
            </a:r>
            <a:r>
              <a:rPr lang="es-MX" sz="1400" b="0" u="none" dirty="0">
                <a:latin typeface="Verdana" pitchFamily="34" charset="0"/>
              </a:rPr>
              <a:t>	</a:t>
            </a:r>
            <a:endParaRPr lang="es-MX" sz="1300" b="0" u="none" dirty="0">
              <a:latin typeface="Verdana" pitchFamily="34" charset="0"/>
            </a:endParaRPr>
          </a:p>
          <a:p>
            <a:pPr algn="just">
              <a:defRPr/>
            </a:pPr>
            <a:endParaRPr lang="es-MX" sz="1000" b="0" u="none" dirty="0" smtClean="0">
              <a:latin typeface="Verdana" pitchFamily="34" charset="0"/>
            </a:endParaRPr>
          </a:p>
          <a:p>
            <a:pPr algn="just">
              <a:defRPr/>
            </a:pPr>
            <a:r>
              <a:rPr lang="es-MX" sz="1000" b="0" u="none" dirty="0" smtClean="0">
                <a:latin typeface="Verdana" pitchFamily="34" charset="0"/>
              </a:rPr>
              <a:t>R.Ex.Nº2110 de 2014, aprueba medidas de administración para reducir o minimizar capturas incidentales con palangre </a:t>
            </a:r>
            <a:r>
              <a:rPr lang="es-MX" sz="1000" b="0" u="none" dirty="0" err="1" smtClean="0">
                <a:latin typeface="Verdana" pitchFamily="34" charset="0"/>
              </a:rPr>
              <a:t>demersal</a:t>
            </a:r>
            <a:r>
              <a:rPr lang="es-MX" sz="1000" b="0" u="none" dirty="0" smtClean="0">
                <a:latin typeface="Verdana" pitchFamily="34" charset="0"/>
              </a:rPr>
              <a:t> de aves, en aguas nacionales y altamar, aplicables a naves industriales y embarcaciones artesanales.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10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000" b="0" u="none" dirty="0" err="1">
                <a:latin typeface="Verdana" pitchFamily="34" charset="0"/>
              </a:rPr>
              <a:t>D.Ex.N°</a:t>
            </a:r>
            <a:r>
              <a:rPr lang="es-ES" sz="1000" b="0" u="none" dirty="0">
                <a:latin typeface="Verdana" pitchFamily="34" charset="0"/>
              </a:rPr>
              <a:t> 273 de 1996, establece entre el 1 de junio y el 31 de agosto de cada año, una veda biológica reproductiva de Bacalao de profundidad en toda el área comprendida entre los paralelos 53º00 L.S. y 57º00 L.S., al Oeste de las líneas de base rectas.</a:t>
            </a:r>
            <a:endParaRPr lang="es-MX" sz="10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4820" name="57 Rectángulo redondeado">
            <a:hlinkClick r:id="rId2" action="ppaction://hlinksldjump"/>
          </p:cNvPr>
          <p:cNvSpPr>
            <a:spLocks noChangeArrowheads="1"/>
          </p:cNvSpPr>
          <p:nvPr/>
        </p:nvSpPr>
        <p:spPr bwMode="auto">
          <a:xfrm>
            <a:off x="7500938" y="119697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928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Bacaladillo o mote </a:t>
            </a:r>
            <a:r>
              <a:rPr lang="es-MX" sz="900" i="1" dirty="0">
                <a:latin typeface="Verdana" pitchFamily="34" charset="0"/>
              </a:rPr>
              <a:t>(</a:t>
            </a:r>
            <a:r>
              <a:rPr lang="es-ES" sz="900" i="1" dirty="0" err="1">
                <a:latin typeface="Verdana" pitchFamily="34" charset="0"/>
              </a:rPr>
              <a:t>Normanichthys</a:t>
            </a:r>
            <a:r>
              <a:rPr lang="es-ES" sz="900" i="1" dirty="0">
                <a:latin typeface="Verdana" pitchFamily="34" charset="0"/>
              </a:rPr>
              <a:t> </a:t>
            </a:r>
            <a:r>
              <a:rPr lang="es-ES" sz="900" i="1" dirty="0" err="1">
                <a:latin typeface="Verdana" pitchFamily="34" charset="0"/>
              </a:rPr>
              <a:t>crockeri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5844" name="57 Rectángulo redondeado">
            <a:hlinkClick r:id="rId2" action="ppaction://hlinksldjump"/>
          </p:cNvPr>
          <p:cNvSpPr>
            <a:spLocks noChangeArrowheads="1"/>
          </p:cNvSpPr>
          <p:nvPr/>
        </p:nvSpPr>
        <p:spPr bwMode="auto">
          <a:xfrm>
            <a:off x="7358063" y="21431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26431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Bagre de agua dulce </a:t>
            </a:r>
            <a:r>
              <a:rPr lang="es-MX" sz="900" i="1" dirty="0">
                <a:latin typeface="Verdana" pitchFamily="34" charset="0"/>
              </a:rPr>
              <a:t>(</a:t>
            </a:r>
            <a:r>
              <a:rPr lang="es-MX" sz="900" i="1" dirty="0" err="1">
                <a:latin typeface="Verdana" pitchFamily="34" charset="0"/>
              </a:rPr>
              <a:t>Ictalurus</a:t>
            </a:r>
            <a:r>
              <a:rPr lang="es-MX" sz="900" i="1" dirty="0">
                <a:latin typeface="Verdana" pitchFamily="34" charset="0"/>
              </a:rPr>
              <a:t> </a:t>
            </a:r>
            <a:r>
              <a:rPr lang="es-MX" sz="900" i="1" dirty="0" err="1">
                <a:latin typeface="Verdana" pitchFamily="34" charset="0"/>
              </a:rPr>
              <a:t>punctatus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35846" name="57 Rectángulo redondeado">
            <a:hlinkClick r:id="rId2" action="ppaction://hlinksldjump"/>
          </p:cNvPr>
          <p:cNvSpPr>
            <a:spLocks noChangeArrowheads="1"/>
          </p:cNvSpPr>
          <p:nvPr/>
        </p:nvSpPr>
        <p:spPr bwMode="auto">
          <a:xfrm>
            <a:off x="7358063" y="3857625"/>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4357688"/>
            <a:ext cx="8358188" cy="2000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Bagre </a:t>
            </a:r>
            <a:r>
              <a:rPr lang="es-MX" sz="900" i="1" dirty="0">
                <a:latin typeface="Verdana" pitchFamily="34" charset="0"/>
              </a:rPr>
              <a:t>(</a:t>
            </a:r>
            <a:r>
              <a:rPr lang="es-MX" sz="900" i="1" dirty="0" err="1">
                <a:latin typeface="Verdana" pitchFamily="34" charset="0"/>
              </a:rPr>
              <a:t>Diplomystes</a:t>
            </a:r>
            <a:r>
              <a:rPr lang="es-MX" sz="900" i="1" dirty="0">
                <a:latin typeface="Verdana" pitchFamily="34" charset="0"/>
              </a:rPr>
              <a:t> </a:t>
            </a:r>
            <a:r>
              <a:rPr lang="es-MX" sz="900" i="1" dirty="0" err="1">
                <a:latin typeface="Verdana" pitchFamily="34" charset="0"/>
              </a:rPr>
              <a:t>camposensis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35848" name="57 Rectángulo redondeado">
            <a:hlinkClick r:id="rId2" action="ppaction://hlinksldjump"/>
          </p:cNvPr>
          <p:cNvSpPr>
            <a:spLocks noChangeArrowheads="1"/>
          </p:cNvSpPr>
          <p:nvPr/>
        </p:nvSpPr>
        <p:spPr bwMode="auto">
          <a:xfrm>
            <a:off x="7358063"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Bagrecito </a:t>
            </a:r>
            <a:r>
              <a:rPr lang="es-MX" sz="900" dirty="0">
                <a:latin typeface="Verdana" pitchFamily="34" charset="0"/>
              </a:rPr>
              <a:t>(</a:t>
            </a:r>
            <a:r>
              <a:rPr lang="es-MX" sz="900" i="1" dirty="0" err="1">
                <a:latin typeface="Verdana" pitchFamily="34" charset="0"/>
              </a:rPr>
              <a:t>Bullockia</a:t>
            </a:r>
            <a:r>
              <a:rPr lang="es-MX" sz="900" i="1" dirty="0">
                <a:latin typeface="Verdana" pitchFamily="34" charset="0"/>
              </a:rPr>
              <a:t> </a:t>
            </a:r>
            <a:r>
              <a:rPr lang="es-MX" sz="900" i="1" dirty="0" err="1">
                <a:latin typeface="Verdana" pitchFamily="34" charset="0"/>
              </a:rPr>
              <a:t>maldonadoi</a:t>
            </a:r>
            <a:r>
              <a:rPr lang="es-MX" sz="900" i="1" dirty="0">
                <a:latin typeface="Verdana" pitchFamily="34" charset="0"/>
              </a:rPr>
              <a:t>, </a:t>
            </a:r>
            <a:r>
              <a:rPr lang="es-MX" sz="900" i="1" dirty="0" err="1">
                <a:latin typeface="Verdana" pitchFamily="34" charset="0"/>
              </a:rPr>
              <a:t>Trichomycterus</a:t>
            </a:r>
            <a:r>
              <a:rPr lang="es-MX" sz="900" i="1" dirty="0">
                <a:latin typeface="Verdana" pitchFamily="34" charset="0"/>
              </a:rPr>
              <a:t> </a:t>
            </a:r>
            <a:r>
              <a:rPr lang="es-MX" sz="900" i="1" dirty="0" err="1">
                <a:latin typeface="Verdana" pitchFamily="34" charset="0"/>
              </a:rPr>
              <a:t>chiltoni</a:t>
            </a:r>
            <a:r>
              <a:rPr lang="es-MX" sz="900" i="1" dirty="0">
                <a:latin typeface="Verdana" pitchFamily="34" charset="0"/>
              </a:rPr>
              <a:t>, </a:t>
            </a:r>
            <a:r>
              <a:rPr lang="es-MX" sz="900" i="1" dirty="0" err="1">
                <a:latin typeface="Verdana" pitchFamily="34" charset="0"/>
              </a:rPr>
              <a:t>Trichomycterus</a:t>
            </a:r>
            <a:r>
              <a:rPr lang="es-MX" sz="900" i="1" dirty="0">
                <a:latin typeface="Verdana" pitchFamily="34" charset="0"/>
              </a:rPr>
              <a:t>  </a:t>
            </a:r>
            <a:r>
              <a:rPr lang="es-MX" sz="900" i="1" dirty="0" err="1">
                <a:latin typeface="Verdana" pitchFamily="34" charset="0"/>
              </a:rPr>
              <a:t>aerolatus</a:t>
            </a:r>
            <a:r>
              <a:rPr lang="es-MX" sz="900" i="1" dirty="0">
                <a:latin typeface="Verdana" pitchFamily="34" charset="0"/>
              </a:rPr>
              <a:t>, </a:t>
            </a:r>
            <a:r>
              <a:rPr lang="es-MX" sz="900" i="1" dirty="0" err="1">
                <a:latin typeface="Verdana" pitchFamily="34" charset="0"/>
              </a:rPr>
              <a:t>Trichomycterus</a:t>
            </a:r>
            <a:r>
              <a:rPr lang="es-MX" sz="900" i="1" dirty="0">
                <a:latin typeface="Verdana" pitchFamily="34" charset="0"/>
              </a:rPr>
              <a:t> </a:t>
            </a:r>
            <a:r>
              <a:rPr lang="es-MX" sz="900" i="1" dirty="0" err="1">
                <a:latin typeface="Verdana" pitchFamily="34" charset="0"/>
              </a:rPr>
              <a:t>rivulatus</a:t>
            </a:r>
            <a:r>
              <a:rPr lang="es-MX" sz="900" i="1" dirty="0">
                <a:latin typeface="Verdana" pitchFamily="34" charset="0"/>
              </a:rPr>
              <a:t>. </a:t>
            </a:r>
            <a:r>
              <a:rPr lang="es-MX" sz="900" i="1" dirty="0" err="1">
                <a:latin typeface="Verdana" pitchFamily="34" charset="0"/>
              </a:rPr>
              <a:t>Trichomycterus</a:t>
            </a:r>
            <a:r>
              <a:rPr lang="es-MX" sz="900" i="1" dirty="0">
                <a:latin typeface="Verdana" pitchFamily="34" charset="0"/>
              </a:rPr>
              <a:t> </a:t>
            </a:r>
            <a:r>
              <a:rPr lang="es-MX" sz="900" i="1" dirty="0" err="1">
                <a:latin typeface="Verdana" pitchFamily="34" charset="0"/>
              </a:rPr>
              <a:t>chungaraensis</a:t>
            </a:r>
            <a:r>
              <a:rPr lang="es-MX" sz="900" i="1" dirty="0">
                <a:latin typeface="Verdana" pitchFamily="34" charset="0"/>
              </a:rPr>
              <a:t>, </a:t>
            </a:r>
            <a:r>
              <a:rPr lang="es-MX" sz="900" i="1" dirty="0" err="1">
                <a:latin typeface="Verdana" pitchFamily="34" charset="0"/>
              </a:rPr>
              <a:t>Trichomycterus</a:t>
            </a:r>
            <a:r>
              <a:rPr lang="es-MX" sz="900" i="1" dirty="0">
                <a:latin typeface="Verdana" pitchFamily="34" charset="0"/>
              </a:rPr>
              <a:t> </a:t>
            </a:r>
            <a:r>
              <a:rPr lang="es-MX" sz="900" i="1" dirty="0" err="1">
                <a:latin typeface="Verdana" pitchFamily="34" charset="0"/>
              </a:rPr>
              <a:t>laucaensis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36868"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Bagre grande </a:t>
            </a:r>
            <a:r>
              <a:rPr lang="es-MX" sz="900" i="1" dirty="0">
                <a:latin typeface="Verdana" pitchFamily="34" charset="0"/>
              </a:rPr>
              <a:t>(</a:t>
            </a:r>
            <a:r>
              <a:rPr lang="es-MX" sz="900" i="1" dirty="0" err="1">
                <a:latin typeface="Verdana" pitchFamily="34" charset="0"/>
              </a:rPr>
              <a:t>Nematogenys</a:t>
            </a:r>
            <a:r>
              <a:rPr lang="es-MX" sz="900" i="1" dirty="0">
                <a:latin typeface="Verdana" pitchFamily="34" charset="0"/>
              </a:rPr>
              <a:t> </a:t>
            </a:r>
            <a:r>
              <a:rPr lang="es-MX" sz="900" i="1" dirty="0" err="1">
                <a:latin typeface="Verdana" pitchFamily="34" charset="0"/>
              </a:rPr>
              <a:t>inermis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36870" name="57 Rectángulo redondeado">
            <a:hlinkClick r:id="rId2" action="ppaction://hlinksldjump"/>
          </p:cNvPr>
          <p:cNvSpPr>
            <a:spLocks noChangeArrowheads="1"/>
          </p:cNvSpPr>
          <p:nvPr/>
        </p:nvSpPr>
        <p:spPr bwMode="auto">
          <a:xfrm>
            <a:off x="7429500" y="51435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azul o Rorcual gigante </a:t>
            </a:r>
            <a:r>
              <a:rPr lang="es-MX" sz="900" i="1" dirty="0">
                <a:latin typeface="Verdana" pitchFamily="34" charset="0"/>
              </a:rPr>
              <a:t>(</a:t>
            </a:r>
            <a:r>
              <a:rPr lang="es-MX" sz="900" i="1" dirty="0" err="1">
                <a:latin typeface="Verdana" pitchFamily="34" charset="0"/>
              </a:rPr>
              <a:t>Balaenoptera</a:t>
            </a:r>
            <a:r>
              <a:rPr lang="es-MX" sz="900" i="1" dirty="0">
                <a:latin typeface="Verdana" pitchFamily="34" charset="0"/>
              </a:rPr>
              <a:t> </a:t>
            </a:r>
            <a:r>
              <a:rPr lang="es-MX" sz="900" i="1" dirty="0" err="1">
                <a:latin typeface="Verdana" pitchFamily="34" charset="0"/>
              </a:rPr>
              <a:t>musculus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7892"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de aleta o Rorcual común </a:t>
            </a:r>
            <a:r>
              <a:rPr lang="es-MX" sz="900" i="1" dirty="0">
                <a:latin typeface="Verdana" pitchFamily="34" charset="0"/>
              </a:rPr>
              <a:t>(</a:t>
            </a:r>
            <a:r>
              <a:rPr lang="es-MX" sz="900" i="1" dirty="0" err="1">
                <a:latin typeface="Verdana" pitchFamily="34" charset="0"/>
              </a:rPr>
              <a:t>Balaenoptera</a:t>
            </a:r>
            <a:r>
              <a:rPr lang="es-MX" sz="900" i="1" dirty="0">
                <a:latin typeface="Verdana" pitchFamily="34" charset="0"/>
              </a:rPr>
              <a:t> </a:t>
            </a:r>
            <a:r>
              <a:rPr lang="es-MX" sz="900" i="1" dirty="0" err="1">
                <a:latin typeface="Verdana" pitchFamily="34" charset="0"/>
              </a:rPr>
              <a:t>physalus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37894"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boba o Rorcual </a:t>
            </a:r>
            <a:r>
              <a:rPr lang="es-MX" sz="1400" dirty="0" err="1">
                <a:latin typeface="Verdana" pitchFamily="34" charset="0"/>
              </a:rPr>
              <a:t>Rudolphi</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Balaenoptera</a:t>
            </a:r>
            <a:r>
              <a:rPr lang="es-MX" sz="900" i="1" dirty="0">
                <a:latin typeface="Verdana" pitchFamily="34" charset="0"/>
              </a:rPr>
              <a:t> </a:t>
            </a:r>
            <a:r>
              <a:rPr lang="es-MX" sz="900" i="1" dirty="0" err="1">
                <a:latin typeface="Verdana" pitchFamily="34" charset="0"/>
              </a:rPr>
              <a:t>borealis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8916"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a:t>
            </a:r>
            <a:r>
              <a:rPr lang="es-MX" sz="1400" dirty="0" err="1">
                <a:latin typeface="Verdana" pitchFamily="34" charset="0"/>
              </a:rPr>
              <a:t>Bryde</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Balaenoptera</a:t>
            </a:r>
            <a:r>
              <a:rPr lang="es-MX" sz="900" i="1" dirty="0">
                <a:latin typeface="Verdana" pitchFamily="34" charset="0"/>
              </a:rPr>
              <a:t> </a:t>
            </a:r>
            <a:r>
              <a:rPr lang="es-MX" sz="900" i="1" dirty="0" err="1">
                <a:latin typeface="Verdana" pitchFamily="34" charset="0"/>
              </a:rPr>
              <a:t>brydei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38918"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a:t>
            </a:r>
            <a:r>
              <a:rPr lang="es-MX" sz="1400" dirty="0" err="1">
                <a:latin typeface="Verdana" pitchFamily="34" charset="0"/>
              </a:rPr>
              <a:t>minke</a:t>
            </a:r>
            <a:r>
              <a:rPr lang="es-MX" sz="1400" dirty="0">
                <a:latin typeface="Verdana" pitchFamily="34" charset="0"/>
              </a:rPr>
              <a:t> antártica </a:t>
            </a:r>
            <a:r>
              <a:rPr lang="es-MX" sz="900" i="1" dirty="0">
                <a:latin typeface="Verdana" pitchFamily="34" charset="0"/>
              </a:rPr>
              <a:t>(</a:t>
            </a:r>
            <a:r>
              <a:rPr lang="es-MX" sz="900" i="1" dirty="0" err="1">
                <a:latin typeface="Verdana" pitchFamily="34" charset="0"/>
              </a:rPr>
              <a:t>Balaenoptera</a:t>
            </a:r>
            <a:r>
              <a:rPr lang="es-MX" sz="900" i="1" dirty="0">
                <a:latin typeface="Verdana" pitchFamily="34" charset="0"/>
              </a:rPr>
              <a:t> </a:t>
            </a:r>
            <a:r>
              <a:rPr lang="es-MX" sz="900" i="1" dirty="0" err="1">
                <a:latin typeface="Verdana" pitchFamily="34" charset="0"/>
              </a:rPr>
              <a:t>Bonaerensis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39940"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a:t>
            </a:r>
            <a:r>
              <a:rPr lang="es-MX" sz="1400" dirty="0" err="1">
                <a:latin typeface="Verdana" pitchFamily="34" charset="0"/>
              </a:rPr>
              <a:t>minke</a:t>
            </a:r>
            <a:r>
              <a:rPr lang="es-MX" sz="1400" dirty="0">
                <a:latin typeface="Verdana" pitchFamily="34" charset="0"/>
              </a:rPr>
              <a:t> o Rorcual pequeño </a:t>
            </a:r>
            <a:r>
              <a:rPr lang="es-MX" sz="900" i="1" dirty="0">
                <a:latin typeface="Verdana" pitchFamily="34" charset="0"/>
              </a:rPr>
              <a:t>(</a:t>
            </a:r>
            <a:r>
              <a:rPr lang="es-MX" sz="900" i="1" dirty="0" err="1">
                <a:latin typeface="Verdana" pitchFamily="34" charset="0"/>
              </a:rPr>
              <a:t>Balaenoptera</a:t>
            </a:r>
            <a:r>
              <a:rPr lang="es-MX" sz="900" i="1" dirty="0">
                <a:latin typeface="Verdana" pitchFamily="34" charset="0"/>
              </a:rPr>
              <a:t> </a:t>
            </a:r>
            <a:r>
              <a:rPr lang="es-MX" sz="900" i="1" dirty="0" err="1">
                <a:latin typeface="Verdana" pitchFamily="34" charset="0"/>
              </a:rPr>
              <a:t>acutorostrata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39942"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jorobada o yubarta </a:t>
            </a:r>
            <a:r>
              <a:rPr lang="es-MX" sz="900" i="1" dirty="0">
                <a:latin typeface="Verdana" pitchFamily="34" charset="0"/>
              </a:rPr>
              <a:t>(</a:t>
            </a:r>
            <a:r>
              <a:rPr lang="es-MX" sz="900" i="1" dirty="0" err="1">
                <a:latin typeface="Verdana" pitchFamily="34" charset="0"/>
              </a:rPr>
              <a:t>Megaptera</a:t>
            </a:r>
            <a:r>
              <a:rPr lang="es-MX" sz="900" i="1" dirty="0">
                <a:latin typeface="Verdana" pitchFamily="34" charset="0"/>
              </a:rPr>
              <a:t> </a:t>
            </a:r>
            <a:r>
              <a:rPr lang="es-MX" sz="900" i="1" dirty="0" err="1">
                <a:latin typeface="Verdana" pitchFamily="34" charset="0"/>
              </a:rPr>
              <a:t>novaeanglie</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40964"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franca del sur o austral </a:t>
            </a:r>
            <a:r>
              <a:rPr lang="es-MX" sz="900" i="1" dirty="0">
                <a:latin typeface="Verdana" pitchFamily="34" charset="0"/>
              </a:rPr>
              <a:t>(</a:t>
            </a:r>
            <a:r>
              <a:rPr lang="es-MX" sz="900" i="1" dirty="0" err="1">
                <a:latin typeface="Verdana" pitchFamily="34" charset="0"/>
              </a:rPr>
              <a:t>Eubalaena</a:t>
            </a:r>
            <a:r>
              <a:rPr lang="es-MX" sz="900" i="1" dirty="0">
                <a:latin typeface="Verdana" pitchFamily="34" charset="0"/>
              </a:rPr>
              <a:t> </a:t>
            </a:r>
            <a:r>
              <a:rPr lang="es-MX" sz="900" i="1" dirty="0" err="1">
                <a:latin typeface="Verdana" pitchFamily="34" charset="0"/>
              </a:rPr>
              <a:t>australis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40966"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5123" name="7 Rectángulo"/>
          <p:cNvSpPr>
            <a:spLocks noChangeArrowheads="1"/>
          </p:cNvSpPr>
          <p:nvPr/>
        </p:nvSpPr>
        <p:spPr bwMode="auto">
          <a:xfrm>
            <a:off x="714375" y="1214438"/>
            <a:ext cx="7740650" cy="1527175"/>
          </a:xfrm>
          <a:prstGeom prst="rect">
            <a:avLst/>
          </a:prstGeom>
          <a:noFill/>
          <a:ln w="9525" algn="ctr">
            <a:noFill/>
            <a:round/>
            <a:headEnd/>
            <a:tailEnd/>
          </a:ln>
        </p:spPr>
        <p:txBody>
          <a:bodyPr/>
          <a:lstStyle/>
          <a:p>
            <a:pPr algn="just"/>
            <a:r>
              <a:rPr lang="es-MX" sz="1400" b="0" u="none">
                <a:latin typeface="Verdana" pitchFamily="34" charset="0"/>
              </a:rPr>
              <a:t>Se ha generado una base de datos que contiene información referente a las medidas de administración vigentes a la fecha, este listado contiene información relacionada con recursos continentales y marítimos, pasando por algas, crustáceos, equinodermos, mamíferos, moluscos y peces.</a:t>
            </a:r>
          </a:p>
          <a:p>
            <a:pPr algn="just"/>
            <a:endParaRPr lang="es-MX" sz="1400" b="0" u="none">
              <a:latin typeface="Verdana" pitchFamily="34" charset="0"/>
            </a:endParaRPr>
          </a:p>
          <a:p>
            <a:pPr algn="just"/>
            <a:r>
              <a:rPr lang="es-MX" sz="1400" b="0" u="none">
                <a:latin typeface="Verdana" pitchFamily="34" charset="0"/>
              </a:rPr>
              <a:t>A continuación deberá seleccionar la letra con que comience el nombre común del recurso por el cual desea consultar:</a:t>
            </a:r>
          </a:p>
          <a:p>
            <a:pPr algn="just"/>
            <a:endParaRPr lang="es-ES" sz="1400" b="0" u="none">
              <a:latin typeface="Verdana" pitchFamily="34" charset="0"/>
            </a:endParaRPr>
          </a:p>
        </p:txBody>
      </p:sp>
      <p:sp>
        <p:nvSpPr>
          <p:cNvPr id="5" name="4 Elipse">
            <a:hlinkClick r:id="rId2" action="ppaction://hlinksldjump"/>
          </p:cNvPr>
          <p:cNvSpPr/>
          <p:nvPr/>
        </p:nvSpPr>
        <p:spPr bwMode="auto">
          <a:xfrm>
            <a:off x="571500" y="29829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A</a:t>
            </a:r>
            <a:endParaRPr lang="es-ES" dirty="0">
              <a:solidFill>
                <a:schemeClr val="bg1"/>
              </a:solidFill>
            </a:endParaRPr>
          </a:p>
        </p:txBody>
      </p:sp>
      <p:sp>
        <p:nvSpPr>
          <p:cNvPr id="7" name="6 Elipse">
            <a:hlinkClick r:id="rId3" action="ppaction://hlinksldjump"/>
          </p:cNvPr>
          <p:cNvSpPr/>
          <p:nvPr/>
        </p:nvSpPr>
        <p:spPr bwMode="auto">
          <a:xfrm>
            <a:off x="6357938" y="29829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F</a:t>
            </a:r>
            <a:endParaRPr lang="es-ES" dirty="0">
              <a:solidFill>
                <a:schemeClr val="bg1"/>
              </a:solidFill>
            </a:endParaRPr>
          </a:p>
        </p:txBody>
      </p:sp>
      <p:sp>
        <p:nvSpPr>
          <p:cNvPr id="8" name="7 Elipse">
            <a:hlinkClick r:id="rId3" action="ppaction://hlinksldjump"/>
          </p:cNvPr>
          <p:cNvSpPr/>
          <p:nvPr/>
        </p:nvSpPr>
        <p:spPr bwMode="auto">
          <a:xfrm>
            <a:off x="5200650" y="29829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E</a:t>
            </a:r>
            <a:endParaRPr lang="es-ES" dirty="0">
              <a:solidFill>
                <a:schemeClr val="bg1"/>
              </a:solidFill>
            </a:endParaRPr>
          </a:p>
        </p:txBody>
      </p:sp>
      <p:sp>
        <p:nvSpPr>
          <p:cNvPr id="9" name="8 Elipse">
            <a:hlinkClick r:id="rId3" action="ppaction://hlinksldjump"/>
          </p:cNvPr>
          <p:cNvSpPr/>
          <p:nvPr/>
        </p:nvSpPr>
        <p:spPr bwMode="auto">
          <a:xfrm>
            <a:off x="4043363" y="29829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D</a:t>
            </a:r>
            <a:endParaRPr lang="es-ES" dirty="0">
              <a:solidFill>
                <a:schemeClr val="bg1"/>
              </a:solidFill>
            </a:endParaRPr>
          </a:p>
        </p:txBody>
      </p:sp>
      <p:sp>
        <p:nvSpPr>
          <p:cNvPr id="10" name="9 Elipse">
            <a:hlinkClick r:id="rId4" action="ppaction://hlinksldjump"/>
          </p:cNvPr>
          <p:cNvSpPr/>
          <p:nvPr/>
        </p:nvSpPr>
        <p:spPr bwMode="auto">
          <a:xfrm>
            <a:off x="2886075" y="29829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C</a:t>
            </a:r>
            <a:endParaRPr lang="es-ES" dirty="0">
              <a:solidFill>
                <a:schemeClr val="bg1"/>
              </a:solidFill>
            </a:endParaRPr>
          </a:p>
        </p:txBody>
      </p:sp>
      <p:sp>
        <p:nvSpPr>
          <p:cNvPr id="11" name="10 Elipse">
            <a:hlinkClick r:id="rId5" action="ppaction://hlinksldjump"/>
          </p:cNvPr>
          <p:cNvSpPr/>
          <p:nvPr/>
        </p:nvSpPr>
        <p:spPr bwMode="auto">
          <a:xfrm>
            <a:off x="1728788" y="29829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B</a:t>
            </a:r>
            <a:endParaRPr lang="es-ES" dirty="0">
              <a:solidFill>
                <a:schemeClr val="bg1"/>
              </a:solidFill>
            </a:endParaRPr>
          </a:p>
        </p:txBody>
      </p:sp>
      <p:sp>
        <p:nvSpPr>
          <p:cNvPr id="12" name="11 Elipse">
            <a:hlinkClick r:id="rId6" action="ppaction://hlinksldjump"/>
          </p:cNvPr>
          <p:cNvSpPr/>
          <p:nvPr/>
        </p:nvSpPr>
        <p:spPr bwMode="auto">
          <a:xfrm>
            <a:off x="7500938" y="29829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G</a:t>
            </a:r>
            <a:endParaRPr lang="es-ES" dirty="0">
              <a:solidFill>
                <a:schemeClr val="bg1"/>
              </a:solidFill>
            </a:endParaRPr>
          </a:p>
        </p:txBody>
      </p:sp>
      <p:sp>
        <p:nvSpPr>
          <p:cNvPr id="13" name="12 Elipse">
            <a:hlinkClick r:id="rId7" action="ppaction://hlinksldjump"/>
          </p:cNvPr>
          <p:cNvSpPr/>
          <p:nvPr/>
        </p:nvSpPr>
        <p:spPr bwMode="auto">
          <a:xfrm>
            <a:off x="5200650" y="38576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L</a:t>
            </a:r>
            <a:endParaRPr lang="es-ES" dirty="0">
              <a:solidFill>
                <a:schemeClr val="bg1"/>
              </a:solidFill>
            </a:endParaRPr>
          </a:p>
        </p:txBody>
      </p:sp>
      <p:sp>
        <p:nvSpPr>
          <p:cNvPr id="14" name="13 Elipse">
            <a:hlinkClick r:id="rId6" action="ppaction://hlinksldjump"/>
          </p:cNvPr>
          <p:cNvSpPr/>
          <p:nvPr/>
        </p:nvSpPr>
        <p:spPr bwMode="auto">
          <a:xfrm>
            <a:off x="4043363" y="38576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K</a:t>
            </a:r>
            <a:endParaRPr lang="es-ES" dirty="0">
              <a:solidFill>
                <a:schemeClr val="bg1"/>
              </a:solidFill>
            </a:endParaRPr>
          </a:p>
        </p:txBody>
      </p:sp>
      <p:sp>
        <p:nvSpPr>
          <p:cNvPr id="15" name="14 Elipse">
            <a:hlinkClick r:id="rId6" action="ppaction://hlinksldjump"/>
          </p:cNvPr>
          <p:cNvSpPr/>
          <p:nvPr/>
        </p:nvSpPr>
        <p:spPr bwMode="auto">
          <a:xfrm>
            <a:off x="2886075" y="38576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J</a:t>
            </a:r>
            <a:endParaRPr lang="es-ES" dirty="0">
              <a:solidFill>
                <a:schemeClr val="bg1"/>
              </a:solidFill>
            </a:endParaRPr>
          </a:p>
        </p:txBody>
      </p:sp>
      <p:sp>
        <p:nvSpPr>
          <p:cNvPr id="16" name="15 Elipse">
            <a:hlinkClick r:id="rId6" action="ppaction://hlinksldjump"/>
          </p:cNvPr>
          <p:cNvSpPr/>
          <p:nvPr/>
        </p:nvSpPr>
        <p:spPr bwMode="auto">
          <a:xfrm>
            <a:off x="1728788" y="38576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I</a:t>
            </a:r>
            <a:endParaRPr lang="es-ES" dirty="0">
              <a:solidFill>
                <a:schemeClr val="bg1"/>
              </a:solidFill>
            </a:endParaRPr>
          </a:p>
        </p:txBody>
      </p:sp>
      <p:sp>
        <p:nvSpPr>
          <p:cNvPr id="17" name="16 Elipse">
            <a:hlinkClick r:id="rId6" action="ppaction://hlinksldjump"/>
          </p:cNvPr>
          <p:cNvSpPr/>
          <p:nvPr/>
        </p:nvSpPr>
        <p:spPr bwMode="auto">
          <a:xfrm>
            <a:off x="571500" y="38576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H</a:t>
            </a:r>
            <a:endParaRPr lang="es-ES" dirty="0">
              <a:solidFill>
                <a:schemeClr val="bg1"/>
              </a:solidFill>
            </a:endParaRPr>
          </a:p>
        </p:txBody>
      </p:sp>
      <p:sp>
        <p:nvSpPr>
          <p:cNvPr id="18" name="17 Elipse">
            <a:hlinkClick r:id="rId8" action="ppaction://hlinksldjump"/>
          </p:cNvPr>
          <p:cNvSpPr/>
          <p:nvPr/>
        </p:nvSpPr>
        <p:spPr bwMode="auto">
          <a:xfrm>
            <a:off x="6343650" y="38576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M</a:t>
            </a:r>
            <a:endParaRPr lang="es-ES" dirty="0">
              <a:solidFill>
                <a:schemeClr val="bg1"/>
              </a:solidFill>
            </a:endParaRPr>
          </a:p>
        </p:txBody>
      </p:sp>
      <p:sp>
        <p:nvSpPr>
          <p:cNvPr id="19" name="18 Elipse">
            <a:hlinkClick r:id="rId9" action="ppaction://hlinksldjump"/>
          </p:cNvPr>
          <p:cNvSpPr/>
          <p:nvPr/>
        </p:nvSpPr>
        <p:spPr bwMode="auto">
          <a:xfrm>
            <a:off x="4043363" y="47863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R</a:t>
            </a:r>
            <a:endParaRPr lang="es-ES" dirty="0">
              <a:solidFill>
                <a:schemeClr val="bg1"/>
              </a:solidFill>
            </a:endParaRPr>
          </a:p>
        </p:txBody>
      </p:sp>
      <p:sp>
        <p:nvSpPr>
          <p:cNvPr id="20" name="19 Elipse">
            <a:hlinkClick r:id="rId9" action="ppaction://hlinksldjump"/>
          </p:cNvPr>
          <p:cNvSpPr/>
          <p:nvPr/>
        </p:nvSpPr>
        <p:spPr bwMode="auto">
          <a:xfrm>
            <a:off x="2886075" y="47863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Q</a:t>
            </a:r>
            <a:endParaRPr lang="es-ES" dirty="0">
              <a:solidFill>
                <a:schemeClr val="bg1"/>
              </a:solidFill>
            </a:endParaRPr>
          </a:p>
        </p:txBody>
      </p:sp>
      <p:sp>
        <p:nvSpPr>
          <p:cNvPr id="21" name="20 Elipse">
            <a:hlinkClick r:id="rId10" action="ppaction://hlinksldjump"/>
          </p:cNvPr>
          <p:cNvSpPr/>
          <p:nvPr/>
        </p:nvSpPr>
        <p:spPr bwMode="auto">
          <a:xfrm>
            <a:off x="1728788" y="47863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P</a:t>
            </a:r>
            <a:endParaRPr lang="es-ES" dirty="0">
              <a:solidFill>
                <a:schemeClr val="bg1"/>
              </a:solidFill>
            </a:endParaRPr>
          </a:p>
        </p:txBody>
      </p:sp>
      <p:sp>
        <p:nvSpPr>
          <p:cNvPr id="22" name="21 Elipse">
            <a:hlinkClick r:id="rId8" action="ppaction://hlinksldjump"/>
          </p:cNvPr>
          <p:cNvSpPr/>
          <p:nvPr/>
        </p:nvSpPr>
        <p:spPr bwMode="auto">
          <a:xfrm>
            <a:off x="571500" y="47863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O</a:t>
            </a:r>
            <a:endParaRPr lang="es-ES" dirty="0">
              <a:solidFill>
                <a:schemeClr val="bg1"/>
              </a:solidFill>
            </a:endParaRPr>
          </a:p>
        </p:txBody>
      </p:sp>
      <p:sp>
        <p:nvSpPr>
          <p:cNvPr id="23" name="22 Elipse">
            <a:hlinkClick r:id="rId8" action="ppaction://hlinksldjump"/>
          </p:cNvPr>
          <p:cNvSpPr/>
          <p:nvPr/>
        </p:nvSpPr>
        <p:spPr bwMode="auto">
          <a:xfrm>
            <a:off x="7500938" y="38576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N</a:t>
            </a:r>
            <a:endParaRPr lang="es-ES" dirty="0">
              <a:solidFill>
                <a:schemeClr val="bg1"/>
              </a:solidFill>
            </a:endParaRPr>
          </a:p>
        </p:txBody>
      </p:sp>
      <p:sp>
        <p:nvSpPr>
          <p:cNvPr id="24" name="23 Elipse">
            <a:hlinkClick r:id="rId9" action="ppaction://hlinksldjump"/>
          </p:cNvPr>
          <p:cNvSpPr/>
          <p:nvPr/>
        </p:nvSpPr>
        <p:spPr bwMode="auto">
          <a:xfrm>
            <a:off x="5186363" y="47863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S</a:t>
            </a:r>
            <a:endParaRPr lang="es-ES" dirty="0">
              <a:solidFill>
                <a:schemeClr val="bg1"/>
              </a:solidFill>
            </a:endParaRPr>
          </a:p>
        </p:txBody>
      </p:sp>
      <p:sp>
        <p:nvSpPr>
          <p:cNvPr id="25" name="24 Elipse">
            <a:hlinkClick r:id="rId11" action="ppaction://hlinksldjump"/>
          </p:cNvPr>
          <p:cNvSpPr/>
          <p:nvPr/>
        </p:nvSpPr>
        <p:spPr bwMode="auto">
          <a:xfrm>
            <a:off x="2886075" y="57864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X</a:t>
            </a:r>
            <a:endParaRPr lang="es-ES" dirty="0">
              <a:solidFill>
                <a:schemeClr val="bg1"/>
              </a:solidFill>
            </a:endParaRPr>
          </a:p>
        </p:txBody>
      </p:sp>
      <p:sp>
        <p:nvSpPr>
          <p:cNvPr id="26" name="25 Elipse">
            <a:hlinkClick r:id="rId11" action="ppaction://hlinksldjump"/>
          </p:cNvPr>
          <p:cNvSpPr/>
          <p:nvPr/>
        </p:nvSpPr>
        <p:spPr bwMode="auto">
          <a:xfrm>
            <a:off x="1728788" y="57864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W</a:t>
            </a:r>
            <a:endParaRPr lang="es-ES" dirty="0">
              <a:solidFill>
                <a:schemeClr val="bg1"/>
              </a:solidFill>
            </a:endParaRPr>
          </a:p>
        </p:txBody>
      </p:sp>
      <p:sp>
        <p:nvSpPr>
          <p:cNvPr id="27" name="26 Elipse">
            <a:hlinkClick r:id="rId11" action="ppaction://hlinksldjump"/>
          </p:cNvPr>
          <p:cNvSpPr/>
          <p:nvPr/>
        </p:nvSpPr>
        <p:spPr bwMode="auto">
          <a:xfrm>
            <a:off x="571500" y="57864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V</a:t>
            </a:r>
            <a:endParaRPr lang="es-ES" dirty="0">
              <a:solidFill>
                <a:schemeClr val="bg1"/>
              </a:solidFill>
            </a:endParaRPr>
          </a:p>
        </p:txBody>
      </p:sp>
      <p:sp>
        <p:nvSpPr>
          <p:cNvPr id="28" name="27 Elipse">
            <a:hlinkClick r:id="rId11" action="ppaction://hlinksldjump"/>
          </p:cNvPr>
          <p:cNvSpPr/>
          <p:nvPr/>
        </p:nvSpPr>
        <p:spPr bwMode="auto">
          <a:xfrm>
            <a:off x="7500938" y="47863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U</a:t>
            </a:r>
            <a:endParaRPr lang="es-ES" dirty="0">
              <a:solidFill>
                <a:schemeClr val="bg1"/>
              </a:solidFill>
            </a:endParaRPr>
          </a:p>
        </p:txBody>
      </p:sp>
      <p:sp>
        <p:nvSpPr>
          <p:cNvPr id="29" name="28 Elipse">
            <a:hlinkClick r:id="rId12" action="ppaction://hlinksldjump"/>
          </p:cNvPr>
          <p:cNvSpPr/>
          <p:nvPr/>
        </p:nvSpPr>
        <p:spPr bwMode="auto">
          <a:xfrm>
            <a:off x="6343650" y="47863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T</a:t>
            </a:r>
            <a:endParaRPr lang="es-ES" dirty="0">
              <a:solidFill>
                <a:schemeClr val="bg1"/>
              </a:solidFill>
            </a:endParaRPr>
          </a:p>
        </p:txBody>
      </p:sp>
      <p:sp>
        <p:nvSpPr>
          <p:cNvPr id="30" name="29 Elipse">
            <a:hlinkClick r:id="rId11" action="ppaction://hlinksldjump"/>
          </p:cNvPr>
          <p:cNvSpPr/>
          <p:nvPr/>
        </p:nvSpPr>
        <p:spPr bwMode="auto">
          <a:xfrm>
            <a:off x="5229225" y="57864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Z</a:t>
            </a:r>
            <a:endParaRPr lang="es-ES" dirty="0">
              <a:solidFill>
                <a:schemeClr val="bg1"/>
              </a:solidFill>
            </a:endParaRPr>
          </a:p>
        </p:txBody>
      </p:sp>
      <p:sp>
        <p:nvSpPr>
          <p:cNvPr id="31" name="30 Elipse">
            <a:hlinkClick r:id="rId11" action="ppaction://hlinksldjump"/>
          </p:cNvPr>
          <p:cNvSpPr/>
          <p:nvPr/>
        </p:nvSpPr>
        <p:spPr bwMode="auto">
          <a:xfrm>
            <a:off x="4071938" y="57864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Y</a:t>
            </a:r>
            <a:endParaRPr lang="es-ES" dirty="0">
              <a:solidFill>
                <a:schemeClr val="bg1"/>
              </a:solidFill>
            </a:endParaRPr>
          </a:p>
        </p:txBody>
      </p:sp>
      <p:sp>
        <p:nvSpPr>
          <p:cNvPr id="5150" name="31 Rectángulo redondeado">
            <a:hlinkClick r:id="rId13" action="ppaction://hlinksldjump"/>
          </p:cNvPr>
          <p:cNvSpPr>
            <a:spLocks noChangeArrowheads="1"/>
          </p:cNvSpPr>
          <p:nvPr/>
        </p:nvSpPr>
        <p:spPr bwMode="auto">
          <a:xfrm>
            <a:off x="7143750"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pigmea </a:t>
            </a:r>
            <a:r>
              <a:rPr lang="es-MX" sz="1000" i="1" dirty="0">
                <a:latin typeface="Verdana" pitchFamily="34" charset="0"/>
              </a:rPr>
              <a:t>(</a:t>
            </a:r>
            <a:r>
              <a:rPr lang="es-MX" sz="1000" i="1" dirty="0" err="1">
                <a:latin typeface="Verdana" pitchFamily="34" charset="0"/>
              </a:rPr>
              <a:t>Caperea</a:t>
            </a:r>
            <a:r>
              <a:rPr lang="es-MX" sz="1000" i="1" dirty="0">
                <a:latin typeface="Verdana" pitchFamily="34" charset="0"/>
              </a:rPr>
              <a:t> </a:t>
            </a:r>
            <a:r>
              <a:rPr lang="es-MX" sz="1000" i="1" dirty="0" err="1">
                <a:latin typeface="Verdana" pitchFamily="34" charset="0"/>
              </a:rPr>
              <a:t>marginata</a:t>
            </a:r>
            <a:r>
              <a:rPr lang="es-MX" sz="1000" i="1" dirty="0">
                <a:latin typeface="Verdana" pitchFamily="34" charset="0"/>
              </a:rPr>
              <a:t>)</a:t>
            </a:r>
            <a:endParaRPr lang="es-MX" sz="10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41988"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picuda de </a:t>
            </a:r>
            <a:r>
              <a:rPr lang="es-MX" sz="1400" dirty="0" err="1">
                <a:latin typeface="Verdana" pitchFamily="34" charset="0"/>
              </a:rPr>
              <a:t>Cuvier</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Ziphius</a:t>
            </a:r>
            <a:r>
              <a:rPr lang="es-MX" sz="900" i="1" dirty="0">
                <a:latin typeface="Verdana" pitchFamily="34" charset="0"/>
              </a:rPr>
              <a:t> </a:t>
            </a:r>
            <a:r>
              <a:rPr lang="es-MX" sz="900" i="1" dirty="0" err="1">
                <a:latin typeface="Verdana" pitchFamily="34" charset="0"/>
              </a:rPr>
              <a:t>cavirostris</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41990"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Ballena picuda de </a:t>
            </a:r>
            <a:r>
              <a:rPr lang="es-MX" sz="1400" dirty="0" err="1">
                <a:latin typeface="Verdana" pitchFamily="34" charset="0"/>
              </a:rPr>
              <a:t>Shepherd</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Tasmacetus</a:t>
            </a:r>
            <a:r>
              <a:rPr lang="es-MX" sz="900" i="1" dirty="0">
                <a:latin typeface="Verdana" pitchFamily="34" charset="0"/>
              </a:rPr>
              <a:t> </a:t>
            </a:r>
            <a:r>
              <a:rPr lang="es-MX" sz="900" i="1" dirty="0" err="1">
                <a:latin typeface="Verdana" pitchFamily="34" charset="0"/>
              </a:rPr>
              <a:t>shepherdi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43012"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Bilagay</a:t>
            </a:r>
            <a:r>
              <a:rPr lang="es-MX" sz="1400" dirty="0">
                <a:latin typeface="Verdana" pitchFamily="34" charset="0"/>
              </a:rPr>
              <a:t> o Breca </a:t>
            </a:r>
            <a:r>
              <a:rPr lang="es-MX" sz="900" i="1" dirty="0">
                <a:latin typeface="Verdana" pitchFamily="34" charset="0"/>
              </a:rPr>
              <a:t>(</a:t>
            </a:r>
            <a:r>
              <a:rPr lang="es-ES" sz="900" i="1" dirty="0" err="1">
                <a:latin typeface="Verdana" pitchFamily="34" charset="0"/>
              </a:rPr>
              <a:t>Cheilodactylus</a:t>
            </a:r>
            <a:r>
              <a:rPr lang="es-ES" sz="900" i="1" dirty="0">
                <a:latin typeface="Verdana" pitchFamily="34" charset="0"/>
              </a:rPr>
              <a:t> </a:t>
            </a:r>
            <a:r>
              <a:rPr lang="es-ES" sz="900" i="1" dirty="0" err="1">
                <a:latin typeface="Verdana" pitchFamily="34" charset="0"/>
              </a:rPr>
              <a:t>gayi</a:t>
            </a:r>
            <a:r>
              <a:rPr lang="es-ES" sz="900" i="1" dirty="0">
                <a:latin typeface="Verdana" pitchFamily="34" charset="0"/>
              </a:rPr>
              <a:t>)</a:t>
            </a:r>
            <a:endParaRPr lang="es-MX" sz="900" i="1"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endParaRPr lang="es-MX" sz="1400" dirty="0">
              <a:latin typeface="Verdana" pitchFamily="34" charset="0"/>
            </a:endParaRPr>
          </a:p>
          <a:p>
            <a:pPr algn="just">
              <a:defRPr/>
            </a:pPr>
            <a:endParaRPr lang="es-MX" sz="14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43014"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214313" y="1000125"/>
            <a:ext cx="8715375" cy="5165179"/>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Besugo </a:t>
            </a:r>
            <a:r>
              <a:rPr lang="es-MX" sz="900" i="1" dirty="0">
                <a:latin typeface="Verdana" pitchFamily="34" charset="0"/>
              </a:rPr>
              <a:t>(</a:t>
            </a:r>
            <a:r>
              <a:rPr lang="es-ES" sz="900" i="1" dirty="0" err="1">
                <a:latin typeface="Verdana" pitchFamily="34" charset="0"/>
              </a:rPr>
              <a:t>Epigonus</a:t>
            </a:r>
            <a:r>
              <a:rPr lang="es-ES" sz="900" i="1" dirty="0">
                <a:latin typeface="Verdana" pitchFamily="34" charset="0"/>
              </a:rPr>
              <a:t> </a:t>
            </a:r>
            <a:r>
              <a:rPr lang="es-ES" sz="900" i="1" dirty="0" err="1">
                <a:latin typeface="Verdana" pitchFamily="34" charset="0"/>
              </a:rPr>
              <a:t>crassicaudus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900" u="none" dirty="0">
                <a:latin typeface="Verdana" pitchFamily="34" charset="0"/>
              </a:rPr>
              <a:t>D.S.N° 644 de 2004</a:t>
            </a:r>
            <a:r>
              <a:rPr lang="es-ES" sz="900" b="0" u="none" dirty="0">
                <a:latin typeface="Verdana" pitchFamily="34" charset="0"/>
              </a:rPr>
              <a:t>, declara a la unidad de pesquería besugo en estado y régimen de plena explotación, en el Mar Territorial, por fuera del área de reserva artesanal y ZEE, continentales e insulares, entre la III a la X regiones. Asimismo el </a:t>
            </a:r>
            <a:r>
              <a:rPr lang="es-ES" sz="900" u="none" dirty="0" err="1">
                <a:latin typeface="Verdana" pitchFamily="34" charset="0"/>
              </a:rPr>
              <a:t>D.Ex.N°</a:t>
            </a:r>
            <a:r>
              <a:rPr lang="es-ES" sz="900" u="none" dirty="0">
                <a:latin typeface="Verdana" pitchFamily="34" charset="0"/>
              </a:rPr>
              <a:t> 756 de 2012</a:t>
            </a:r>
            <a:r>
              <a:rPr lang="es-ES" sz="900" b="0" u="none" dirty="0">
                <a:latin typeface="Verdana" pitchFamily="34" charset="0"/>
              </a:rPr>
              <a:t>, suspende la recepción de solicitudes y el otorgamiento de nuevas autorizaciones de pesca, por el lapso de un año, contado desde el 01.08.2012, regiones III a X.</a:t>
            </a:r>
          </a:p>
          <a:p>
            <a:pPr algn="just">
              <a:buFont typeface="Wingdings" pitchFamily="2" charset="2"/>
              <a:buChar char="ü"/>
              <a:defRPr/>
            </a:pPr>
            <a:endParaRPr lang="es-ES" sz="900" b="0" u="none" dirty="0">
              <a:latin typeface="Verdana" pitchFamily="34" charset="0"/>
            </a:endParaRPr>
          </a:p>
          <a:p>
            <a:pPr algn="just">
              <a:defRPr/>
            </a:pPr>
            <a:r>
              <a:rPr lang="es-ES" sz="900" b="0" u="none" dirty="0" err="1">
                <a:latin typeface="Verdana" pitchFamily="34" charset="0"/>
              </a:rPr>
              <a:t>R.Ex.N°</a:t>
            </a:r>
            <a:r>
              <a:rPr lang="es-ES" sz="900" b="0" u="none" dirty="0">
                <a:latin typeface="Verdana" pitchFamily="34" charset="0"/>
              </a:rPr>
              <a:t> 2079 de 2012: Suspende transitoriamente por el período de un año a contar del 1° de agosto de 2012, la inscripción en el RPA en todas sus categorías, III a X regiones. Suspende por el mismo período en las regiones citadas, la inscripción de todas las especies que constituyan fauna acompañante, según corresponda al arte o aparejo de pesca.</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a:t>
            </a:r>
            <a:r>
              <a:rPr lang="es-ES" sz="1200" b="0" u="none" dirty="0">
                <a:latin typeface="Verdana" pitchFamily="34" charset="0"/>
              </a:rPr>
              <a:t> </a:t>
            </a:r>
            <a:r>
              <a:rPr lang="es-ES" sz="900" b="0" u="none" dirty="0" smtClean="0">
                <a:latin typeface="Verdana" pitchFamily="34" charset="0"/>
              </a:rPr>
              <a:t>D.EX.N° 10 de 2014, autoriza anualmente durante la vigencia de la veda biológica, la extracción de un máximo de 12 t., como fauna acompañante en la pesca dirigida a las especies que se indica:</a:t>
            </a:r>
          </a:p>
          <a:p>
            <a:pPr algn="just">
              <a:defRPr/>
            </a:pPr>
            <a:r>
              <a:rPr lang="es-ES" sz="900" b="0" u="none" dirty="0" smtClean="0">
                <a:latin typeface="Verdana" pitchFamily="34" charset="0"/>
              </a:rPr>
              <a:t>Sector industrial: 10 toneladas</a:t>
            </a:r>
          </a:p>
          <a:p>
            <a:pPr marL="228600" indent="-228600" algn="just">
              <a:buFontTx/>
              <a:buAutoNum type="alphaLcParenR"/>
              <a:defRPr/>
            </a:pPr>
            <a:r>
              <a:rPr lang="es-MX" sz="900" b="0" u="none" dirty="0" smtClean="0">
                <a:latin typeface="Verdana" pitchFamily="34" charset="0"/>
              </a:rPr>
              <a:t>En la pesca dirigida a crustáceos </a:t>
            </a:r>
            <a:r>
              <a:rPr lang="es-MX" sz="900" b="0" u="none" dirty="0" err="1" smtClean="0">
                <a:latin typeface="Verdana" pitchFamily="34" charset="0"/>
              </a:rPr>
              <a:t>demersales</a:t>
            </a:r>
            <a:r>
              <a:rPr lang="es-MX" sz="900" b="0" u="none" dirty="0" smtClean="0">
                <a:latin typeface="Verdana" pitchFamily="34" charset="0"/>
              </a:rPr>
              <a:t> (langostinos y camarones), con red de arrastre, hasta un 0,5% medido en peso en relación con la especie objetivo, por viaje de pesca.</a:t>
            </a:r>
          </a:p>
          <a:p>
            <a:pPr marL="228600" indent="-228600" algn="just">
              <a:buFontTx/>
              <a:buAutoNum type="alphaLcParenR"/>
              <a:defRPr/>
            </a:pPr>
            <a:r>
              <a:rPr lang="es-MX" sz="900" b="0" u="none" dirty="0" smtClean="0">
                <a:latin typeface="Verdana" pitchFamily="34" charset="0"/>
              </a:rPr>
              <a:t>En la pesca dirigida a peces con red de arrastre, hasta un 0,1% medido en peso en relación con la especie objetivo, por viaje de pesca.</a:t>
            </a:r>
          </a:p>
          <a:p>
            <a:pPr marL="228600" indent="-228600" algn="just">
              <a:buFontTx/>
              <a:buAutoNum type="alphaLcParenR"/>
              <a:defRPr/>
            </a:pPr>
            <a:r>
              <a:rPr lang="es-MX" sz="900" b="0" u="none" dirty="0" smtClean="0">
                <a:latin typeface="Verdana" pitchFamily="34" charset="0"/>
              </a:rPr>
              <a:t>En la pesca dirigida a peces con palangre, hasta un 0,1% medido en peso en relación con la especie objetivo, por viaje de pesca.</a:t>
            </a:r>
            <a:endParaRPr lang="es-MX" sz="900" b="0" u="none" dirty="0">
              <a:latin typeface="Verdana" pitchFamily="34" charset="0"/>
            </a:endParaRPr>
          </a:p>
          <a:p>
            <a:pPr algn="just">
              <a:defRPr/>
            </a:pPr>
            <a:endParaRPr lang="es-ES" sz="900" b="0" u="none" dirty="0" smtClean="0">
              <a:latin typeface="Verdana" pitchFamily="34" charset="0"/>
            </a:endParaRPr>
          </a:p>
          <a:p>
            <a:pPr algn="just">
              <a:defRPr/>
            </a:pPr>
            <a:r>
              <a:rPr lang="es-ES" sz="900" b="0" u="none" dirty="0" smtClean="0">
                <a:latin typeface="Verdana" pitchFamily="34" charset="0"/>
              </a:rPr>
              <a:t>Sector artesanal: 2 toneladas</a:t>
            </a:r>
          </a:p>
          <a:p>
            <a:pPr marL="228600" indent="-228600" algn="just">
              <a:buFontTx/>
              <a:buAutoNum type="alphaLcParenR"/>
              <a:defRPr/>
            </a:pPr>
            <a:r>
              <a:rPr lang="es-MX" sz="900" b="0" u="none" dirty="0" smtClean="0">
                <a:latin typeface="Verdana" pitchFamily="34" charset="0"/>
              </a:rPr>
              <a:t>En la pesca dirigida a crustáceos </a:t>
            </a:r>
            <a:r>
              <a:rPr lang="es-MX" sz="900" b="0" u="none" dirty="0" err="1" smtClean="0">
                <a:latin typeface="Verdana" pitchFamily="34" charset="0"/>
              </a:rPr>
              <a:t>demersales</a:t>
            </a:r>
            <a:r>
              <a:rPr lang="es-MX" sz="900" b="0" u="none" dirty="0" smtClean="0">
                <a:latin typeface="Verdana" pitchFamily="34" charset="0"/>
              </a:rPr>
              <a:t>, con red de arrastre, hasta un 0,5% medido en peso en relación con la especie objetivo, por viaje de pesca.</a:t>
            </a:r>
          </a:p>
          <a:p>
            <a:pPr marL="228600" indent="-228600" algn="just">
              <a:buFontTx/>
              <a:buAutoNum type="alphaLcParenR"/>
              <a:defRPr/>
            </a:pPr>
            <a:r>
              <a:rPr lang="es-MX" sz="900" b="0" u="none" dirty="0" smtClean="0">
                <a:latin typeface="Verdana" pitchFamily="34" charset="0"/>
              </a:rPr>
              <a:t>En la pesca dirigida a peces con espinel, hasta un 0,1% medido en peso en relación con la especie objetivo, por viaje de pesca.</a:t>
            </a:r>
          </a:p>
          <a:p>
            <a:pPr algn="just">
              <a:defRPr/>
            </a:pPr>
            <a:endParaRPr lang="es-MX" sz="9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9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MX" sz="9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900" b="0" u="none" dirty="0" err="1" smtClean="0">
                <a:latin typeface="Verdana" pitchFamily="34" charset="0"/>
              </a:rPr>
              <a:t>D.Ex.N°</a:t>
            </a:r>
            <a:r>
              <a:rPr lang="es-MX" sz="900" b="0" u="none" dirty="0" smtClean="0">
                <a:latin typeface="Verdana" pitchFamily="34" charset="0"/>
              </a:rPr>
              <a:t> 10 de 2014, establece veda biológica en el Mar Territorial y Zona Económica Exclusiva de la República, entre las regiones XV y XII, que regirá por dos años a partir del día 23 de enero de 2014. Durante la veda se prohíbe la captura, comercialización, transporte, procesamiento, elaboración y almacenamiento de la especie y de los productos derivados de ella.</a:t>
            </a:r>
            <a:endParaRPr lang="es-MX" sz="1400" b="0" u="none" dirty="0">
              <a:latin typeface="Verdana" pitchFamily="34" charset="0"/>
            </a:endParaRPr>
          </a:p>
        </p:txBody>
      </p:sp>
      <p:sp>
        <p:nvSpPr>
          <p:cNvPr id="44036" name="57 Rectángulo redondeado">
            <a:hlinkClick r:id="rId2" action="ppaction://hlinksldjump"/>
          </p:cNvPr>
          <p:cNvSpPr>
            <a:spLocks noChangeArrowheads="1"/>
          </p:cNvSpPr>
          <p:nvPr/>
        </p:nvSpPr>
        <p:spPr bwMode="auto">
          <a:xfrm>
            <a:off x="7500938" y="1071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Blanquillo </a:t>
            </a:r>
            <a:r>
              <a:rPr lang="es-MX" sz="900" i="1" dirty="0">
                <a:latin typeface="Verdana" pitchFamily="34" charset="0"/>
              </a:rPr>
              <a:t>(</a:t>
            </a:r>
            <a:r>
              <a:rPr lang="es-ES" sz="900" i="1" dirty="0" err="1">
                <a:latin typeface="Verdana" pitchFamily="34" charset="0"/>
              </a:rPr>
              <a:t>Prolatilus</a:t>
            </a:r>
            <a:r>
              <a:rPr lang="es-ES" sz="900" i="1" dirty="0">
                <a:latin typeface="Verdana" pitchFamily="34" charset="0"/>
              </a:rPr>
              <a:t> </a:t>
            </a:r>
            <a:r>
              <a:rPr lang="es-ES" sz="900" i="1" dirty="0" err="1">
                <a:latin typeface="Verdana" pitchFamily="34" charset="0"/>
              </a:rPr>
              <a:t>jugularis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45060"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Bonito </a:t>
            </a:r>
            <a:r>
              <a:rPr lang="es-MX" sz="900" i="1" dirty="0">
                <a:latin typeface="Verdana" pitchFamily="34" charset="0"/>
              </a:rPr>
              <a:t>(</a:t>
            </a:r>
            <a:r>
              <a:rPr lang="es-ES" sz="900" i="1" dirty="0">
                <a:latin typeface="Verdana" pitchFamily="34" charset="0"/>
              </a:rPr>
              <a:t>Sarda </a:t>
            </a:r>
            <a:r>
              <a:rPr lang="es-ES" sz="900" i="1" dirty="0" err="1">
                <a:latin typeface="Verdana" pitchFamily="34" charset="0"/>
              </a:rPr>
              <a:t>chiliensis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46084"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Brótula </a:t>
            </a:r>
            <a:r>
              <a:rPr lang="es-MX" sz="900" i="1" dirty="0">
                <a:latin typeface="Verdana" pitchFamily="34" charset="0"/>
              </a:rPr>
              <a:t>(</a:t>
            </a:r>
            <a:r>
              <a:rPr lang="es-ES" sz="900" i="1" dirty="0" err="1">
                <a:latin typeface="Verdana" pitchFamily="34" charset="0"/>
              </a:rPr>
              <a:t>Salilota</a:t>
            </a:r>
            <a:r>
              <a:rPr lang="es-ES" sz="900" i="1" dirty="0">
                <a:latin typeface="Verdana" pitchFamily="34" charset="0"/>
              </a:rPr>
              <a:t> </a:t>
            </a:r>
            <a:r>
              <a:rPr lang="es-ES" sz="900" i="1" dirty="0" err="1">
                <a:latin typeface="Verdana" pitchFamily="34" charset="0"/>
              </a:rPr>
              <a:t>australis</a:t>
            </a:r>
            <a:r>
              <a:rPr lang="es-ES" sz="900" i="1" dirty="0">
                <a:latin typeface="Verdana" pitchFamily="34" charset="0"/>
              </a:rPr>
              <a:t>)</a:t>
            </a:r>
            <a:endParaRPr lang="es-MX" sz="900" i="1"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endParaRPr lang="es-MX" sz="1400" dirty="0">
              <a:latin typeface="Verdana" pitchFamily="34" charset="0"/>
            </a:endParaRPr>
          </a:p>
          <a:p>
            <a:pPr algn="just">
              <a:defRPr/>
            </a:pPr>
            <a:endParaRPr lang="es-MX" sz="14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46086"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Breca de Juan Fernández </a:t>
            </a:r>
            <a:r>
              <a:rPr lang="es-MX" sz="900" i="1" dirty="0">
                <a:latin typeface="Verdana" pitchFamily="34" charset="0"/>
              </a:rPr>
              <a:t>(</a:t>
            </a:r>
            <a:r>
              <a:rPr lang="es-MX" sz="900" i="1" dirty="0" err="1">
                <a:latin typeface="Verdana" pitchFamily="34" charset="0"/>
              </a:rPr>
              <a:t>Cheilodactylus</a:t>
            </a:r>
            <a:r>
              <a:rPr lang="es-MX" sz="900" i="1" dirty="0">
                <a:latin typeface="Verdana" pitchFamily="34" charset="0"/>
              </a:rPr>
              <a:t> </a:t>
            </a:r>
            <a:r>
              <a:rPr lang="es-MX" sz="900" i="1" dirty="0" err="1">
                <a:latin typeface="Verdana" pitchFamily="34" charset="0"/>
              </a:rPr>
              <a:t>gayi</a:t>
            </a:r>
            <a:r>
              <a:rPr lang="es-MX" sz="900" i="1" dirty="0">
                <a:latin typeface="Verdana" pitchFamily="34" charset="0"/>
              </a:rPr>
              <a:t>)</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47108"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Breca o </a:t>
            </a:r>
            <a:r>
              <a:rPr lang="es-MX" sz="1400" dirty="0" err="1">
                <a:latin typeface="Verdana" pitchFamily="34" charset="0"/>
              </a:rPr>
              <a:t>Bilagay</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Cheilodactylus</a:t>
            </a:r>
            <a:r>
              <a:rPr lang="es-ES" sz="900" i="1" dirty="0">
                <a:latin typeface="Verdana" pitchFamily="34" charset="0"/>
              </a:rPr>
              <a:t> </a:t>
            </a:r>
            <a:r>
              <a:rPr lang="es-ES" sz="900" i="1" dirty="0" err="1">
                <a:latin typeface="Verdana" pitchFamily="34" charset="0"/>
              </a:rPr>
              <a:t>variegatus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48132"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428625" y="928688"/>
            <a:ext cx="8358188" cy="55721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Cabinza </a:t>
            </a:r>
            <a:r>
              <a:rPr lang="es-MX" sz="900" i="1" dirty="0">
                <a:latin typeface="Verdana" pitchFamily="34" charset="0"/>
              </a:rPr>
              <a:t>(</a:t>
            </a:r>
            <a:r>
              <a:rPr lang="es-ES" sz="900" i="1" dirty="0" err="1">
                <a:latin typeface="Verdana" pitchFamily="34" charset="0"/>
              </a:rPr>
              <a:t>Isacia</a:t>
            </a:r>
            <a:r>
              <a:rPr lang="es-ES" sz="900" i="1" dirty="0">
                <a:latin typeface="Verdana" pitchFamily="34" charset="0"/>
              </a:rPr>
              <a:t> </a:t>
            </a:r>
            <a:r>
              <a:rPr lang="es-ES" sz="900" i="1" dirty="0" err="1">
                <a:latin typeface="Verdana" pitchFamily="34" charset="0"/>
              </a:rPr>
              <a:t>conceptionis</a:t>
            </a:r>
            <a:r>
              <a:rPr lang="es-ES" sz="900" i="1" dirty="0">
                <a:latin typeface="Verdana" pitchFamily="34" charset="0"/>
              </a:rPr>
              <a:t>)</a:t>
            </a:r>
            <a:endParaRPr lang="es-MX" sz="900" i="1" dirty="0">
              <a:latin typeface="Verdana" pitchFamily="34" charset="0"/>
            </a:endParaRPr>
          </a:p>
          <a:p>
            <a:pPr algn="just">
              <a:defRPr/>
            </a:pPr>
            <a:endParaRPr lang="es-MX" sz="1400"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400" b="0" u="none" dirty="0" err="1">
                <a:latin typeface="Verdana" pitchFamily="34" charset="0"/>
              </a:rPr>
              <a:t>D.Ex.N°</a:t>
            </a:r>
            <a:r>
              <a:rPr lang="es-ES" sz="14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400" b="0" u="none" dirty="0">
              <a:latin typeface="Verdana" pitchFamily="34" charset="0"/>
            </a:endParaRPr>
          </a:p>
          <a:p>
            <a:pPr algn="just">
              <a:defRPr/>
            </a:pPr>
            <a:r>
              <a:rPr lang="es-ES" sz="1400" b="0" u="none" dirty="0">
                <a:latin typeface="Verdana" pitchFamily="34" charset="0"/>
              </a:rPr>
              <a:t>No obstante lo anterior, se permitirá la utilización del arte de pesca denominado "chinchorro“ (con o sin copo de las siguientes características: longitud máxima de 150 </a:t>
            </a:r>
            <a:r>
              <a:rPr lang="es-ES" sz="1400" b="0" u="none" dirty="0" err="1">
                <a:latin typeface="Verdana" pitchFamily="34" charset="0"/>
              </a:rPr>
              <a:t>bz</a:t>
            </a:r>
            <a:r>
              <a:rPr lang="es-ES" sz="1400" b="0" u="none" dirty="0">
                <a:latin typeface="Verdana" pitchFamily="34" charset="0"/>
              </a:rPr>
              <a:t> o 260 </a:t>
            </a:r>
            <a:r>
              <a:rPr lang="es-ES" sz="1400" b="0" u="none" dirty="0" err="1">
                <a:latin typeface="Verdana" pitchFamily="34" charset="0"/>
              </a:rPr>
              <a:t>mt</a:t>
            </a:r>
            <a:r>
              <a:rPr lang="es-ES" sz="1400" b="0" u="none" dirty="0">
                <a:latin typeface="Verdana" pitchFamily="34" charset="0"/>
              </a:rPr>
              <a:t>, altura máxima de 3 </a:t>
            </a:r>
            <a:r>
              <a:rPr lang="es-ES" sz="1400" b="0" u="none" dirty="0" err="1">
                <a:latin typeface="Verdana" pitchFamily="34" charset="0"/>
              </a:rPr>
              <a:t>bz</a:t>
            </a:r>
            <a:r>
              <a:rPr lang="es-ES" sz="1400" b="0" u="none" dirty="0">
                <a:latin typeface="Verdana" pitchFamily="34" charset="0"/>
              </a:rPr>
              <a:t>; el copo y las alas en su sector extremo, medio o central no podrán ser construidas con tamaños de malla inferiores a 4½ </a:t>
            </a:r>
            <a:r>
              <a:rPr lang="es-ES" sz="1400" b="0" u="none" dirty="0" err="1">
                <a:latin typeface="Verdana" pitchFamily="34" charset="0"/>
              </a:rPr>
              <a:t>plg</a:t>
            </a:r>
            <a:r>
              <a:rPr lang="es-ES" sz="14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400" b="0" u="none" dirty="0">
              <a:latin typeface="Verdana" pitchFamily="34" charset="0"/>
            </a:endParaRPr>
          </a:p>
          <a:p>
            <a:pPr algn="just">
              <a:defRPr/>
            </a:pPr>
            <a:r>
              <a:rPr lang="es-ES" sz="1400" b="0" u="none" dirty="0">
                <a:latin typeface="Verdana" pitchFamily="34" charset="0"/>
              </a:rPr>
              <a:t>Esto rige en el área marítima de la I a la X Regiones, con exclusión de la III y IV Regiones.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 			</a:t>
            </a:r>
          </a:p>
          <a:p>
            <a:pPr algn="just">
              <a:buFont typeface="Wingdings" pitchFamily="2" charset="2"/>
              <a:buChar char="ü"/>
              <a:defRPr/>
            </a:pPr>
            <a:r>
              <a:rPr lang="es-MX" sz="1400" b="0" u="none" dirty="0">
                <a:latin typeface="Verdana" pitchFamily="34" charset="0"/>
              </a:rPr>
              <a:t>Veda: 						No aplica</a:t>
            </a:r>
          </a:p>
          <a:p>
            <a:pPr algn="just">
              <a:defRPr/>
            </a:pPr>
            <a:endParaRPr lang="es-MX" sz="1400" dirty="0">
              <a:latin typeface="Verdana" pitchFamily="34" charset="0"/>
            </a:endParaRPr>
          </a:p>
          <a:p>
            <a:pPr algn="just">
              <a:defRPr/>
            </a:pPr>
            <a:endParaRPr lang="es-MX" sz="14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49156" name="57 Rectángulo redondeado">
            <a:hlinkClick r:id="rId2" action="ppaction://hlinksldjump"/>
          </p:cNvPr>
          <p:cNvSpPr>
            <a:spLocks noChangeArrowheads="1"/>
          </p:cNvSpPr>
          <p:nvPr/>
        </p:nvSpPr>
        <p:spPr bwMode="auto">
          <a:xfrm>
            <a:off x="7429500" y="60007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Cabrilla o cabrilla española </a:t>
            </a:r>
            <a:r>
              <a:rPr lang="es-MX" sz="900" i="1" dirty="0">
                <a:latin typeface="Verdana" pitchFamily="34" charset="0"/>
              </a:rPr>
              <a:t>(</a:t>
            </a:r>
            <a:r>
              <a:rPr lang="es-ES" sz="900" i="1" dirty="0" err="1">
                <a:latin typeface="Verdana" pitchFamily="34" charset="0"/>
              </a:rPr>
              <a:t>Sebastes</a:t>
            </a:r>
            <a:r>
              <a:rPr lang="es-ES" sz="900" i="1" dirty="0">
                <a:latin typeface="Verdana" pitchFamily="34" charset="0"/>
              </a:rPr>
              <a:t> </a:t>
            </a:r>
            <a:r>
              <a:rPr lang="es-ES" sz="900" i="1" dirty="0" err="1">
                <a:latin typeface="Verdana" pitchFamily="34" charset="0"/>
              </a:rPr>
              <a:t>capensis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0180"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Cabrilla de Juan Fernández </a:t>
            </a:r>
            <a:r>
              <a:rPr lang="es-MX" sz="900" i="1" dirty="0">
                <a:latin typeface="Verdana" pitchFamily="34" charset="0"/>
              </a:rPr>
              <a:t>(</a:t>
            </a:r>
            <a:r>
              <a:rPr lang="es-MX" sz="900" i="1" dirty="0" err="1">
                <a:latin typeface="Verdana" pitchFamily="34" charset="0"/>
              </a:rPr>
              <a:t>Umbrina</a:t>
            </a:r>
            <a:r>
              <a:rPr lang="es-MX" sz="900" i="1" dirty="0">
                <a:latin typeface="Verdana" pitchFamily="34" charset="0"/>
              </a:rPr>
              <a:t> </a:t>
            </a:r>
            <a:r>
              <a:rPr lang="es-MX" sz="900" i="1" dirty="0" err="1">
                <a:latin typeface="Verdana" pitchFamily="34" charset="0"/>
              </a:rPr>
              <a:t>reedi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1204"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642938" y="157162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A</a:t>
            </a:r>
            <a:endParaRPr lang="es-ES" dirty="0">
              <a:solidFill>
                <a:schemeClr val="bg1"/>
              </a:solidFill>
            </a:endParaRPr>
          </a:p>
        </p:txBody>
      </p:sp>
      <p:sp>
        <p:nvSpPr>
          <p:cNvPr id="6148" name="33 Rectángulo">
            <a:hlinkClick r:id="rId2" action="ppaction://hlinksldjump"/>
          </p:cNvPr>
          <p:cNvSpPr>
            <a:spLocks noChangeArrowheads="1"/>
          </p:cNvSpPr>
          <p:nvPr/>
        </p:nvSpPr>
        <p:spPr bwMode="auto">
          <a:xfrm>
            <a:off x="1857375" y="2071688"/>
            <a:ext cx="1857375" cy="285750"/>
          </a:xfrm>
          <a:prstGeom prst="rect">
            <a:avLst/>
          </a:prstGeom>
          <a:noFill/>
          <a:ln w="9525" algn="ctr">
            <a:noFill/>
            <a:round/>
            <a:headEnd/>
            <a:tailEnd/>
          </a:ln>
        </p:spPr>
        <p:txBody>
          <a:bodyPr/>
          <a:lstStyle/>
          <a:p>
            <a:r>
              <a:rPr lang="es-MX" sz="1400" b="0" u="none">
                <a:latin typeface="Verdana" pitchFamily="34" charset="0"/>
              </a:rPr>
              <a:t>Abalon rojo</a:t>
            </a:r>
            <a:endParaRPr lang="es-ES" sz="1400" b="0" u="none">
              <a:latin typeface="Verdana" pitchFamily="34" charset="0"/>
            </a:endParaRPr>
          </a:p>
        </p:txBody>
      </p:sp>
      <p:sp>
        <p:nvSpPr>
          <p:cNvPr id="6149" name="39 Rectángulo">
            <a:hlinkClick r:id="rId3" action="ppaction://hlinksldjump"/>
          </p:cNvPr>
          <p:cNvSpPr>
            <a:spLocks noChangeArrowheads="1"/>
          </p:cNvSpPr>
          <p:nvPr/>
        </p:nvSpPr>
        <p:spPr bwMode="auto">
          <a:xfrm>
            <a:off x="1857375" y="2428875"/>
            <a:ext cx="1857375" cy="285750"/>
          </a:xfrm>
          <a:prstGeom prst="rect">
            <a:avLst/>
          </a:prstGeom>
          <a:noFill/>
          <a:ln w="9525" algn="ctr">
            <a:noFill/>
            <a:round/>
            <a:headEnd/>
            <a:tailEnd/>
          </a:ln>
        </p:spPr>
        <p:txBody>
          <a:bodyPr/>
          <a:lstStyle/>
          <a:p>
            <a:r>
              <a:rPr lang="es-MX" sz="1400" b="0" u="none">
                <a:latin typeface="Verdana" pitchFamily="34" charset="0"/>
              </a:rPr>
              <a:t>Acha</a:t>
            </a:r>
            <a:endParaRPr lang="es-ES" sz="1400" b="0" u="none">
              <a:latin typeface="Verdana" pitchFamily="34" charset="0"/>
            </a:endParaRPr>
          </a:p>
        </p:txBody>
      </p:sp>
      <p:sp>
        <p:nvSpPr>
          <p:cNvPr id="6150" name="40 Rectángulo">
            <a:hlinkClick r:id="rId2" action="ppaction://hlinksldjump"/>
          </p:cNvPr>
          <p:cNvSpPr>
            <a:spLocks noChangeArrowheads="1"/>
          </p:cNvSpPr>
          <p:nvPr/>
        </p:nvSpPr>
        <p:spPr bwMode="auto">
          <a:xfrm>
            <a:off x="1857375" y="2786063"/>
            <a:ext cx="1857375" cy="285750"/>
          </a:xfrm>
          <a:prstGeom prst="rect">
            <a:avLst/>
          </a:prstGeom>
          <a:noFill/>
          <a:ln w="9525" algn="ctr">
            <a:noFill/>
            <a:round/>
            <a:headEnd/>
            <a:tailEnd/>
          </a:ln>
        </p:spPr>
        <p:txBody>
          <a:bodyPr/>
          <a:lstStyle/>
          <a:p>
            <a:r>
              <a:rPr lang="es-MX" sz="1400" b="0" u="none">
                <a:latin typeface="Verdana" pitchFamily="34" charset="0"/>
              </a:rPr>
              <a:t>Agujilla</a:t>
            </a:r>
            <a:endParaRPr lang="es-ES" sz="1400" b="0" u="none">
              <a:latin typeface="Verdana" pitchFamily="34" charset="0"/>
            </a:endParaRPr>
          </a:p>
        </p:txBody>
      </p:sp>
      <p:sp>
        <p:nvSpPr>
          <p:cNvPr id="6151" name="41 Rectángulo">
            <a:hlinkClick r:id="rId4" action="ppaction://hlinksldjump"/>
          </p:cNvPr>
          <p:cNvSpPr>
            <a:spLocks noChangeArrowheads="1"/>
          </p:cNvSpPr>
          <p:nvPr/>
        </p:nvSpPr>
        <p:spPr bwMode="auto">
          <a:xfrm>
            <a:off x="1857375" y="3143250"/>
            <a:ext cx="2286000" cy="285750"/>
          </a:xfrm>
          <a:prstGeom prst="rect">
            <a:avLst/>
          </a:prstGeom>
          <a:noFill/>
          <a:ln w="9525" algn="ctr">
            <a:noFill/>
            <a:round/>
            <a:headEnd/>
            <a:tailEnd/>
          </a:ln>
        </p:spPr>
        <p:txBody>
          <a:bodyPr/>
          <a:lstStyle/>
          <a:p>
            <a:r>
              <a:rPr lang="es-MX" sz="1400" b="0" u="none">
                <a:latin typeface="Verdana" pitchFamily="34" charset="0"/>
              </a:rPr>
              <a:t>Albacora o pez espada</a:t>
            </a:r>
            <a:endParaRPr lang="es-ES" sz="1400" b="0" u="none">
              <a:latin typeface="Verdana" pitchFamily="34" charset="0"/>
            </a:endParaRPr>
          </a:p>
        </p:txBody>
      </p:sp>
      <p:sp>
        <p:nvSpPr>
          <p:cNvPr id="6152" name="42 Rectángulo">
            <a:hlinkClick r:id="rId5" action="ppaction://hlinksldjump"/>
          </p:cNvPr>
          <p:cNvSpPr>
            <a:spLocks noChangeArrowheads="1"/>
          </p:cNvSpPr>
          <p:nvPr/>
        </p:nvSpPr>
        <p:spPr bwMode="auto">
          <a:xfrm>
            <a:off x="1857375" y="3500438"/>
            <a:ext cx="1857375" cy="285750"/>
          </a:xfrm>
          <a:prstGeom prst="rect">
            <a:avLst/>
          </a:prstGeom>
          <a:noFill/>
          <a:ln w="9525" algn="ctr">
            <a:noFill/>
            <a:round/>
            <a:headEnd/>
            <a:tailEnd/>
          </a:ln>
        </p:spPr>
        <p:txBody>
          <a:bodyPr/>
          <a:lstStyle/>
          <a:p>
            <a:r>
              <a:rPr lang="es-MX" sz="1400" b="0" u="none">
                <a:latin typeface="Verdana" pitchFamily="34" charset="0"/>
              </a:rPr>
              <a:t>Alfonsino</a:t>
            </a:r>
            <a:endParaRPr lang="es-ES" sz="1400" b="0" u="none">
              <a:latin typeface="Verdana" pitchFamily="34" charset="0"/>
            </a:endParaRPr>
          </a:p>
        </p:txBody>
      </p:sp>
      <p:sp>
        <p:nvSpPr>
          <p:cNvPr id="6153" name="43 Rectángulo">
            <a:hlinkClick r:id="rId6" action="ppaction://hlinksldjump"/>
          </p:cNvPr>
          <p:cNvSpPr>
            <a:spLocks noChangeArrowheads="1"/>
          </p:cNvSpPr>
          <p:nvPr/>
        </p:nvSpPr>
        <p:spPr bwMode="auto">
          <a:xfrm>
            <a:off x="1857375" y="3857625"/>
            <a:ext cx="1857375" cy="285750"/>
          </a:xfrm>
          <a:prstGeom prst="rect">
            <a:avLst/>
          </a:prstGeom>
          <a:noFill/>
          <a:ln w="9525" algn="ctr">
            <a:noFill/>
            <a:round/>
            <a:headEnd/>
            <a:tailEnd/>
          </a:ln>
        </p:spPr>
        <p:txBody>
          <a:bodyPr/>
          <a:lstStyle/>
          <a:p>
            <a:r>
              <a:rPr lang="es-MX" sz="1400" b="0" u="none">
                <a:latin typeface="Verdana" pitchFamily="34" charset="0"/>
              </a:rPr>
              <a:t>Almeja</a:t>
            </a:r>
            <a:endParaRPr lang="es-ES" sz="1400" b="0" u="none">
              <a:latin typeface="Verdana" pitchFamily="34" charset="0"/>
            </a:endParaRPr>
          </a:p>
        </p:txBody>
      </p:sp>
      <p:sp>
        <p:nvSpPr>
          <p:cNvPr id="6154" name="44 Rectángulo">
            <a:hlinkClick r:id="rId7" action="ppaction://hlinksldjump"/>
          </p:cNvPr>
          <p:cNvSpPr>
            <a:spLocks noChangeArrowheads="1"/>
          </p:cNvSpPr>
          <p:nvPr/>
        </p:nvSpPr>
        <p:spPr bwMode="auto">
          <a:xfrm>
            <a:off x="1857375" y="4214813"/>
            <a:ext cx="1857375" cy="285750"/>
          </a:xfrm>
          <a:prstGeom prst="rect">
            <a:avLst/>
          </a:prstGeom>
          <a:noFill/>
          <a:ln w="9525" algn="ctr">
            <a:noFill/>
            <a:round/>
            <a:headEnd/>
            <a:tailEnd/>
          </a:ln>
        </p:spPr>
        <p:txBody>
          <a:bodyPr/>
          <a:lstStyle/>
          <a:p>
            <a:r>
              <a:rPr lang="es-MX" sz="1400" b="0" u="none">
                <a:latin typeface="Verdana" pitchFamily="34" charset="0"/>
              </a:rPr>
              <a:t>Anchoveta</a:t>
            </a:r>
            <a:endParaRPr lang="es-ES" sz="1400" b="0" u="none">
              <a:latin typeface="Verdana" pitchFamily="34" charset="0"/>
            </a:endParaRPr>
          </a:p>
        </p:txBody>
      </p:sp>
      <p:sp>
        <p:nvSpPr>
          <p:cNvPr id="6155" name="45 Rectángulo">
            <a:hlinkClick r:id="rId8" action="ppaction://hlinksldjump"/>
          </p:cNvPr>
          <p:cNvSpPr>
            <a:spLocks noChangeArrowheads="1"/>
          </p:cNvSpPr>
          <p:nvPr/>
        </p:nvSpPr>
        <p:spPr bwMode="auto">
          <a:xfrm>
            <a:off x="1857375" y="4572000"/>
            <a:ext cx="1857375" cy="285750"/>
          </a:xfrm>
          <a:prstGeom prst="rect">
            <a:avLst/>
          </a:prstGeom>
          <a:noFill/>
          <a:ln w="9525" algn="ctr">
            <a:noFill/>
            <a:round/>
            <a:headEnd/>
            <a:tailEnd/>
          </a:ln>
        </p:spPr>
        <p:txBody>
          <a:bodyPr/>
          <a:lstStyle/>
          <a:p>
            <a:r>
              <a:rPr lang="es-MX" sz="1400" b="0" u="none">
                <a:latin typeface="Verdana" pitchFamily="34" charset="0"/>
              </a:rPr>
              <a:t>Anchoveta blanca</a:t>
            </a:r>
            <a:endParaRPr lang="es-ES" sz="1400" b="0" u="none">
              <a:latin typeface="Verdana" pitchFamily="34" charset="0"/>
            </a:endParaRPr>
          </a:p>
        </p:txBody>
      </p:sp>
      <p:sp>
        <p:nvSpPr>
          <p:cNvPr id="6156" name="46 Rectángulo">
            <a:hlinkClick r:id="rId8" action="ppaction://hlinksldjump"/>
          </p:cNvPr>
          <p:cNvSpPr>
            <a:spLocks noChangeArrowheads="1"/>
          </p:cNvSpPr>
          <p:nvPr/>
        </p:nvSpPr>
        <p:spPr bwMode="auto">
          <a:xfrm>
            <a:off x="1857375" y="4929188"/>
            <a:ext cx="1857375" cy="285750"/>
          </a:xfrm>
          <a:prstGeom prst="rect">
            <a:avLst/>
          </a:prstGeom>
          <a:noFill/>
          <a:ln w="9525" algn="ctr">
            <a:noFill/>
            <a:round/>
            <a:headEnd/>
            <a:tailEnd/>
          </a:ln>
        </p:spPr>
        <p:txBody>
          <a:bodyPr/>
          <a:lstStyle/>
          <a:p>
            <a:r>
              <a:rPr lang="es-MX" sz="1400" b="0" u="none">
                <a:latin typeface="Verdana" pitchFamily="34" charset="0"/>
              </a:rPr>
              <a:t>Anfeltia</a:t>
            </a:r>
            <a:endParaRPr lang="es-ES" sz="1400" b="0" u="none">
              <a:latin typeface="Verdana" pitchFamily="34" charset="0"/>
            </a:endParaRPr>
          </a:p>
        </p:txBody>
      </p:sp>
      <p:sp>
        <p:nvSpPr>
          <p:cNvPr id="6157" name="47 Rectángulo">
            <a:hlinkClick r:id="rId9" action="ppaction://hlinksldjump"/>
          </p:cNvPr>
          <p:cNvSpPr>
            <a:spLocks noChangeArrowheads="1"/>
          </p:cNvSpPr>
          <p:nvPr/>
        </p:nvSpPr>
        <p:spPr bwMode="auto">
          <a:xfrm>
            <a:off x="1857375" y="5286375"/>
            <a:ext cx="1857375" cy="285750"/>
          </a:xfrm>
          <a:prstGeom prst="rect">
            <a:avLst/>
          </a:prstGeom>
          <a:noFill/>
          <a:ln w="9525" algn="ctr">
            <a:noFill/>
            <a:round/>
            <a:headEnd/>
            <a:tailEnd/>
          </a:ln>
        </p:spPr>
        <p:txBody>
          <a:bodyPr/>
          <a:lstStyle/>
          <a:p>
            <a:r>
              <a:rPr lang="es-MX" sz="1400" b="0" u="none">
                <a:latin typeface="Verdana" pitchFamily="34" charset="0"/>
              </a:rPr>
              <a:t>Anguila</a:t>
            </a:r>
            <a:endParaRPr lang="es-ES" sz="1400" b="0" u="none">
              <a:latin typeface="Verdana" pitchFamily="34" charset="0"/>
            </a:endParaRPr>
          </a:p>
        </p:txBody>
      </p:sp>
      <p:sp>
        <p:nvSpPr>
          <p:cNvPr id="6158" name="48 Rectángulo">
            <a:hlinkClick r:id="rId10" action="ppaction://hlinksldjump"/>
          </p:cNvPr>
          <p:cNvSpPr>
            <a:spLocks noChangeArrowheads="1"/>
          </p:cNvSpPr>
          <p:nvPr/>
        </p:nvSpPr>
        <p:spPr bwMode="auto">
          <a:xfrm>
            <a:off x="1857375" y="5643563"/>
            <a:ext cx="1857375" cy="285750"/>
          </a:xfrm>
          <a:prstGeom prst="rect">
            <a:avLst/>
          </a:prstGeom>
          <a:noFill/>
          <a:ln w="9525" algn="ctr">
            <a:noFill/>
            <a:round/>
            <a:headEnd/>
            <a:tailEnd/>
          </a:ln>
        </p:spPr>
        <p:txBody>
          <a:bodyPr/>
          <a:lstStyle/>
          <a:p>
            <a:r>
              <a:rPr lang="es-MX" sz="1400" b="0" u="none">
                <a:latin typeface="Verdana" pitchFamily="34" charset="0"/>
              </a:rPr>
              <a:t>Anguilas babosas</a:t>
            </a:r>
            <a:endParaRPr lang="es-ES" sz="1400" b="0" u="none">
              <a:latin typeface="Verdana" pitchFamily="34" charset="0"/>
            </a:endParaRPr>
          </a:p>
        </p:txBody>
      </p:sp>
      <p:sp>
        <p:nvSpPr>
          <p:cNvPr id="6159" name="49 Rectángulo">
            <a:hlinkClick r:id="rId11" action="ppaction://hlinksldjump"/>
          </p:cNvPr>
          <p:cNvSpPr>
            <a:spLocks noChangeArrowheads="1"/>
          </p:cNvSpPr>
          <p:nvPr/>
        </p:nvSpPr>
        <p:spPr bwMode="auto">
          <a:xfrm>
            <a:off x="1857375" y="6000750"/>
            <a:ext cx="2928938" cy="285750"/>
          </a:xfrm>
          <a:prstGeom prst="rect">
            <a:avLst/>
          </a:prstGeom>
          <a:noFill/>
          <a:ln w="9525" algn="ctr">
            <a:noFill/>
            <a:round/>
            <a:headEnd/>
            <a:tailEnd/>
          </a:ln>
        </p:spPr>
        <p:txBody>
          <a:bodyPr/>
          <a:lstStyle/>
          <a:p>
            <a:r>
              <a:rPr lang="es-MX" sz="1400" b="0" u="none">
                <a:latin typeface="Verdana" pitchFamily="34" charset="0"/>
              </a:rPr>
              <a:t>Anguila de Juan Fernández</a:t>
            </a:r>
            <a:endParaRPr lang="es-ES" sz="1400" b="0" u="none">
              <a:latin typeface="Verdana" pitchFamily="34" charset="0"/>
            </a:endParaRPr>
          </a:p>
        </p:txBody>
      </p:sp>
      <p:sp>
        <p:nvSpPr>
          <p:cNvPr id="6160" name="50 Rectángulo">
            <a:hlinkClick r:id="rId12" action="ppaction://hlinksldjump"/>
          </p:cNvPr>
          <p:cNvSpPr>
            <a:spLocks noChangeArrowheads="1"/>
          </p:cNvSpPr>
          <p:nvPr/>
        </p:nvSpPr>
        <p:spPr bwMode="auto">
          <a:xfrm>
            <a:off x="5429250" y="2071688"/>
            <a:ext cx="1857375" cy="285750"/>
          </a:xfrm>
          <a:prstGeom prst="rect">
            <a:avLst/>
          </a:prstGeom>
          <a:noFill/>
          <a:ln w="9525" algn="ctr">
            <a:noFill/>
            <a:round/>
            <a:headEnd/>
            <a:tailEnd/>
          </a:ln>
        </p:spPr>
        <p:txBody>
          <a:bodyPr/>
          <a:lstStyle/>
          <a:p>
            <a:r>
              <a:rPr lang="es-MX" sz="1400" b="0" u="none">
                <a:latin typeface="Verdana" pitchFamily="34" charset="0"/>
              </a:rPr>
              <a:t>Apañado</a:t>
            </a:r>
            <a:endParaRPr lang="es-ES" sz="1400" b="0" u="none">
              <a:latin typeface="Verdana" pitchFamily="34" charset="0"/>
            </a:endParaRPr>
          </a:p>
        </p:txBody>
      </p:sp>
      <p:sp>
        <p:nvSpPr>
          <p:cNvPr id="6161" name="51 Rectángulo">
            <a:hlinkClick r:id="rId13" action="ppaction://hlinksldjump"/>
          </p:cNvPr>
          <p:cNvSpPr>
            <a:spLocks noChangeArrowheads="1"/>
          </p:cNvSpPr>
          <p:nvPr/>
        </p:nvSpPr>
        <p:spPr bwMode="auto">
          <a:xfrm>
            <a:off x="5429250" y="2428875"/>
            <a:ext cx="2143125" cy="285750"/>
          </a:xfrm>
          <a:prstGeom prst="rect">
            <a:avLst/>
          </a:prstGeom>
          <a:noFill/>
          <a:ln w="9525" algn="ctr">
            <a:noFill/>
            <a:round/>
            <a:headEnd/>
            <a:tailEnd/>
          </a:ln>
        </p:spPr>
        <p:txBody>
          <a:bodyPr/>
          <a:lstStyle/>
          <a:p>
            <a:r>
              <a:rPr lang="es-MX" sz="1400" b="0" u="none">
                <a:latin typeface="Verdana" pitchFamily="34" charset="0"/>
              </a:rPr>
              <a:t>Atún aleta amarilla</a:t>
            </a:r>
            <a:endParaRPr lang="es-ES" sz="1400" b="0" u="none">
              <a:latin typeface="Verdana" pitchFamily="34" charset="0"/>
            </a:endParaRPr>
          </a:p>
        </p:txBody>
      </p:sp>
      <p:sp>
        <p:nvSpPr>
          <p:cNvPr id="6162" name="52 Rectángulo">
            <a:hlinkClick r:id="rId13" action="ppaction://hlinksldjump"/>
          </p:cNvPr>
          <p:cNvSpPr>
            <a:spLocks noChangeArrowheads="1"/>
          </p:cNvSpPr>
          <p:nvPr/>
        </p:nvSpPr>
        <p:spPr bwMode="auto">
          <a:xfrm>
            <a:off x="5429250" y="2786063"/>
            <a:ext cx="1857375" cy="285750"/>
          </a:xfrm>
          <a:prstGeom prst="rect">
            <a:avLst/>
          </a:prstGeom>
          <a:noFill/>
          <a:ln w="9525" algn="ctr">
            <a:noFill/>
            <a:round/>
            <a:headEnd/>
            <a:tailEnd/>
          </a:ln>
        </p:spPr>
        <p:txBody>
          <a:bodyPr/>
          <a:lstStyle/>
          <a:p>
            <a:r>
              <a:rPr lang="es-MX" sz="1400" b="0" u="none">
                <a:latin typeface="Verdana" pitchFamily="34" charset="0"/>
              </a:rPr>
              <a:t>Atún aleta larga</a:t>
            </a:r>
            <a:endParaRPr lang="es-ES" sz="1400" b="0" u="none">
              <a:latin typeface="Verdana" pitchFamily="34" charset="0"/>
            </a:endParaRPr>
          </a:p>
        </p:txBody>
      </p:sp>
      <p:sp>
        <p:nvSpPr>
          <p:cNvPr id="6163" name="53 Rectángulo">
            <a:hlinkClick r:id="rId13" action="ppaction://hlinksldjump"/>
          </p:cNvPr>
          <p:cNvSpPr>
            <a:spLocks noChangeArrowheads="1"/>
          </p:cNvSpPr>
          <p:nvPr/>
        </p:nvSpPr>
        <p:spPr bwMode="auto">
          <a:xfrm>
            <a:off x="5429250" y="3143250"/>
            <a:ext cx="1857375" cy="285750"/>
          </a:xfrm>
          <a:prstGeom prst="rect">
            <a:avLst/>
          </a:prstGeom>
          <a:noFill/>
          <a:ln w="9525" algn="ctr">
            <a:noFill/>
            <a:round/>
            <a:headEnd/>
            <a:tailEnd/>
          </a:ln>
        </p:spPr>
        <p:txBody>
          <a:bodyPr/>
          <a:lstStyle/>
          <a:p>
            <a:r>
              <a:rPr lang="es-MX" sz="1400" b="0" u="none">
                <a:latin typeface="Verdana" pitchFamily="34" charset="0"/>
              </a:rPr>
              <a:t>Atún ojos grandes</a:t>
            </a:r>
            <a:endParaRPr lang="es-ES" sz="1400" b="0" u="none">
              <a:latin typeface="Verdana" pitchFamily="34" charset="0"/>
            </a:endParaRPr>
          </a:p>
        </p:txBody>
      </p:sp>
      <p:sp>
        <p:nvSpPr>
          <p:cNvPr id="6164" name="54 Rectángulo">
            <a:hlinkClick r:id="rId14" action="ppaction://hlinksldjump"/>
          </p:cNvPr>
          <p:cNvSpPr>
            <a:spLocks noChangeArrowheads="1"/>
          </p:cNvSpPr>
          <p:nvPr/>
        </p:nvSpPr>
        <p:spPr bwMode="auto">
          <a:xfrm>
            <a:off x="5429250" y="3500438"/>
            <a:ext cx="1857375" cy="285750"/>
          </a:xfrm>
          <a:prstGeom prst="rect">
            <a:avLst/>
          </a:prstGeom>
          <a:noFill/>
          <a:ln w="9525" algn="ctr">
            <a:noFill/>
            <a:round/>
            <a:headEnd/>
            <a:tailEnd/>
          </a:ln>
        </p:spPr>
        <p:txBody>
          <a:bodyPr/>
          <a:lstStyle/>
          <a:p>
            <a:r>
              <a:rPr lang="es-MX" sz="1400" b="0" u="none">
                <a:latin typeface="Verdana" pitchFamily="34" charset="0"/>
              </a:rPr>
              <a:t>Ayanque</a:t>
            </a:r>
            <a:endParaRPr lang="es-ES" sz="1400" b="0" u="none">
              <a:latin typeface="Verdana" pitchFamily="34" charset="0"/>
            </a:endParaRPr>
          </a:p>
        </p:txBody>
      </p:sp>
      <p:sp>
        <p:nvSpPr>
          <p:cNvPr id="6165" name="55 Rectángulo">
            <a:hlinkClick r:id="rId15" action="ppaction://hlinksldjump"/>
          </p:cNvPr>
          <p:cNvSpPr>
            <a:spLocks noChangeArrowheads="1"/>
          </p:cNvSpPr>
          <p:nvPr/>
        </p:nvSpPr>
        <p:spPr bwMode="auto">
          <a:xfrm>
            <a:off x="5429250" y="3857625"/>
            <a:ext cx="1857375" cy="285750"/>
          </a:xfrm>
          <a:prstGeom prst="rect">
            <a:avLst/>
          </a:prstGeom>
          <a:noFill/>
          <a:ln w="9525" algn="ctr">
            <a:noFill/>
            <a:round/>
            <a:headEnd/>
            <a:tailEnd/>
          </a:ln>
        </p:spPr>
        <p:txBody>
          <a:bodyPr/>
          <a:lstStyle/>
          <a:p>
            <a:r>
              <a:rPr lang="es-MX" sz="1400" b="0" u="none">
                <a:latin typeface="Verdana" pitchFamily="34" charset="0"/>
              </a:rPr>
              <a:t>Azulejo</a:t>
            </a:r>
            <a:endParaRPr lang="es-ES" sz="1400" b="0" u="none">
              <a:latin typeface="Verdana" pitchFamily="34" charset="0"/>
            </a:endParaRPr>
          </a:p>
        </p:txBody>
      </p:sp>
      <p:sp>
        <p:nvSpPr>
          <p:cNvPr id="6166" name="7 Rectángulo"/>
          <p:cNvSpPr>
            <a:spLocks noChangeArrowheads="1"/>
          </p:cNvSpPr>
          <p:nvPr/>
        </p:nvSpPr>
        <p:spPr bwMode="auto">
          <a:xfrm>
            <a:off x="2428875" y="1214438"/>
            <a:ext cx="4786313"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6167" name="57 Rectángulo redondeado">
            <a:hlinkClick r:id="rId16" action="ppaction://hlinksldjump"/>
          </p:cNvPr>
          <p:cNvSpPr>
            <a:spLocks noChangeArrowheads="1"/>
          </p:cNvSpPr>
          <p:nvPr/>
        </p:nvSpPr>
        <p:spPr bwMode="auto">
          <a:xfrm>
            <a:off x="7143750"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Cabrilla común </a:t>
            </a:r>
            <a:r>
              <a:rPr lang="es-MX" sz="900" i="1" dirty="0">
                <a:latin typeface="Verdana" pitchFamily="34" charset="0"/>
              </a:rPr>
              <a:t>(</a:t>
            </a:r>
            <a:r>
              <a:rPr lang="es-ES" sz="900" i="1" dirty="0" err="1">
                <a:latin typeface="Verdana" pitchFamily="34" charset="0"/>
              </a:rPr>
              <a:t>Paralabrax</a:t>
            </a:r>
            <a:r>
              <a:rPr lang="es-ES" sz="900" i="1" dirty="0">
                <a:latin typeface="Verdana" pitchFamily="34" charset="0"/>
              </a:rPr>
              <a:t> </a:t>
            </a:r>
            <a:r>
              <a:rPr lang="es-ES" sz="900" i="1" dirty="0" err="1">
                <a:latin typeface="Verdana" pitchFamily="34" charset="0"/>
              </a:rPr>
              <a:t>humeralis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000" b="0" u="none" dirty="0">
                <a:latin typeface="Verdana" pitchFamily="34" charset="0"/>
              </a:rPr>
              <a:t>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2228"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Cachalote </a:t>
            </a:r>
            <a:r>
              <a:rPr lang="es-MX" sz="900" i="1" dirty="0">
                <a:latin typeface="Verdana" pitchFamily="34" charset="0"/>
              </a:rPr>
              <a:t>(</a:t>
            </a:r>
            <a:r>
              <a:rPr lang="es-MX" sz="900" i="1" dirty="0" err="1">
                <a:latin typeface="Verdana" pitchFamily="34" charset="0"/>
              </a:rPr>
              <a:t>Physeter</a:t>
            </a:r>
            <a:r>
              <a:rPr lang="es-MX" sz="900" i="1" dirty="0">
                <a:latin typeface="Verdana" pitchFamily="34" charset="0"/>
              </a:rPr>
              <a:t> </a:t>
            </a:r>
            <a:r>
              <a:rPr lang="es-MX" sz="900" i="1" dirty="0" err="1">
                <a:latin typeface="Verdana" pitchFamily="34" charset="0"/>
              </a:rPr>
              <a:t>macrocephalus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3252"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Cachalote enano </a:t>
            </a:r>
            <a:r>
              <a:rPr lang="es-MX" sz="900" i="1" dirty="0">
                <a:latin typeface="Verdana" pitchFamily="34" charset="0"/>
              </a:rPr>
              <a:t>(</a:t>
            </a:r>
            <a:r>
              <a:rPr lang="es-MX" sz="900" i="1" dirty="0" err="1">
                <a:latin typeface="Verdana" pitchFamily="34" charset="0"/>
              </a:rPr>
              <a:t>Kogia</a:t>
            </a:r>
            <a:r>
              <a:rPr lang="es-MX" sz="900" i="1" dirty="0">
                <a:latin typeface="Verdana" pitchFamily="34" charset="0"/>
              </a:rPr>
              <a:t> sima)</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53254"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785813"/>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Cachalote pigmeo </a:t>
            </a:r>
            <a:r>
              <a:rPr lang="es-MX" sz="900" i="1" dirty="0">
                <a:latin typeface="Verdana" pitchFamily="34" charset="0"/>
              </a:rPr>
              <a:t>(</a:t>
            </a:r>
            <a:r>
              <a:rPr lang="es-MX" sz="900" i="1" dirty="0" err="1">
                <a:latin typeface="Verdana" pitchFamily="34" charset="0"/>
              </a:rPr>
              <a:t>Kogia</a:t>
            </a:r>
            <a:r>
              <a:rPr lang="es-MX" sz="900" i="1" dirty="0">
                <a:latin typeface="Verdana" pitchFamily="34" charset="0"/>
              </a:rPr>
              <a:t> </a:t>
            </a:r>
            <a:r>
              <a:rPr lang="es-MX" sz="900" i="1" dirty="0" err="1">
                <a:latin typeface="Verdana" pitchFamily="34" charset="0"/>
              </a:rPr>
              <a:t>breviceps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900" b="0" u="none" dirty="0" err="1">
                <a:latin typeface="Verdana" pitchFamily="34" charset="0"/>
              </a:rPr>
              <a:t>D.Ex.N°</a:t>
            </a:r>
            <a:r>
              <a:rPr lang="es-ES" sz="900" b="0" u="none" dirty="0">
                <a:latin typeface="Verdana" pitchFamily="34" charset="0"/>
              </a:rPr>
              <a:t> 178 de 2008, Prohíbe en forma permanente, la captura con resultado de muerte y la retención de animales vivos, en aguas bajo jurisdicción nacional</a:t>
            </a:r>
            <a:endParaRPr lang="es-MX" sz="9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4276" name="57 Rectángulo redondeado">
            <a:hlinkClick r:id="rId2" action="ppaction://hlinksldjump"/>
          </p:cNvPr>
          <p:cNvSpPr>
            <a:spLocks noChangeArrowheads="1"/>
          </p:cNvSpPr>
          <p:nvPr/>
        </p:nvSpPr>
        <p:spPr bwMode="auto">
          <a:xfrm>
            <a:off x="7358063" y="85725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2571750"/>
            <a:ext cx="8358188" cy="157162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Cachurreta</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Katsuwonus</a:t>
            </a:r>
            <a:r>
              <a:rPr lang="es-MX" sz="900" i="1" dirty="0">
                <a:latin typeface="Verdana" pitchFamily="34" charset="0"/>
              </a:rPr>
              <a:t> </a:t>
            </a:r>
            <a:r>
              <a:rPr lang="es-MX" sz="900" i="1" dirty="0" err="1">
                <a:latin typeface="Verdana" pitchFamily="34" charset="0"/>
              </a:rPr>
              <a:t>pelamis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54278" name="57 Rectángulo redondeado">
            <a:hlinkClick r:id="rId2" action="ppaction://hlinksldjump"/>
          </p:cNvPr>
          <p:cNvSpPr>
            <a:spLocks noChangeArrowheads="1"/>
          </p:cNvSpPr>
          <p:nvPr/>
        </p:nvSpPr>
        <p:spPr bwMode="auto">
          <a:xfrm>
            <a:off x="7358063" y="264318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8" name="7 Rectángulo"/>
          <p:cNvSpPr>
            <a:spLocks noChangeArrowheads="1"/>
          </p:cNvSpPr>
          <p:nvPr/>
        </p:nvSpPr>
        <p:spPr bwMode="auto">
          <a:xfrm>
            <a:off x="428625" y="4286250"/>
            <a:ext cx="8358188" cy="1714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Caballa </a:t>
            </a:r>
            <a:r>
              <a:rPr lang="es-MX" sz="900" i="1" dirty="0">
                <a:latin typeface="Verdana" pitchFamily="34" charset="0"/>
              </a:rPr>
              <a:t>(</a:t>
            </a:r>
            <a:r>
              <a:rPr lang="es-ES" sz="900" i="1" dirty="0" err="1">
                <a:latin typeface="Verdana" pitchFamily="34" charset="0"/>
              </a:rPr>
              <a:t>Scomber</a:t>
            </a:r>
            <a:r>
              <a:rPr lang="es-ES" sz="900" i="1" dirty="0">
                <a:latin typeface="Verdana" pitchFamily="34" charset="0"/>
              </a:rPr>
              <a:t> </a:t>
            </a:r>
            <a:r>
              <a:rPr lang="es-ES" sz="900" i="1" dirty="0" err="1">
                <a:latin typeface="Verdana" pitchFamily="34" charset="0"/>
              </a:rPr>
              <a:t>japonicus</a:t>
            </a:r>
            <a:r>
              <a:rPr lang="es-ES" sz="900" i="1" dirty="0">
                <a:latin typeface="Verdana" pitchFamily="34" charset="0"/>
              </a:rPr>
              <a:t> </a:t>
            </a:r>
            <a:r>
              <a:rPr lang="es-ES" sz="900" i="1" dirty="0" err="1">
                <a:latin typeface="Verdana" pitchFamily="34" charset="0"/>
              </a:rPr>
              <a:t>peruanus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54280" name="57 Rectángulo redondeado">
            <a:hlinkClick r:id="rId2" action="ppaction://hlinksldjump"/>
          </p:cNvPr>
          <p:cNvSpPr>
            <a:spLocks noChangeArrowheads="1"/>
          </p:cNvSpPr>
          <p:nvPr/>
        </p:nvSpPr>
        <p:spPr bwMode="auto">
          <a:xfrm>
            <a:off x="7358063" y="550068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Calamar </a:t>
            </a:r>
            <a:r>
              <a:rPr lang="es-MX" sz="900" i="1" dirty="0">
                <a:latin typeface="Verdana" pitchFamily="34" charset="0"/>
              </a:rPr>
              <a:t>(</a:t>
            </a:r>
            <a:r>
              <a:rPr lang="es-ES" sz="900" i="1" dirty="0" err="1">
                <a:latin typeface="Verdana" pitchFamily="34" charset="0"/>
              </a:rPr>
              <a:t>Loligo</a:t>
            </a:r>
            <a:r>
              <a:rPr lang="es-ES" sz="900" i="1" dirty="0">
                <a:latin typeface="Verdana" pitchFamily="34" charset="0"/>
              </a:rPr>
              <a:t> </a:t>
            </a:r>
            <a:r>
              <a:rPr lang="es-ES" sz="900" i="1" dirty="0" err="1">
                <a:latin typeface="Verdana" pitchFamily="34" charset="0"/>
              </a:rPr>
              <a:t>gahi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5300" name="57 Rectángulo redondeado">
            <a:hlinkClick r:id="rId2" action="ppaction://hlinksldjump"/>
          </p:cNvPr>
          <p:cNvSpPr>
            <a:spLocks noChangeArrowheads="1"/>
          </p:cNvSpPr>
          <p:nvPr/>
        </p:nvSpPr>
        <p:spPr bwMode="auto">
          <a:xfrm>
            <a:off x="7358063" y="2214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27146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Calamar </a:t>
            </a:r>
            <a:r>
              <a:rPr lang="es-MX" sz="1400" dirty="0" err="1">
                <a:latin typeface="Verdana" pitchFamily="34" charset="0"/>
              </a:rPr>
              <a:t>Illex</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Illex</a:t>
            </a:r>
            <a:r>
              <a:rPr lang="es-ES" sz="900" i="1" dirty="0">
                <a:latin typeface="Verdana" pitchFamily="34" charset="0"/>
              </a:rPr>
              <a:t> </a:t>
            </a:r>
            <a:r>
              <a:rPr lang="es-ES" sz="900" i="1" dirty="0" err="1">
                <a:latin typeface="Verdana" pitchFamily="34" charset="0"/>
              </a:rPr>
              <a:t>argentinus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 name="7 Rectángulo"/>
          <p:cNvSpPr>
            <a:spLocks noChangeArrowheads="1"/>
          </p:cNvSpPr>
          <p:nvPr/>
        </p:nvSpPr>
        <p:spPr bwMode="auto">
          <a:xfrm>
            <a:off x="428625" y="4429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Calamar patagónico </a:t>
            </a:r>
            <a:r>
              <a:rPr lang="es-MX" sz="900" i="1" dirty="0">
                <a:latin typeface="Verdana" pitchFamily="34" charset="0"/>
              </a:rPr>
              <a:t>(</a:t>
            </a:r>
            <a:r>
              <a:rPr lang="es-MX" sz="900" i="1" dirty="0" err="1">
                <a:latin typeface="Verdana" pitchFamily="34" charset="0"/>
              </a:rPr>
              <a:t>Loligo</a:t>
            </a:r>
            <a:r>
              <a:rPr lang="es-MX" sz="900" i="1" dirty="0">
                <a:latin typeface="Verdana" pitchFamily="34" charset="0"/>
              </a:rPr>
              <a:t> </a:t>
            </a:r>
            <a:r>
              <a:rPr lang="es-MX" sz="900" i="1" dirty="0" err="1">
                <a:latin typeface="Verdana" pitchFamily="34" charset="0"/>
              </a:rPr>
              <a:t>gahi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55303" name="57 Rectángulo redondeado">
            <a:hlinkClick r:id="rId2" action="ppaction://hlinksldjump"/>
          </p:cNvPr>
          <p:cNvSpPr>
            <a:spLocks noChangeArrowheads="1"/>
          </p:cNvSpPr>
          <p:nvPr/>
        </p:nvSpPr>
        <p:spPr bwMode="auto">
          <a:xfrm>
            <a:off x="7358063" y="39290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55304" name="57 Rectángulo redondeado">
            <a:hlinkClick r:id="rId2" action="ppaction://hlinksldjump"/>
          </p:cNvPr>
          <p:cNvSpPr>
            <a:spLocks noChangeArrowheads="1"/>
          </p:cNvSpPr>
          <p:nvPr/>
        </p:nvSpPr>
        <p:spPr bwMode="auto">
          <a:xfrm>
            <a:off x="7358063" y="5643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Calderón negro de aletas cortas </a:t>
            </a:r>
            <a:r>
              <a:rPr lang="es-MX" sz="900" i="1" dirty="0">
                <a:latin typeface="Verdana" pitchFamily="34" charset="0"/>
              </a:rPr>
              <a:t>(</a:t>
            </a:r>
            <a:r>
              <a:rPr lang="es-MX" sz="900" i="1" dirty="0" err="1">
                <a:latin typeface="Verdana" pitchFamily="34" charset="0"/>
              </a:rPr>
              <a:t>Globicephala</a:t>
            </a:r>
            <a:r>
              <a:rPr lang="es-MX" sz="900" i="1" dirty="0">
                <a:latin typeface="Verdana" pitchFamily="34" charset="0"/>
              </a:rPr>
              <a:t> </a:t>
            </a:r>
            <a:r>
              <a:rPr lang="es-MX" sz="900" i="1" dirty="0" err="1">
                <a:latin typeface="Verdana" pitchFamily="34" charset="0"/>
              </a:rPr>
              <a:t>macrohynchus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6324"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Calderón negro de aletas largas </a:t>
            </a:r>
            <a:r>
              <a:rPr lang="es-MX" sz="900" i="1" dirty="0">
                <a:latin typeface="Verdana" pitchFamily="34" charset="0"/>
              </a:rPr>
              <a:t>(</a:t>
            </a:r>
            <a:r>
              <a:rPr lang="es-MX" sz="900" i="1" dirty="0" err="1">
                <a:latin typeface="Verdana" pitchFamily="34" charset="0"/>
              </a:rPr>
              <a:t>Globicephala</a:t>
            </a:r>
            <a:r>
              <a:rPr lang="es-MX" sz="900" i="1" dirty="0">
                <a:latin typeface="Verdana" pitchFamily="34" charset="0"/>
              </a:rPr>
              <a:t> </a:t>
            </a:r>
            <a:r>
              <a:rPr lang="es-MX" sz="900" i="1" dirty="0" err="1">
                <a:latin typeface="Verdana" pitchFamily="34" charset="0"/>
              </a:rPr>
              <a:t>melas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56326"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49291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Camarón de río </a:t>
            </a:r>
            <a:r>
              <a:rPr lang="es-MX" sz="900" i="1" dirty="0">
                <a:latin typeface="Verdana" pitchFamily="34" charset="0"/>
              </a:rPr>
              <a:t>(</a:t>
            </a:r>
            <a:r>
              <a:rPr lang="es-ES" sz="900" i="1" dirty="0" err="1">
                <a:latin typeface="Verdana" pitchFamily="34" charset="0"/>
              </a:rPr>
              <a:t>Cryphiops</a:t>
            </a:r>
            <a:r>
              <a:rPr lang="es-ES" sz="900" i="1" dirty="0">
                <a:latin typeface="Verdana" pitchFamily="34" charset="0"/>
              </a:rPr>
              <a:t> </a:t>
            </a:r>
            <a:r>
              <a:rPr lang="es-ES" sz="900" i="1" dirty="0" err="1">
                <a:latin typeface="Verdana" pitchFamily="34" charset="0"/>
              </a:rPr>
              <a:t>caementarius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145 de 1986, establece que la extracción de este recurso sólo podrá efectuarse utilizando como artes de pesca la caña y atarraya y mediante captura manual</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145 de 1986, establece para el recurso camarón de río una talla mínima de extracción de 30 mm de longitud cefalotoraxica, medidos desde la órbita derecha hasta el extremo posterior del cefalotórax.</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145 de 1986, prohíbe la extracción, tenencia, posesión, industrialización, comercialización y transporte del recurso camarón de río durante el período comprendido entre el 01 de diciembre y hasta el 30 de abril del año siguiente, ambas fechas inclusive.</a:t>
            </a:r>
          </a:p>
          <a:p>
            <a:pPr algn="just">
              <a:defRPr/>
            </a:pPr>
            <a:endParaRPr lang="es-ES" sz="1200" b="0" u="none" dirty="0">
              <a:latin typeface="Verdana" pitchFamily="34" charset="0"/>
            </a:endParaRPr>
          </a:p>
          <a:p>
            <a:pPr algn="just">
              <a:defRPr/>
            </a:pPr>
            <a:r>
              <a:rPr lang="es-ES" sz="1200" b="0" u="none" dirty="0">
                <a:latin typeface="Verdana" pitchFamily="34" charset="0"/>
              </a:rPr>
              <a:t>Quedan vedadas indefinidamente las hembras ovíparas de camarón de río, las cuales deben ser devueltas al agua en el mismo lugar de la pesca, aunque tengan el tamaño reglamentario.</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7348" name="57 Rectángulo redondeado">
            <a:hlinkClick r:id="rId2" action="ppaction://hlinksldjump"/>
          </p:cNvPr>
          <p:cNvSpPr>
            <a:spLocks noChangeArrowheads="1"/>
          </p:cNvSpPr>
          <p:nvPr/>
        </p:nvSpPr>
        <p:spPr bwMode="auto">
          <a:xfrm>
            <a:off x="7429500" y="56435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Camarón de río europeo </a:t>
            </a:r>
            <a:r>
              <a:rPr lang="es-MX" sz="900" i="1" dirty="0">
                <a:latin typeface="Verdana" pitchFamily="34" charset="0"/>
              </a:rPr>
              <a:t>(</a:t>
            </a:r>
            <a:r>
              <a:rPr lang="es-MX" sz="900" i="1" dirty="0" err="1">
                <a:latin typeface="Verdana" pitchFamily="34" charset="0"/>
              </a:rPr>
              <a:t>Astacus</a:t>
            </a:r>
            <a:r>
              <a:rPr lang="es-MX" sz="900" i="1" dirty="0">
                <a:latin typeface="Verdana" pitchFamily="34" charset="0"/>
              </a:rPr>
              <a:t> </a:t>
            </a:r>
            <a:r>
              <a:rPr lang="es-MX" sz="900" i="1" dirty="0" err="1">
                <a:latin typeface="Verdana" pitchFamily="34" charset="0"/>
              </a:rPr>
              <a:t>sp</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8372" name="57 Rectángulo redondeado">
            <a:hlinkClick r:id="rId2" action="ppaction://hlinksldjump"/>
          </p:cNvPr>
          <p:cNvSpPr>
            <a:spLocks noChangeArrowheads="1"/>
          </p:cNvSpPr>
          <p:nvPr/>
        </p:nvSpPr>
        <p:spPr bwMode="auto">
          <a:xfrm>
            <a:off x="7358063" y="2214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27146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Camarón de roca </a:t>
            </a:r>
            <a:r>
              <a:rPr lang="es-MX" sz="900" i="1" dirty="0">
                <a:latin typeface="Verdana" pitchFamily="34" charset="0"/>
              </a:rPr>
              <a:t>(</a:t>
            </a:r>
            <a:r>
              <a:rPr lang="es-MX" sz="900" i="1" dirty="0" err="1">
                <a:latin typeface="Verdana" pitchFamily="34" charset="0"/>
              </a:rPr>
              <a:t>Rhynchocinetes</a:t>
            </a:r>
            <a:r>
              <a:rPr lang="es-MX" sz="900" i="1" dirty="0">
                <a:latin typeface="Verdana" pitchFamily="34" charset="0"/>
              </a:rPr>
              <a:t> </a:t>
            </a:r>
            <a:r>
              <a:rPr lang="es-MX" sz="900" i="1" dirty="0" err="1">
                <a:latin typeface="Verdana" pitchFamily="34" charset="0"/>
              </a:rPr>
              <a:t>typus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 name="7 Rectángulo"/>
          <p:cNvSpPr>
            <a:spLocks noChangeArrowheads="1"/>
          </p:cNvSpPr>
          <p:nvPr/>
        </p:nvSpPr>
        <p:spPr bwMode="auto">
          <a:xfrm>
            <a:off x="428625" y="4429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Camarón de talud </a:t>
            </a:r>
            <a:r>
              <a:rPr lang="es-MX" sz="900" i="1" dirty="0">
                <a:latin typeface="Verdana" pitchFamily="34" charset="0"/>
              </a:rPr>
              <a:t>(</a:t>
            </a:r>
            <a:r>
              <a:rPr lang="es-ES_tradnl" sz="900" i="1" dirty="0" err="1">
                <a:latin typeface="Verdana" pitchFamily="34" charset="0"/>
              </a:rPr>
              <a:t>Campylonotus</a:t>
            </a:r>
            <a:r>
              <a:rPr lang="es-ES_tradnl" sz="900" i="1" dirty="0">
                <a:latin typeface="Verdana" pitchFamily="34" charset="0"/>
              </a:rPr>
              <a:t> </a:t>
            </a:r>
            <a:r>
              <a:rPr lang="es-ES_tradnl" sz="900" i="1" dirty="0" err="1">
                <a:latin typeface="Verdana" pitchFamily="34" charset="0"/>
              </a:rPr>
              <a:t>semistriatus</a:t>
            </a:r>
            <a:r>
              <a:rPr lang="es-ES_tradnl" sz="900" i="1" dirty="0">
                <a:latin typeface="Verdana" pitchFamily="34" charset="0"/>
              </a:rPr>
              <a:t>, </a:t>
            </a:r>
            <a:r>
              <a:rPr lang="es-ES_tradnl" sz="900" i="1" dirty="0" err="1">
                <a:latin typeface="Verdana" pitchFamily="34" charset="0"/>
              </a:rPr>
              <a:t>Pandalopsis</a:t>
            </a:r>
            <a:r>
              <a:rPr lang="es-ES_tradnl" sz="900" i="1" dirty="0">
                <a:latin typeface="Verdana" pitchFamily="34" charset="0"/>
              </a:rPr>
              <a:t> </a:t>
            </a:r>
            <a:r>
              <a:rPr lang="es-ES_tradnl" sz="900" i="1" dirty="0" err="1">
                <a:latin typeface="Verdana" pitchFamily="34" charset="0"/>
              </a:rPr>
              <a:t>ampla</a:t>
            </a:r>
            <a:r>
              <a:rPr lang="es-ES_tradnl"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58375" name="57 Rectángulo redondeado">
            <a:hlinkClick r:id="rId2" action="ppaction://hlinksldjump"/>
          </p:cNvPr>
          <p:cNvSpPr>
            <a:spLocks noChangeArrowheads="1"/>
          </p:cNvSpPr>
          <p:nvPr/>
        </p:nvSpPr>
        <p:spPr bwMode="auto">
          <a:xfrm>
            <a:off x="7358063" y="39290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58376" name="57 Rectángulo redondeado">
            <a:hlinkClick r:id="rId2" action="ppaction://hlinksldjump"/>
          </p:cNvPr>
          <p:cNvSpPr>
            <a:spLocks noChangeArrowheads="1"/>
          </p:cNvSpPr>
          <p:nvPr/>
        </p:nvSpPr>
        <p:spPr bwMode="auto">
          <a:xfrm>
            <a:off x="7358063" y="5643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214313" y="1000125"/>
            <a:ext cx="8715375" cy="574124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Camarón nailon </a:t>
            </a:r>
            <a:r>
              <a:rPr lang="es-MX" sz="900" i="1" dirty="0">
                <a:latin typeface="Verdana" pitchFamily="34" charset="0"/>
              </a:rPr>
              <a:t>(</a:t>
            </a:r>
            <a:r>
              <a:rPr lang="es-ES" sz="900" i="1" dirty="0" err="1">
                <a:latin typeface="Verdana" pitchFamily="34" charset="0"/>
              </a:rPr>
              <a:t>Heterocarpus</a:t>
            </a:r>
            <a:r>
              <a:rPr lang="es-ES" sz="900" i="1" dirty="0">
                <a:latin typeface="Verdana" pitchFamily="34" charset="0"/>
              </a:rPr>
              <a:t> </a:t>
            </a:r>
            <a:r>
              <a:rPr lang="es-ES" sz="900" i="1" dirty="0" err="1">
                <a:latin typeface="Verdana" pitchFamily="34" charset="0"/>
              </a:rPr>
              <a:t>reedi</a:t>
            </a:r>
            <a:r>
              <a:rPr lang="es-ES" sz="900" i="1" dirty="0" smtClean="0">
                <a:latin typeface="Verdana" pitchFamily="34" charset="0"/>
              </a:rPr>
              <a:t>)</a:t>
            </a:r>
          </a:p>
          <a:p>
            <a:pPr algn="just">
              <a:defRPr/>
            </a:pPr>
            <a:endParaRPr lang="es-MX" sz="800" i="1" dirty="0">
              <a:latin typeface="Verdana" pitchFamily="34" charset="0"/>
            </a:endParaRP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MX" sz="1000" b="0" u="none" dirty="0">
                <a:latin typeface="Verdana" pitchFamily="34" charset="0"/>
              </a:rPr>
              <a:t>	</a:t>
            </a:r>
            <a:r>
              <a:rPr lang="es-ES" sz="1000" b="0" u="none" dirty="0">
                <a:latin typeface="Verdana" pitchFamily="34" charset="0"/>
              </a:rPr>
              <a:t>D.S.N° 611 de 1995, declara a la unidad de pesquería camarón nailon, en el área marítima de la II a la VIII regiones en estado y régimen de plena explotación.</a:t>
            </a:r>
          </a:p>
          <a:p>
            <a:pPr algn="just">
              <a:defRPr/>
            </a:pPr>
            <a:r>
              <a:rPr lang="es-ES" sz="1000" b="0" u="none" dirty="0" err="1" smtClean="0">
                <a:latin typeface="Verdana" pitchFamily="34" charset="0"/>
              </a:rPr>
              <a:t>D.Ex.N</a:t>
            </a:r>
            <a:r>
              <a:rPr lang="es-ES" sz="1000" b="0" u="none" dirty="0" err="1">
                <a:latin typeface="Verdana" pitchFamily="34" charset="0"/>
              </a:rPr>
              <a:t>°</a:t>
            </a:r>
            <a:r>
              <a:rPr lang="es-ES" sz="1000" b="0" u="none" dirty="0">
                <a:latin typeface="Verdana" pitchFamily="34" charset="0"/>
              </a:rPr>
              <a:t> 756 de 2012, suspende recepción de solicitudes y el otorgamiento de nuevas autorizaciones de pesca, por el término de un año contado desde el 1° de agosto de 2012 (regiones II a VIII). A su vez la </a:t>
            </a:r>
            <a:r>
              <a:rPr lang="es-ES" sz="1000" b="0" u="none" dirty="0" err="1">
                <a:latin typeface="Verdana" pitchFamily="34" charset="0"/>
              </a:rPr>
              <a:t>R.Ex.N°</a:t>
            </a:r>
            <a:r>
              <a:rPr lang="es-ES" sz="1000" b="0" u="none" dirty="0">
                <a:latin typeface="Verdana" pitchFamily="34" charset="0"/>
              </a:rPr>
              <a:t> 2079 de 2012, suspende transitoriamente por el período de un año a contar del 1° de agosto de 2012, la inscripción en el RPA en todas sus categorías, II a VIII regiones. Suspende por el mismo período en las regiones citadas, la inscripción de todas las especies que constituyan fauna acompañante, según corresponda al arte o aparejo de pesca</a:t>
            </a:r>
            <a:r>
              <a:rPr lang="es-ES" sz="1000" b="0" u="none" dirty="0" smtClean="0">
                <a:latin typeface="Verdana" pitchFamily="34" charset="0"/>
              </a:rPr>
              <a:t>.</a:t>
            </a:r>
          </a:p>
          <a:p>
            <a:pPr algn="just">
              <a:defRPr/>
            </a:pPr>
            <a:endParaRPr lang="es-MX" sz="800" b="0" u="none" dirty="0">
              <a:latin typeface="Verdana" pitchFamily="34" charset="0"/>
            </a:endParaRPr>
          </a:p>
          <a:p>
            <a:pPr algn="just">
              <a:buFont typeface="Wingdings" pitchFamily="2" charset="2"/>
              <a:buChar char="ü"/>
              <a:defRPr/>
            </a:pPr>
            <a:r>
              <a:rPr lang="es-MX" sz="1400" b="0" u="none" dirty="0" smtClean="0">
                <a:latin typeface="Verdana" pitchFamily="34" charset="0"/>
              </a:rPr>
              <a:t>Cuota</a:t>
            </a:r>
            <a:r>
              <a:rPr lang="es-MX" sz="1400" b="0" u="none" dirty="0">
                <a:latin typeface="Verdana" pitchFamily="34" charset="0"/>
              </a:rPr>
              <a:t>:	</a:t>
            </a:r>
            <a:r>
              <a:rPr lang="es-MX" sz="1000" b="0" u="none" dirty="0" smtClean="0">
                <a:latin typeface="Verdana" pitchFamily="34" charset="0"/>
              </a:rPr>
              <a:t>El </a:t>
            </a:r>
            <a:r>
              <a:rPr lang="es-ES" sz="1000" b="0" u="none" dirty="0">
                <a:latin typeface="Verdana" pitchFamily="34" charset="0"/>
              </a:rPr>
              <a:t>D.EX.N° </a:t>
            </a:r>
            <a:r>
              <a:rPr lang="es-ES" sz="1000" b="0" u="none" dirty="0" smtClean="0">
                <a:latin typeface="Verdana" pitchFamily="34" charset="0"/>
              </a:rPr>
              <a:t>953 </a:t>
            </a:r>
            <a:r>
              <a:rPr lang="es-ES" sz="1000" b="0" u="none" dirty="0">
                <a:latin typeface="Verdana" pitchFamily="34" charset="0"/>
              </a:rPr>
              <a:t>de </a:t>
            </a:r>
            <a:r>
              <a:rPr lang="es-ES" sz="1000" b="0" u="none" dirty="0" smtClean="0">
                <a:latin typeface="Verdana" pitchFamily="34" charset="0"/>
              </a:rPr>
              <a:t>2014, establece para el año 2015 una cuota global anual de captura de 5.480 t </a:t>
            </a:r>
            <a:r>
              <a:rPr lang="es-ES" sz="1000" b="0" u="none" dirty="0">
                <a:latin typeface="Verdana" pitchFamily="34" charset="0"/>
              </a:rPr>
              <a:t>de la II a VIII regiones. Desagregadas de la siguiente forma: </a:t>
            </a:r>
            <a:r>
              <a:rPr lang="es-ES" sz="1000" b="0" u="none" dirty="0" smtClean="0">
                <a:latin typeface="Verdana" pitchFamily="34" charset="0"/>
              </a:rPr>
              <a:t>106 </a:t>
            </a:r>
            <a:r>
              <a:rPr lang="es-ES" sz="1000" b="0" u="none" dirty="0">
                <a:latin typeface="Verdana" pitchFamily="34" charset="0"/>
              </a:rPr>
              <a:t>t reservada con fines de investigación, </a:t>
            </a:r>
            <a:r>
              <a:rPr lang="es-ES" sz="1000" b="0" u="none" dirty="0" smtClean="0">
                <a:latin typeface="Verdana" pitchFamily="34" charset="0"/>
              </a:rPr>
              <a:t>54 </a:t>
            </a:r>
            <a:r>
              <a:rPr lang="es-ES" sz="1000" b="0" u="none" dirty="0">
                <a:latin typeface="Verdana" pitchFamily="34" charset="0"/>
              </a:rPr>
              <a:t>t para imprevistos</a:t>
            </a:r>
            <a:r>
              <a:rPr lang="es-ES" sz="1000" b="0" u="none" dirty="0" smtClean="0">
                <a:latin typeface="Verdana" pitchFamily="34" charset="0"/>
              </a:rPr>
              <a:t>, 4.026 t asignadas al sector industrial (con descuento Art. 16º Transitorio) y 1.294 </a:t>
            </a:r>
            <a:r>
              <a:rPr lang="es-ES" sz="1000" b="0" u="none" dirty="0">
                <a:latin typeface="Verdana" pitchFamily="34" charset="0"/>
              </a:rPr>
              <a:t>t asignadas al sector </a:t>
            </a:r>
            <a:r>
              <a:rPr lang="es-ES" sz="1000" b="0" u="none" dirty="0" smtClean="0">
                <a:latin typeface="Verdana" pitchFamily="34" charset="0"/>
              </a:rPr>
              <a:t>artesanal (con incremento Art. 16º Transitorio). D.Ex.Nº117 de 2015, establece para los años 2015, 2016 y 2017, una cuota anual de captura de 20 toneladas a ser extraída fuera de la unidad de pesquería (10 t como especie objetivo en las regiones XV, I, IX, XIV y X; 5 t como fauna acompañante de pesca dirigida a gamba en las regiones XV, I, IX, XIV y X, con máximo de 2% en peso respecto a la especie objetivo, por viaje de pesca; 3 t como fauna acompañante de pesca de arrastre a peces en las regiones IX, XIV y X, con máximo de 1% en peso respecto a la especie objetivo, por viaje de pesca; 2 t como fauna acompañante de otras pesquerías en las regiones XV, I, IX, XIV y X, con máximo de 1% en peso respecto a la especie objetivo, por viaje de pesca).</a:t>
            </a:r>
          </a:p>
          <a:p>
            <a:pPr algn="just">
              <a:defRPr/>
            </a:pPr>
            <a:endParaRPr lang="es-MX" sz="800" b="0" u="none" dirty="0">
              <a:latin typeface="Verdana" pitchFamily="34" charset="0"/>
            </a:endParaRP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a:t>
            </a:r>
            <a:r>
              <a:rPr lang="es-ES" sz="1000" b="0" dirty="0">
                <a:latin typeface="Verdana" pitchFamily="34" charset="0"/>
              </a:rPr>
              <a:t>Ley 19.907/2003</a:t>
            </a:r>
            <a:r>
              <a:rPr lang="es-ES" sz="1000" b="0" u="none" dirty="0">
                <a:latin typeface="Verdana" pitchFamily="34" charset="0"/>
              </a:rPr>
              <a:t>, prohíbe uso de redes y sistemas de arrastre de fondo en ARPA. El </a:t>
            </a:r>
            <a:r>
              <a:rPr lang="es-ES" sz="1000" b="0" dirty="0" err="1">
                <a:latin typeface="Verdana" pitchFamily="34" charset="0"/>
              </a:rPr>
              <a:t>D.Ex.N°</a:t>
            </a:r>
            <a:r>
              <a:rPr lang="es-ES" sz="1000" b="0" dirty="0">
                <a:latin typeface="Verdana" pitchFamily="34" charset="0"/>
              </a:rPr>
              <a:t> 200 de 2004</a:t>
            </a:r>
            <a:r>
              <a:rPr lang="es-ES" sz="1000" b="0" u="none" dirty="0">
                <a:latin typeface="Verdana" pitchFamily="34" charset="0"/>
              </a:rPr>
              <a:t>, establece que las actividades pesqueras extractivas industrial y artesanal de este recurso no quedarán sometidas a la prohibición del empleo de redes y sistemas de arrastre de fondo en las áreas de reserva artesanal en el área marítima de la III y IV Regiones, por fuera de la primera milla marina. También exceptúa de esta prohibición a las pescas de investigación que se realicen en el ARPA de las regiones II a VIII, fuera de la primera milla marina sobre este recurso.</a:t>
            </a:r>
          </a:p>
          <a:p>
            <a:pPr algn="just">
              <a:defRPr/>
            </a:pPr>
            <a:r>
              <a:rPr lang="es-ES" sz="1000" b="0" u="none" dirty="0">
                <a:latin typeface="Verdana" pitchFamily="34" charset="0"/>
              </a:rPr>
              <a:t>Res.Ex.Nº762 de </a:t>
            </a:r>
            <a:r>
              <a:rPr lang="es-ES" sz="1000" b="0" u="none" dirty="0" smtClean="0">
                <a:latin typeface="Verdana" pitchFamily="34" charset="0"/>
              </a:rPr>
              <a:t>2013 (modificada por R.Ex.Nº145 de 2015), </a:t>
            </a:r>
            <a:r>
              <a:rPr lang="es-ES" sz="1000" b="0" u="none" dirty="0">
                <a:latin typeface="Verdana" pitchFamily="34" charset="0"/>
              </a:rPr>
              <a:t>establece dimensiones y características para las artes de pesca de arrastre. Estas dimensiones y características deberán estar implementadas al 31 de diciembre de 2013, tanto por la flota artesanal como industrial</a:t>
            </a:r>
            <a:r>
              <a:rPr lang="es-ES" sz="1000" b="0" u="none" dirty="0" smtClean="0">
                <a:latin typeface="Verdana" pitchFamily="34" charset="0"/>
              </a:rPr>
              <a:t>. Res.Ex.Nº2018 de 2014 modifica Res.Ex.Nº762 de 2013, en el sentido que esta exigencia regirá a partir del 31 de octubre de 2014 para las flotas artesanal e industrial.</a:t>
            </a:r>
          </a:p>
          <a:p>
            <a:pPr algn="just">
              <a:defRPr/>
            </a:pPr>
            <a:endParaRPr lang="es-ES" sz="800" b="0" u="none" dirty="0">
              <a:latin typeface="Verdana" pitchFamily="34" charset="0"/>
            </a:endParaRP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a:t>
            </a:r>
            <a:r>
              <a:rPr lang="es-MX" sz="1000" b="0" u="none" dirty="0">
                <a:latin typeface="Verdana" pitchFamily="34" charset="0"/>
              </a:rPr>
              <a:t>No </a:t>
            </a:r>
            <a:r>
              <a:rPr lang="es-MX" sz="1000" b="0" u="none" dirty="0" smtClean="0">
                <a:latin typeface="Verdana" pitchFamily="34" charset="0"/>
              </a:rPr>
              <a:t>aplica</a:t>
            </a:r>
          </a:p>
          <a:p>
            <a:pPr algn="just">
              <a:defRPr/>
            </a:pPr>
            <a:endParaRPr lang="es-MX" sz="8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 </a:t>
            </a:r>
            <a:r>
              <a:rPr lang="es-ES" sz="1000" b="0" u="none" dirty="0" err="1">
                <a:latin typeface="Verdana" pitchFamily="34" charset="0"/>
              </a:rPr>
              <a:t>D.Ex.N°</a:t>
            </a:r>
            <a:r>
              <a:rPr lang="es-ES" sz="1000" b="0" u="none" dirty="0">
                <a:latin typeface="Verdana" pitchFamily="34" charset="0"/>
              </a:rPr>
              <a:t> 92 de </a:t>
            </a:r>
            <a:r>
              <a:rPr lang="es-ES" sz="1000" b="0" u="none" dirty="0" smtClean="0">
                <a:latin typeface="Verdana" pitchFamily="34" charset="0"/>
              </a:rPr>
              <a:t>1998 (modificado por </a:t>
            </a:r>
            <a:r>
              <a:rPr lang="es-ES" sz="1000" b="0" u="none" dirty="0" err="1" smtClean="0">
                <a:latin typeface="Verdana" pitchFamily="34" charset="0"/>
              </a:rPr>
              <a:t>D.Ex.N°</a:t>
            </a:r>
            <a:r>
              <a:rPr lang="es-ES" sz="1000" b="0" u="none" dirty="0" smtClean="0">
                <a:latin typeface="Verdana" pitchFamily="34" charset="0"/>
              </a:rPr>
              <a:t> 126 de 2015), </a:t>
            </a:r>
            <a:r>
              <a:rPr lang="es-ES" sz="1000" b="0" u="none" dirty="0">
                <a:latin typeface="Verdana" pitchFamily="34" charset="0"/>
              </a:rPr>
              <a:t>establece veda biológica, la que rige en el área marítima de </a:t>
            </a:r>
            <a:r>
              <a:rPr lang="es-ES" sz="1000" b="0" u="none" dirty="0" smtClean="0">
                <a:latin typeface="Verdana" pitchFamily="34" charset="0"/>
              </a:rPr>
              <a:t>la XV a </a:t>
            </a:r>
            <a:r>
              <a:rPr lang="es-ES" sz="1000" b="0" u="none" dirty="0">
                <a:latin typeface="Verdana" pitchFamily="34" charset="0"/>
              </a:rPr>
              <a:t>la </a:t>
            </a:r>
            <a:r>
              <a:rPr lang="es-ES" sz="1000" b="0" u="none" dirty="0" smtClean="0">
                <a:latin typeface="Verdana" pitchFamily="34" charset="0"/>
              </a:rPr>
              <a:t>XII </a:t>
            </a:r>
            <a:r>
              <a:rPr lang="es-ES" sz="1000" b="0" u="none" dirty="0">
                <a:latin typeface="Verdana" pitchFamily="34" charset="0"/>
              </a:rPr>
              <a:t>regiones, entre los días 1° de </a:t>
            </a:r>
            <a:r>
              <a:rPr lang="es-ES" sz="1000" b="0" u="none" dirty="0" smtClean="0">
                <a:latin typeface="Verdana" pitchFamily="34" charset="0"/>
              </a:rPr>
              <a:t>agosto y 30 de septiembre de </a:t>
            </a:r>
            <a:r>
              <a:rPr lang="es-ES" sz="1000" b="0" u="none" dirty="0">
                <a:latin typeface="Verdana" pitchFamily="34" charset="0"/>
              </a:rPr>
              <a:t>cada año calendario, ambas fechas inclusive</a:t>
            </a:r>
            <a:r>
              <a:rPr lang="es-ES" sz="1000" b="0" u="none" dirty="0" smtClean="0">
                <a:latin typeface="Verdana" pitchFamily="34" charset="0"/>
              </a:rPr>
              <a:t>.</a:t>
            </a:r>
          </a:p>
          <a:p>
            <a:pPr algn="just">
              <a:defRPr/>
            </a:pPr>
            <a:r>
              <a:rPr lang="es-ES" sz="1000" b="0" u="none" dirty="0" err="1" smtClean="0">
                <a:latin typeface="Verdana" pitchFamily="34" charset="0"/>
              </a:rPr>
              <a:t>D.Ex.N°</a:t>
            </a:r>
            <a:r>
              <a:rPr lang="es-ES" sz="1000" b="0" u="none" dirty="0" smtClean="0">
                <a:latin typeface="Verdana" pitchFamily="34" charset="0"/>
              </a:rPr>
              <a:t> 126 de 2015, establece veda biológica en el área marítima de las regiones XV a XII, entre los días 1° y 30 de septiembre de cada año calendario, ambas fechas inclusive.</a:t>
            </a:r>
            <a:endParaRPr lang="es-ES" sz="10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59396" name="57 Rectángulo redondeado">
            <a:hlinkClick r:id="rId2" action="ppaction://hlinksldjump"/>
          </p:cNvPr>
          <p:cNvSpPr>
            <a:spLocks noChangeArrowheads="1"/>
          </p:cNvSpPr>
          <p:nvPr/>
        </p:nvSpPr>
        <p:spPr bwMode="auto">
          <a:xfrm>
            <a:off x="7572375" y="1055589"/>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Camarón </a:t>
            </a:r>
            <a:r>
              <a:rPr lang="es-MX" sz="1400" dirty="0" err="1">
                <a:latin typeface="Verdana" pitchFamily="34" charset="0"/>
              </a:rPr>
              <a:t>penaeue</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Penaeus</a:t>
            </a:r>
            <a:r>
              <a:rPr lang="es-MX" sz="900" i="1" dirty="0">
                <a:latin typeface="Verdana" pitchFamily="34" charset="0"/>
              </a:rPr>
              <a:t> </a:t>
            </a:r>
            <a:r>
              <a:rPr lang="es-MX" sz="900" i="1" dirty="0" err="1">
                <a:latin typeface="Verdana" pitchFamily="34" charset="0"/>
              </a:rPr>
              <a:t>vannamei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60420" name="57 Rectángulo redondeado">
            <a:hlinkClick r:id="rId2" action="ppaction://hlinksldjump"/>
          </p:cNvPr>
          <p:cNvSpPr>
            <a:spLocks noChangeArrowheads="1"/>
          </p:cNvSpPr>
          <p:nvPr/>
        </p:nvSpPr>
        <p:spPr bwMode="auto">
          <a:xfrm>
            <a:off x="7358063" y="2214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27146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Cangrejo dorado de Juan Fernández </a:t>
            </a:r>
            <a:r>
              <a:rPr lang="es-MX" sz="900" i="1" dirty="0">
                <a:latin typeface="Verdana" pitchFamily="34" charset="0"/>
              </a:rPr>
              <a:t>(</a:t>
            </a:r>
            <a:r>
              <a:rPr lang="es-ES" sz="900" i="1" dirty="0" err="1">
                <a:latin typeface="Verdana" pitchFamily="34" charset="0"/>
              </a:rPr>
              <a:t>Chaceon</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 name="7 Rectángulo"/>
          <p:cNvSpPr>
            <a:spLocks noChangeArrowheads="1"/>
          </p:cNvSpPr>
          <p:nvPr/>
        </p:nvSpPr>
        <p:spPr bwMode="auto">
          <a:xfrm>
            <a:off x="428625" y="4429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Cangrejo o </a:t>
            </a:r>
            <a:r>
              <a:rPr lang="es-MX" sz="1400" dirty="0" err="1">
                <a:latin typeface="Verdana" pitchFamily="34" charset="0"/>
              </a:rPr>
              <a:t>panchote</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Taliepus</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0423" name="57 Rectángulo redondeado">
            <a:hlinkClick r:id="rId2" action="ppaction://hlinksldjump"/>
          </p:cNvPr>
          <p:cNvSpPr>
            <a:spLocks noChangeArrowheads="1"/>
          </p:cNvSpPr>
          <p:nvPr/>
        </p:nvSpPr>
        <p:spPr bwMode="auto">
          <a:xfrm>
            <a:off x="7358063" y="39290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60424" name="57 Rectángulo redondeado">
            <a:hlinkClick r:id="rId2" action="ppaction://hlinksldjump"/>
          </p:cNvPr>
          <p:cNvSpPr>
            <a:spLocks noChangeArrowheads="1"/>
          </p:cNvSpPr>
          <p:nvPr/>
        </p:nvSpPr>
        <p:spPr bwMode="auto">
          <a:xfrm>
            <a:off x="7358063" y="5643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a:t>
            </a:r>
            <a:r>
              <a:rPr lang="es-MX" sz="1400" dirty="0" err="1">
                <a:latin typeface="Verdana" pitchFamily="34" charset="0"/>
              </a:rPr>
              <a:t>martensi</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Adelomelon</a:t>
            </a:r>
            <a:r>
              <a:rPr lang="es-ES" sz="900" i="1" dirty="0">
                <a:latin typeface="Verdana" pitchFamily="34" charset="0"/>
              </a:rPr>
              <a:t> </a:t>
            </a:r>
            <a:r>
              <a:rPr lang="es-ES" sz="900" i="1" dirty="0" err="1">
                <a:latin typeface="Verdana" pitchFamily="34" charset="0"/>
              </a:rPr>
              <a:t>martensis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61444" name="57 Rectángulo redondeado">
            <a:hlinkClick r:id="rId2" action="ppaction://hlinksldjump"/>
          </p:cNvPr>
          <p:cNvSpPr>
            <a:spLocks noChangeArrowheads="1"/>
          </p:cNvSpPr>
          <p:nvPr/>
        </p:nvSpPr>
        <p:spPr bwMode="auto">
          <a:xfrm>
            <a:off x="7358063" y="221456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 name="7 Rectángulo"/>
          <p:cNvSpPr>
            <a:spLocks noChangeArrowheads="1"/>
          </p:cNvSpPr>
          <p:nvPr/>
        </p:nvSpPr>
        <p:spPr bwMode="auto">
          <a:xfrm>
            <a:off x="428625" y="2714625"/>
            <a:ext cx="8358188" cy="30718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palo </a:t>
            </a:r>
            <a:r>
              <a:rPr lang="es-MX" sz="1400" dirty="0" err="1">
                <a:latin typeface="Verdana" pitchFamily="34" charset="0"/>
              </a:rPr>
              <a:t>palo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Argobuccinum</a:t>
            </a:r>
            <a:r>
              <a:rPr lang="es-ES" sz="900" i="1" dirty="0">
                <a:latin typeface="Verdana" pitchFamily="34" charset="0"/>
              </a:rPr>
              <a:t> </a:t>
            </a:r>
            <a:r>
              <a:rPr lang="es-ES" sz="900" i="1" dirty="0" err="1">
                <a:latin typeface="Verdana" pitchFamily="34" charset="0"/>
              </a:rPr>
              <a:t>argus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err="1">
                <a:latin typeface="Verdana" pitchFamily="34" charset="0"/>
              </a:rPr>
              <a:t>R.Ex.N°</a:t>
            </a:r>
            <a:r>
              <a:rPr lang="es-ES" sz="1200" b="0" u="none" dirty="0">
                <a:latin typeface="Verdana" pitchFamily="34" charset="0"/>
              </a:rPr>
              <a:t> 3902 de 2010, suspende por un plazo de 5 años a contar del día 4 de enero de 2011, la inscripción en el Registro Pesquero Artesanal de la  IX, XIV, X, XI y XII regiones, y en todas sus categorías en las Regiones V, VI, VII y VIII.</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R.Ex.N°</a:t>
            </a:r>
            <a:r>
              <a:rPr lang="es-ES" sz="1200" b="0" u="none" dirty="0">
                <a:latin typeface="Verdana" pitchFamily="34" charset="0"/>
              </a:rPr>
              <a:t> 3899 de 2010, establece una talla mínima de 75 mm en el área marítima de la XIV, X y XI Regiones</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1446" name="57 Rectángulo redondeado">
            <a:hlinkClick r:id="rId2" action="ppaction://hlinksldjump"/>
          </p:cNvPr>
          <p:cNvSpPr>
            <a:spLocks noChangeArrowheads="1"/>
          </p:cNvSpPr>
          <p:nvPr/>
        </p:nvSpPr>
        <p:spPr bwMode="auto">
          <a:xfrm>
            <a:off x="7429500" y="53578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500063" y="150018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B</a:t>
            </a:r>
            <a:endParaRPr lang="es-ES" dirty="0">
              <a:solidFill>
                <a:schemeClr val="bg1"/>
              </a:solidFill>
            </a:endParaRPr>
          </a:p>
        </p:txBody>
      </p:sp>
      <p:sp>
        <p:nvSpPr>
          <p:cNvPr id="7172" name="33 Rectángulo">
            <a:hlinkClick r:id="rId2" action="ppaction://hlinksldjump"/>
          </p:cNvPr>
          <p:cNvSpPr>
            <a:spLocks noChangeArrowheads="1"/>
          </p:cNvSpPr>
          <p:nvPr/>
        </p:nvSpPr>
        <p:spPr bwMode="auto">
          <a:xfrm>
            <a:off x="1357313" y="2000250"/>
            <a:ext cx="1857375" cy="285750"/>
          </a:xfrm>
          <a:prstGeom prst="rect">
            <a:avLst/>
          </a:prstGeom>
          <a:noFill/>
          <a:ln w="9525" algn="ctr">
            <a:noFill/>
            <a:round/>
            <a:headEnd/>
            <a:tailEnd/>
          </a:ln>
        </p:spPr>
        <p:txBody>
          <a:bodyPr/>
          <a:lstStyle/>
          <a:p>
            <a:r>
              <a:rPr lang="es-MX" sz="1400" b="0" u="none">
                <a:latin typeface="Verdana" pitchFamily="34" charset="0"/>
              </a:rPr>
              <a:t>Bacaladillo o mote</a:t>
            </a:r>
            <a:endParaRPr lang="es-ES" sz="1400" b="0" u="none">
              <a:latin typeface="Verdana" pitchFamily="34" charset="0"/>
            </a:endParaRPr>
          </a:p>
        </p:txBody>
      </p:sp>
      <p:sp>
        <p:nvSpPr>
          <p:cNvPr id="7173" name="39 Rectángulo">
            <a:hlinkClick r:id="rId3" action="ppaction://hlinksldjump"/>
          </p:cNvPr>
          <p:cNvSpPr>
            <a:spLocks noChangeArrowheads="1"/>
          </p:cNvSpPr>
          <p:nvPr/>
        </p:nvSpPr>
        <p:spPr bwMode="auto">
          <a:xfrm>
            <a:off x="1357313" y="2357438"/>
            <a:ext cx="2643187" cy="285750"/>
          </a:xfrm>
          <a:prstGeom prst="rect">
            <a:avLst/>
          </a:prstGeom>
          <a:noFill/>
          <a:ln w="9525" algn="ctr">
            <a:noFill/>
            <a:round/>
            <a:headEnd/>
            <a:tailEnd/>
          </a:ln>
        </p:spPr>
        <p:txBody>
          <a:bodyPr/>
          <a:lstStyle/>
          <a:p>
            <a:r>
              <a:rPr lang="es-MX" sz="1400" b="0" u="none">
                <a:latin typeface="Verdana" pitchFamily="34" charset="0"/>
              </a:rPr>
              <a:t>Bacalao de Juan Fernández</a:t>
            </a:r>
            <a:endParaRPr lang="es-ES" sz="1400" b="0" u="none">
              <a:latin typeface="Verdana" pitchFamily="34" charset="0"/>
            </a:endParaRPr>
          </a:p>
        </p:txBody>
      </p:sp>
      <p:sp>
        <p:nvSpPr>
          <p:cNvPr id="7174" name="40 Rectángulo">
            <a:hlinkClick r:id="rId4" action="ppaction://hlinksldjump"/>
          </p:cNvPr>
          <p:cNvSpPr>
            <a:spLocks noChangeArrowheads="1"/>
          </p:cNvSpPr>
          <p:nvPr/>
        </p:nvSpPr>
        <p:spPr bwMode="auto">
          <a:xfrm>
            <a:off x="1357313" y="2714625"/>
            <a:ext cx="2500312" cy="285750"/>
          </a:xfrm>
          <a:prstGeom prst="rect">
            <a:avLst/>
          </a:prstGeom>
          <a:noFill/>
          <a:ln w="9525" algn="ctr">
            <a:noFill/>
            <a:round/>
            <a:headEnd/>
            <a:tailEnd/>
          </a:ln>
        </p:spPr>
        <p:txBody>
          <a:bodyPr/>
          <a:lstStyle/>
          <a:p>
            <a:r>
              <a:rPr lang="es-MX" sz="1400" b="0" u="none">
                <a:latin typeface="Verdana" pitchFamily="34" charset="0"/>
              </a:rPr>
              <a:t>Bacalao de profundidad</a:t>
            </a:r>
            <a:endParaRPr lang="es-ES" sz="1400" b="0" u="none">
              <a:latin typeface="Verdana" pitchFamily="34" charset="0"/>
            </a:endParaRPr>
          </a:p>
        </p:txBody>
      </p:sp>
      <p:sp>
        <p:nvSpPr>
          <p:cNvPr id="7175" name="41 Rectángulo">
            <a:hlinkClick r:id="rId2" action="ppaction://hlinksldjump"/>
          </p:cNvPr>
          <p:cNvSpPr>
            <a:spLocks noChangeArrowheads="1"/>
          </p:cNvSpPr>
          <p:nvPr/>
        </p:nvSpPr>
        <p:spPr bwMode="auto">
          <a:xfrm>
            <a:off x="1357313" y="3429000"/>
            <a:ext cx="2286000" cy="285750"/>
          </a:xfrm>
          <a:prstGeom prst="rect">
            <a:avLst/>
          </a:prstGeom>
          <a:noFill/>
          <a:ln w="9525" algn="ctr">
            <a:noFill/>
            <a:round/>
            <a:headEnd/>
            <a:tailEnd/>
          </a:ln>
        </p:spPr>
        <p:txBody>
          <a:bodyPr/>
          <a:lstStyle/>
          <a:p>
            <a:r>
              <a:rPr lang="es-MX" sz="1400" b="0" u="none">
                <a:latin typeface="Verdana" pitchFamily="34" charset="0"/>
              </a:rPr>
              <a:t>Bagre de agua dulce</a:t>
            </a:r>
            <a:endParaRPr lang="es-ES" sz="1400" b="0" u="none">
              <a:latin typeface="Verdana" pitchFamily="34" charset="0"/>
            </a:endParaRPr>
          </a:p>
        </p:txBody>
      </p:sp>
      <p:sp>
        <p:nvSpPr>
          <p:cNvPr id="7176" name="42 Rectángulo">
            <a:hlinkClick r:id="rId5" action="ppaction://hlinksldjump"/>
          </p:cNvPr>
          <p:cNvSpPr>
            <a:spLocks noChangeArrowheads="1"/>
          </p:cNvSpPr>
          <p:nvPr/>
        </p:nvSpPr>
        <p:spPr bwMode="auto">
          <a:xfrm>
            <a:off x="1357313" y="3786188"/>
            <a:ext cx="1857375" cy="285750"/>
          </a:xfrm>
          <a:prstGeom prst="rect">
            <a:avLst/>
          </a:prstGeom>
          <a:noFill/>
          <a:ln w="9525" algn="ctr">
            <a:noFill/>
            <a:round/>
            <a:headEnd/>
            <a:tailEnd/>
          </a:ln>
        </p:spPr>
        <p:txBody>
          <a:bodyPr/>
          <a:lstStyle/>
          <a:p>
            <a:r>
              <a:rPr lang="es-MX" sz="1400" b="0" u="none">
                <a:latin typeface="Verdana" pitchFamily="34" charset="0"/>
              </a:rPr>
              <a:t>Bagrecito</a:t>
            </a:r>
            <a:endParaRPr lang="es-ES" sz="1400" b="0" u="none">
              <a:latin typeface="Verdana" pitchFamily="34" charset="0"/>
            </a:endParaRPr>
          </a:p>
        </p:txBody>
      </p:sp>
      <p:sp>
        <p:nvSpPr>
          <p:cNvPr id="7177" name="43 Rectángulo">
            <a:hlinkClick r:id="rId6" action="ppaction://hlinksldjump"/>
          </p:cNvPr>
          <p:cNvSpPr>
            <a:spLocks noChangeArrowheads="1"/>
          </p:cNvSpPr>
          <p:nvPr/>
        </p:nvSpPr>
        <p:spPr bwMode="auto">
          <a:xfrm>
            <a:off x="1357313" y="4143375"/>
            <a:ext cx="1857375" cy="285750"/>
          </a:xfrm>
          <a:prstGeom prst="rect">
            <a:avLst/>
          </a:prstGeom>
          <a:noFill/>
          <a:ln w="9525" algn="ctr">
            <a:noFill/>
            <a:round/>
            <a:headEnd/>
            <a:tailEnd/>
          </a:ln>
        </p:spPr>
        <p:txBody>
          <a:bodyPr/>
          <a:lstStyle/>
          <a:p>
            <a:r>
              <a:rPr lang="es-MX" sz="1400" b="0" u="none">
                <a:latin typeface="Verdana" pitchFamily="34" charset="0"/>
              </a:rPr>
              <a:t>Bagre grande</a:t>
            </a:r>
            <a:endParaRPr lang="es-ES" sz="1400" b="0" u="none">
              <a:latin typeface="Verdana" pitchFamily="34" charset="0"/>
            </a:endParaRPr>
          </a:p>
        </p:txBody>
      </p:sp>
      <p:sp>
        <p:nvSpPr>
          <p:cNvPr id="7178" name="44 Rectángulo">
            <a:hlinkClick r:id="rId7" action="ppaction://hlinksldjump"/>
          </p:cNvPr>
          <p:cNvSpPr>
            <a:spLocks noChangeArrowheads="1"/>
          </p:cNvSpPr>
          <p:nvPr/>
        </p:nvSpPr>
        <p:spPr bwMode="auto">
          <a:xfrm>
            <a:off x="1357313" y="4500563"/>
            <a:ext cx="2928937" cy="357187"/>
          </a:xfrm>
          <a:prstGeom prst="rect">
            <a:avLst/>
          </a:prstGeom>
          <a:noFill/>
          <a:ln w="9525" algn="ctr">
            <a:noFill/>
            <a:round/>
            <a:headEnd/>
            <a:tailEnd/>
          </a:ln>
        </p:spPr>
        <p:txBody>
          <a:bodyPr/>
          <a:lstStyle/>
          <a:p>
            <a:r>
              <a:rPr lang="es-MX" sz="1400" b="0" u="none">
                <a:latin typeface="Verdana" pitchFamily="34" charset="0"/>
              </a:rPr>
              <a:t>Ballena azul o Rorcual gigante</a:t>
            </a:r>
            <a:endParaRPr lang="es-ES" sz="1400" b="0" u="none">
              <a:latin typeface="Verdana" pitchFamily="34" charset="0"/>
            </a:endParaRPr>
          </a:p>
        </p:txBody>
      </p:sp>
      <p:sp>
        <p:nvSpPr>
          <p:cNvPr id="7179" name="45 Rectángulo">
            <a:hlinkClick r:id="rId7" action="ppaction://hlinksldjump"/>
          </p:cNvPr>
          <p:cNvSpPr>
            <a:spLocks noChangeArrowheads="1"/>
          </p:cNvSpPr>
          <p:nvPr/>
        </p:nvSpPr>
        <p:spPr bwMode="auto">
          <a:xfrm>
            <a:off x="1357313" y="4857750"/>
            <a:ext cx="3500437" cy="285750"/>
          </a:xfrm>
          <a:prstGeom prst="rect">
            <a:avLst/>
          </a:prstGeom>
          <a:noFill/>
          <a:ln w="9525" algn="ctr">
            <a:noFill/>
            <a:round/>
            <a:headEnd/>
            <a:tailEnd/>
          </a:ln>
        </p:spPr>
        <p:txBody>
          <a:bodyPr/>
          <a:lstStyle/>
          <a:p>
            <a:r>
              <a:rPr lang="es-MX" sz="1400" b="0" u="none">
                <a:latin typeface="Verdana" pitchFamily="34" charset="0"/>
              </a:rPr>
              <a:t>Ballena de aleta o Rorcual común</a:t>
            </a:r>
            <a:endParaRPr lang="es-ES" sz="1400" b="0" u="none">
              <a:latin typeface="Verdana" pitchFamily="34" charset="0"/>
            </a:endParaRPr>
          </a:p>
        </p:txBody>
      </p:sp>
      <p:sp>
        <p:nvSpPr>
          <p:cNvPr id="7180" name="46 Rectángulo">
            <a:hlinkClick r:id="rId5" action="ppaction://hlinksldjump"/>
          </p:cNvPr>
          <p:cNvSpPr>
            <a:spLocks noChangeArrowheads="1"/>
          </p:cNvSpPr>
          <p:nvPr/>
        </p:nvSpPr>
        <p:spPr bwMode="auto">
          <a:xfrm>
            <a:off x="1357313" y="5214938"/>
            <a:ext cx="3214687" cy="285750"/>
          </a:xfrm>
          <a:prstGeom prst="rect">
            <a:avLst/>
          </a:prstGeom>
          <a:noFill/>
          <a:ln w="9525" algn="ctr">
            <a:noFill/>
            <a:round/>
            <a:headEnd/>
            <a:tailEnd/>
          </a:ln>
        </p:spPr>
        <p:txBody>
          <a:bodyPr/>
          <a:lstStyle/>
          <a:p>
            <a:r>
              <a:rPr lang="es-MX" sz="1400" b="0" u="none">
                <a:latin typeface="Verdana" pitchFamily="34" charset="0"/>
              </a:rPr>
              <a:t>Ballena boba o Rorcual Rudolphi</a:t>
            </a:r>
            <a:endParaRPr lang="es-ES" sz="1400" b="0" u="none">
              <a:latin typeface="Verdana" pitchFamily="34" charset="0"/>
            </a:endParaRPr>
          </a:p>
        </p:txBody>
      </p:sp>
      <p:sp>
        <p:nvSpPr>
          <p:cNvPr id="7181" name="47 Rectángulo">
            <a:hlinkClick r:id="rId5" action="ppaction://hlinksldjump"/>
          </p:cNvPr>
          <p:cNvSpPr>
            <a:spLocks noChangeArrowheads="1"/>
          </p:cNvSpPr>
          <p:nvPr/>
        </p:nvSpPr>
        <p:spPr bwMode="auto">
          <a:xfrm>
            <a:off x="1357313" y="5572125"/>
            <a:ext cx="1857375" cy="285750"/>
          </a:xfrm>
          <a:prstGeom prst="rect">
            <a:avLst/>
          </a:prstGeom>
          <a:noFill/>
          <a:ln w="9525" algn="ctr">
            <a:noFill/>
            <a:round/>
            <a:headEnd/>
            <a:tailEnd/>
          </a:ln>
        </p:spPr>
        <p:txBody>
          <a:bodyPr/>
          <a:lstStyle/>
          <a:p>
            <a:r>
              <a:rPr lang="es-MX" sz="1400" b="0" u="none">
                <a:latin typeface="Verdana" pitchFamily="34" charset="0"/>
              </a:rPr>
              <a:t>Ballena Bryde</a:t>
            </a:r>
            <a:endParaRPr lang="es-ES" sz="1400" b="0" u="none">
              <a:latin typeface="Verdana" pitchFamily="34" charset="0"/>
            </a:endParaRPr>
          </a:p>
        </p:txBody>
      </p:sp>
      <p:sp>
        <p:nvSpPr>
          <p:cNvPr id="7182" name="48 Rectángulo">
            <a:hlinkClick r:id="rId8" action="ppaction://hlinksldjump"/>
          </p:cNvPr>
          <p:cNvSpPr>
            <a:spLocks noChangeArrowheads="1"/>
          </p:cNvSpPr>
          <p:nvPr/>
        </p:nvSpPr>
        <p:spPr bwMode="auto">
          <a:xfrm>
            <a:off x="1357313" y="5929313"/>
            <a:ext cx="3071812" cy="285750"/>
          </a:xfrm>
          <a:prstGeom prst="rect">
            <a:avLst/>
          </a:prstGeom>
          <a:noFill/>
          <a:ln w="9525" algn="ctr">
            <a:noFill/>
            <a:round/>
            <a:headEnd/>
            <a:tailEnd/>
          </a:ln>
        </p:spPr>
        <p:txBody>
          <a:bodyPr/>
          <a:lstStyle/>
          <a:p>
            <a:r>
              <a:rPr lang="es-MX" sz="1400" b="0" u="none">
                <a:latin typeface="Verdana" pitchFamily="34" charset="0"/>
              </a:rPr>
              <a:t>Ballena minke antártica</a:t>
            </a:r>
            <a:endParaRPr lang="es-ES" sz="1400" b="0" u="none">
              <a:latin typeface="Verdana" pitchFamily="34" charset="0"/>
            </a:endParaRPr>
          </a:p>
        </p:txBody>
      </p:sp>
      <p:sp>
        <p:nvSpPr>
          <p:cNvPr id="7183" name="49 Rectángulo">
            <a:hlinkClick r:id="rId8" action="ppaction://hlinksldjump"/>
          </p:cNvPr>
          <p:cNvSpPr>
            <a:spLocks noChangeArrowheads="1"/>
          </p:cNvSpPr>
          <p:nvPr/>
        </p:nvSpPr>
        <p:spPr bwMode="auto">
          <a:xfrm>
            <a:off x="1357313" y="6286500"/>
            <a:ext cx="3286125" cy="285750"/>
          </a:xfrm>
          <a:prstGeom prst="rect">
            <a:avLst/>
          </a:prstGeom>
          <a:noFill/>
          <a:ln w="9525" algn="ctr">
            <a:noFill/>
            <a:round/>
            <a:headEnd/>
            <a:tailEnd/>
          </a:ln>
        </p:spPr>
        <p:txBody>
          <a:bodyPr/>
          <a:lstStyle/>
          <a:p>
            <a:r>
              <a:rPr lang="es-MX" sz="1400" b="0" u="none">
                <a:latin typeface="Verdana" pitchFamily="34" charset="0"/>
              </a:rPr>
              <a:t>Ballena minke o Rorcual pequeño</a:t>
            </a:r>
            <a:endParaRPr lang="es-ES" sz="1400" b="0" u="none">
              <a:latin typeface="Verdana" pitchFamily="34" charset="0"/>
            </a:endParaRPr>
          </a:p>
        </p:txBody>
      </p:sp>
      <p:sp>
        <p:nvSpPr>
          <p:cNvPr id="7184" name="50 Rectángulo">
            <a:hlinkClick r:id="rId9" action="ppaction://hlinksldjump"/>
          </p:cNvPr>
          <p:cNvSpPr>
            <a:spLocks noChangeArrowheads="1"/>
          </p:cNvSpPr>
          <p:nvPr/>
        </p:nvSpPr>
        <p:spPr bwMode="auto">
          <a:xfrm>
            <a:off x="4929188" y="2000250"/>
            <a:ext cx="2857500" cy="285750"/>
          </a:xfrm>
          <a:prstGeom prst="rect">
            <a:avLst/>
          </a:prstGeom>
          <a:noFill/>
          <a:ln w="9525" algn="ctr">
            <a:noFill/>
            <a:round/>
            <a:headEnd/>
            <a:tailEnd/>
          </a:ln>
        </p:spPr>
        <p:txBody>
          <a:bodyPr/>
          <a:lstStyle/>
          <a:p>
            <a:r>
              <a:rPr lang="es-MX" sz="1400" b="0" u="none">
                <a:latin typeface="Verdana" pitchFamily="34" charset="0"/>
              </a:rPr>
              <a:t>Ballena jorobada o yubarta</a:t>
            </a:r>
            <a:endParaRPr lang="es-ES" sz="1400" b="0" u="none">
              <a:latin typeface="Verdana" pitchFamily="34" charset="0"/>
            </a:endParaRPr>
          </a:p>
        </p:txBody>
      </p:sp>
      <p:sp>
        <p:nvSpPr>
          <p:cNvPr id="7185" name="51 Rectángulo">
            <a:hlinkClick r:id="rId9" action="ppaction://hlinksldjump"/>
          </p:cNvPr>
          <p:cNvSpPr>
            <a:spLocks noChangeArrowheads="1"/>
          </p:cNvSpPr>
          <p:nvPr/>
        </p:nvSpPr>
        <p:spPr bwMode="auto">
          <a:xfrm>
            <a:off x="4929188" y="2357438"/>
            <a:ext cx="3071812" cy="285750"/>
          </a:xfrm>
          <a:prstGeom prst="rect">
            <a:avLst/>
          </a:prstGeom>
          <a:noFill/>
          <a:ln w="9525" algn="ctr">
            <a:noFill/>
            <a:round/>
            <a:headEnd/>
            <a:tailEnd/>
          </a:ln>
        </p:spPr>
        <p:txBody>
          <a:bodyPr/>
          <a:lstStyle/>
          <a:p>
            <a:r>
              <a:rPr lang="es-MX" sz="1400" b="0" u="none">
                <a:latin typeface="Verdana" pitchFamily="34" charset="0"/>
              </a:rPr>
              <a:t>Ballena franca del sur  o austral</a:t>
            </a:r>
            <a:endParaRPr lang="es-ES" sz="1400" b="0" u="none">
              <a:latin typeface="Verdana" pitchFamily="34" charset="0"/>
            </a:endParaRPr>
          </a:p>
        </p:txBody>
      </p:sp>
      <p:sp>
        <p:nvSpPr>
          <p:cNvPr id="7186" name="52 Rectángulo">
            <a:hlinkClick r:id="rId10" action="ppaction://hlinksldjump"/>
          </p:cNvPr>
          <p:cNvSpPr>
            <a:spLocks noChangeArrowheads="1"/>
          </p:cNvSpPr>
          <p:nvPr/>
        </p:nvSpPr>
        <p:spPr bwMode="auto">
          <a:xfrm>
            <a:off x="4929188" y="2714625"/>
            <a:ext cx="1857375" cy="285750"/>
          </a:xfrm>
          <a:prstGeom prst="rect">
            <a:avLst/>
          </a:prstGeom>
          <a:noFill/>
          <a:ln w="9525" algn="ctr">
            <a:noFill/>
            <a:round/>
            <a:headEnd/>
            <a:tailEnd/>
          </a:ln>
        </p:spPr>
        <p:txBody>
          <a:bodyPr/>
          <a:lstStyle/>
          <a:p>
            <a:r>
              <a:rPr lang="es-MX" sz="1400" b="0" u="none">
                <a:latin typeface="Verdana" pitchFamily="34" charset="0"/>
              </a:rPr>
              <a:t>Ballena pigmea</a:t>
            </a:r>
            <a:endParaRPr lang="es-ES" sz="1400" b="0" u="none">
              <a:latin typeface="Verdana" pitchFamily="34" charset="0"/>
            </a:endParaRPr>
          </a:p>
        </p:txBody>
      </p:sp>
      <p:sp>
        <p:nvSpPr>
          <p:cNvPr id="7187" name="53 Rectángulo">
            <a:hlinkClick r:id="rId10" action="ppaction://hlinksldjump"/>
          </p:cNvPr>
          <p:cNvSpPr>
            <a:spLocks noChangeArrowheads="1"/>
          </p:cNvSpPr>
          <p:nvPr/>
        </p:nvSpPr>
        <p:spPr bwMode="auto">
          <a:xfrm>
            <a:off x="4929188" y="3071813"/>
            <a:ext cx="2928937" cy="285750"/>
          </a:xfrm>
          <a:prstGeom prst="rect">
            <a:avLst/>
          </a:prstGeom>
          <a:noFill/>
          <a:ln w="9525" algn="ctr">
            <a:noFill/>
            <a:round/>
            <a:headEnd/>
            <a:tailEnd/>
          </a:ln>
        </p:spPr>
        <p:txBody>
          <a:bodyPr/>
          <a:lstStyle/>
          <a:p>
            <a:r>
              <a:rPr lang="es-MX" sz="1400" b="0" u="none">
                <a:latin typeface="Verdana" pitchFamily="34" charset="0"/>
              </a:rPr>
              <a:t>Ballena picuda de Cuvier</a:t>
            </a:r>
            <a:endParaRPr lang="es-ES" sz="1400" b="0" u="none">
              <a:latin typeface="Verdana" pitchFamily="34" charset="0"/>
            </a:endParaRPr>
          </a:p>
        </p:txBody>
      </p:sp>
      <p:sp>
        <p:nvSpPr>
          <p:cNvPr id="7188" name="54 Rectángulo">
            <a:hlinkClick r:id="rId11" action="ppaction://hlinksldjump"/>
          </p:cNvPr>
          <p:cNvSpPr>
            <a:spLocks noChangeArrowheads="1"/>
          </p:cNvSpPr>
          <p:nvPr/>
        </p:nvSpPr>
        <p:spPr bwMode="auto">
          <a:xfrm>
            <a:off x="4929188" y="3429000"/>
            <a:ext cx="2786062" cy="285750"/>
          </a:xfrm>
          <a:prstGeom prst="rect">
            <a:avLst/>
          </a:prstGeom>
          <a:noFill/>
          <a:ln w="9525" algn="ctr">
            <a:noFill/>
            <a:round/>
            <a:headEnd/>
            <a:tailEnd/>
          </a:ln>
        </p:spPr>
        <p:txBody>
          <a:bodyPr/>
          <a:lstStyle/>
          <a:p>
            <a:r>
              <a:rPr lang="es-MX" sz="1400" b="0" u="none">
                <a:latin typeface="Verdana" pitchFamily="34" charset="0"/>
              </a:rPr>
              <a:t>Ballena picuda de Shepherd</a:t>
            </a:r>
            <a:endParaRPr lang="es-ES" sz="1400" b="0" u="none">
              <a:latin typeface="Verdana" pitchFamily="34" charset="0"/>
            </a:endParaRPr>
          </a:p>
        </p:txBody>
      </p:sp>
      <p:sp>
        <p:nvSpPr>
          <p:cNvPr id="7189" name="55 Rectángulo">
            <a:hlinkClick r:id="rId12" action="ppaction://hlinksldjump"/>
          </p:cNvPr>
          <p:cNvSpPr>
            <a:spLocks noChangeArrowheads="1"/>
          </p:cNvSpPr>
          <p:nvPr/>
        </p:nvSpPr>
        <p:spPr bwMode="auto">
          <a:xfrm>
            <a:off x="4929188" y="3786188"/>
            <a:ext cx="1857375" cy="285750"/>
          </a:xfrm>
          <a:prstGeom prst="rect">
            <a:avLst/>
          </a:prstGeom>
          <a:noFill/>
          <a:ln w="9525" algn="ctr">
            <a:noFill/>
            <a:round/>
            <a:headEnd/>
            <a:tailEnd/>
          </a:ln>
        </p:spPr>
        <p:txBody>
          <a:bodyPr/>
          <a:lstStyle/>
          <a:p>
            <a:r>
              <a:rPr lang="es-MX" sz="1400" b="0" u="none">
                <a:latin typeface="Verdana" pitchFamily="34" charset="0"/>
              </a:rPr>
              <a:t>Besugo</a:t>
            </a:r>
            <a:endParaRPr lang="es-ES" sz="1400" b="0" u="none">
              <a:latin typeface="Verdana" pitchFamily="34" charset="0"/>
            </a:endParaRPr>
          </a:p>
        </p:txBody>
      </p:sp>
      <p:sp>
        <p:nvSpPr>
          <p:cNvPr id="7190" name="7 Rectángulo"/>
          <p:cNvSpPr>
            <a:spLocks noChangeArrowheads="1"/>
          </p:cNvSpPr>
          <p:nvPr/>
        </p:nvSpPr>
        <p:spPr bwMode="auto">
          <a:xfrm>
            <a:off x="2571750" y="1214438"/>
            <a:ext cx="4643438"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7191" name="57 Rectángulo redondeado">
            <a:hlinkClick r:id="rId13" action="ppaction://hlinksldjump"/>
          </p:cNvPr>
          <p:cNvSpPr>
            <a:spLocks noChangeArrowheads="1"/>
          </p:cNvSpPr>
          <p:nvPr/>
        </p:nvSpPr>
        <p:spPr bwMode="auto">
          <a:xfrm>
            <a:off x="7072313" y="607218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192" name="23 Rectángulo">
            <a:hlinkClick r:id="rId11" action="ppaction://hlinksldjump"/>
          </p:cNvPr>
          <p:cNvSpPr>
            <a:spLocks noChangeArrowheads="1"/>
          </p:cNvSpPr>
          <p:nvPr/>
        </p:nvSpPr>
        <p:spPr bwMode="auto">
          <a:xfrm>
            <a:off x="4929188" y="4143375"/>
            <a:ext cx="2928937" cy="285750"/>
          </a:xfrm>
          <a:prstGeom prst="rect">
            <a:avLst/>
          </a:prstGeom>
          <a:noFill/>
          <a:ln w="9525" algn="ctr">
            <a:noFill/>
            <a:round/>
            <a:headEnd/>
            <a:tailEnd/>
          </a:ln>
        </p:spPr>
        <p:txBody>
          <a:bodyPr/>
          <a:lstStyle/>
          <a:p>
            <a:r>
              <a:rPr lang="es-MX" sz="1400" b="0" u="none">
                <a:latin typeface="Verdana" pitchFamily="34" charset="0"/>
              </a:rPr>
              <a:t>Bilagay</a:t>
            </a:r>
            <a:endParaRPr lang="es-ES" sz="1400" b="0" u="none">
              <a:latin typeface="Verdana" pitchFamily="34" charset="0"/>
            </a:endParaRPr>
          </a:p>
        </p:txBody>
      </p:sp>
      <p:sp>
        <p:nvSpPr>
          <p:cNvPr id="7193" name="24 Rectángulo">
            <a:hlinkClick r:id="rId14" action="ppaction://hlinksldjump"/>
          </p:cNvPr>
          <p:cNvSpPr>
            <a:spLocks noChangeArrowheads="1"/>
          </p:cNvSpPr>
          <p:nvPr/>
        </p:nvSpPr>
        <p:spPr bwMode="auto">
          <a:xfrm>
            <a:off x="4929188" y="4500563"/>
            <a:ext cx="2786062" cy="285750"/>
          </a:xfrm>
          <a:prstGeom prst="rect">
            <a:avLst/>
          </a:prstGeom>
          <a:noFill/>
          <a:ln w="9525" algn="ctr">
            <a:noFill/>
            <a:round/>
            <a:headEnd/>
            <a:tailEnd/>
          </a:ln>
        </p:spPr>
        <p:txBody>
          <a:bodyPr/>
          <a:lstStyle/>
          <a:p>
            <a:r>
              <a:rPr lang="es-MX" sz="1400" b="0" u="none">
                <a:latin typeface="Verdana" pitchFamily="34" charset="0"/>
              </a:rPr>
              <a:t>Blanquillo</a:t>
            </a:r>
            <a:endParaRPr lang="es-ES" sz="1400" b="0" u="none">
              <a:latin typeface="Verdana" pitchFamily="34" charset="0"/>
            </a:endParaRPr>
          </a:p>
        </p:txBody>
      </p:sp>
      <p:sp>
        <p:nvSpPr>
          <p:cNvPr id="7194" name="25 Rectángulo">
            <a:hlinkClick r:id="rId15" action="ppaction://hlinksldjump"/>
          </p:cNvPr>
          <p:cNvSpPr>
            <a:spLocks noChangeArrowheads="1"/>
          </p:cNvSpPr>
          <p:nvPr/>
        </p:nvSpPr>
        <p:spPr bwMode="auto">
          <a:xfrm>
            <a:off x="4929188" y="4857750"/>
            <a:ext cx="1857375" cy="285750"/>
          </a:xfrm>
          <a:prstGeom prst="rect">
            <a:avLst/>
          </a:prstGeom>
          <a:noFill/>
          <a:ln w="9525" algn="ctr">
            <a:noFill/>
            <a:round/>
            <a:headEnd/>
            <a:tailEnd/>
          </a:ln>
        </p:spPr>
        <p:txBody>
          <a:bodyPr/>
          <a:lstStyle/>
          <a:p>
            <a:r>
              <a:rPr lang="es-MX" sz="1400" b="0" u="none">
                <a:latin typeface="Verdana" pitchFamily="34" charset="0"/>
              </a:rPr>
              <a:t>Bonito</a:t>
            </a:r>
            <a:endParaRPr lang="es-ES" sz="1400" b="0" u="none">
              <a:latin typeface="Verdana" pitchFamily="34" charset="0"/>
            </a:endParaRPr>
          </a:p>
        </p:txBody>
      </p:sp>
      <p:sp>
        <p:nvSpPr>
          <p:cNvPr id="7195" name="26 Rectángulo">
            <a:hlinkClick r:id="rId16" action="ppaction://hlinksldjump"/>
          </p:cNvPr>
          <p:cNvSpPr>
            <a:spLocks noChangeArrowheads="1"/>
          </p:cNvSpPr>
          <p:nvPr/>
        </p:nvSpPr>
        <p:spPr bwMode="auto">
          <a:xfrm>
            <a:off x="4929188" y="5214938"/>
            <a:ext cx="2928937" cy="285750"/>
          </a:xfrm>
          <a:prstGeom prst="rect">
            <a:avLst/>
          </a:prstGeom>
          <a:noFill/>
          <a:ln w="9525" algn="ctr">
            <a:noFill/>
            <a:round/>
            <a:headEnd/>
            <a:tailEnd/>
          </a:ln>
        </p:spPr>
        <p:txBody>
          <a:bodyPr/>
          <a:lstStyle/>
          <a:p>
            <a:r>
              <a:rPr lang="es-MX" sz="1400" b="0" u="none">
                <a:latin typeface="Verdana" pitchFamily="34" charset="0"/>
              </a:rPr>
              <a:t>Breca de Juan Fernández</a:t>
            </a:r>
            <a:endParaRPr lang="es-ES" sz="1400" b="0" u="none">
              <a:latin typeface="Verdana" pitchFamily="34" charset="0"/>
            </a:endParaRPr>
          </a:p>
        </p:txBody>
      </p:sp>
      <p:sp>
        <p:nvSpPr>
          <p:cNvPr id="7196" name="27 Rectángulo">
            <a:hlinkClick r:id="rId17" action="ppaction://hlinksldjump"/>
          </p:cNvPr>
          <p:cNvSpPr>
            <a:spLocks noChangeArrowheads="1"/>
          </p:cNvSpPr>
          <p:nvPr/>
        </p:nvSpPr>
        <p:spPr bwMode="auto">
          <a:xfrm>
            <a:off x="4929188" y="5572125"/>
            <a:ext cx="2786062" cy="285750"/>
          </a:xfrm>
          <a:prstGeom prst="rect">
            <a:avLst/>
          </a:prstGeom>
          <a:noFill/>
          <a:ln w="9525" algn="ctr">
            <a:noFill/>
            <a:round/>
            <a:headEnd/>
            <a:tailEnd/>
          </a:ln>
        </p:spPr>
        <p:txBody>
          <a:bodyPr/>
          <a:lstStyle/>
          <a:p>
            <a:r>
              <a:rPr lang="es-MX" sz="1400" b="0" u="none">
                <a:latin typeface="Verdana" pitchFamily="34" charset="0"/>
              </a:rPr>
              <a:t>Breca o bilagay</a:t>
            </a:r>
            <a:endParaRPr lang="es-ES" sz="1400" b="0" u="none">
              <a:latin typeface="Verdana" pitchFamily="34" charset="0"/>
            </a:endParaRPr>
          </a:p>
        </p:txBody>
      </p:sp>
      <p:sp>
        <p:nvSpPr>
          <p:cNvPr id="7197" name="28 Rectángulo">
            <a:hlinkClick r:id="rId15" action="ppaction://hlinksldjump"/>
          </p:cNvPr>
          <p:cNvSpPr>
            <a:spLocks noChangeArrowheads="1"/>
          </p:cNvSpPr>
          <p:nvPr/>
        </p:nvSpPr>
        <p:spPr bwMode="auto">
          <a:xfrm>
            <a:off x="4929188" y="5929313"/>
            <a:ext cx="1857375" cy="285750"/>
          </a:xfrm>
          <a:prstGeom prst="rect">
            <a:avLst/>
          </a:prstGeom>
          <a:noFill/>
          <a:ln w="9525" algn="ctr">
            <a:noFill/>
            <a:round/>
            <a:headEnd/>
            <a:tailEnd/>
          </a:ln>
        </p:spPr>
        <p:txBody>
          <a:bodyPr/>
          <a:lstStyle/>
          <a:p>
            <a:r>
              <a:rPr lang="es-MX" sz="1400" b="0" u="none">
                <a:latin typeface="Verdana" pitchFamily="34" charset="0"/>
              </a:rPr>
              <a:t>Brótula</a:t>
            </a:r>
            <a:endParaRPr lang="es-ES" sz="1400" b="0" u="none">
              <a:latin typeface="Verdana" pitchFamily="34" charset="0"/>
            </a:endParaRPr>
          </a:p>
        </p:txBody>
      </p:sp>
      <p:sp>
        <p:nvSpPr>
          <p:cNvPr id="7198" name="41 Rectángulo">
            <a:hlinkClick r:id="rId2" action="ppaction://hlinksldjump"/>
          </p:cNvPr>
          <p:cNvSpPr>
            <a:spLocks noChangeArrowheads="1"/>
          </p:cNvSpPr>
          <p:nvPr/>
        </p:nvSpPr>
        <p:spPr bwMode="auto">
          <a:xfrm>
            <a:off x="1357313" y="3071813"/>
            <a:ext cx="2286000" cy="285750"/>
          </a:xfrm>
          <a:prstGeom prst="rect">
            <a:avLst/>
          </a:prstGeom>
          <a:noFill/>
          <a:ln w="9525" algn="ctr">
            <a:noFill/>
            <a:round/>
            <a:headEnd/>
            <a:tailEnd/>
          </a:ln>
        </p:spPr>
        <p:txBody>
          <a:bodyPr/>
          <a:lstStyle/>
          <a:p>
            <a:r>
              <a:rPr lang="es-MX" sz="1400" b="0" u="none">
                <a:latin typeface="Verdana" pitchFamily="34" charset="0"/>
              </a:rPr>
              <a:t>Bagre</a:t>
            </a:r>
            <a:endParaRPr lang="es-ES" sz="1400" b="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 name="7 Rectángulo"/>
          <p:cNvSpPr>
            <a:spLocks noChangeArrowheads="1"/>
          </p:cNvSpPr>
          <p:nvPr/>
        </p:nvSpPr>
        <p:spPr bwMode="auto">
          <a:xfrm>
            <a:off x="428625" y="1214438"/>
            <a:ext cx="8358188" cy="30718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a:t>
            </a:r>
            <a:r>
              <a:rPr lang="es-MX" sz="1400" dirty="0" err="1">
                <a:latin typeface="Verdana" pitchFamily="34" charset="0"/>
              </a:rPr>
              <a:t>picuyo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Odontocymbiola</a:t>
            </a:r>
            <a:r>
              <a:rPr lang="es-ES" sz="900" i="1" dirty="0">
                <a:latin typeface="Verdana" pitchFamily="34" charset="0"/>
              </a:rPr>
              <a:t> </a:t>
            </a:r>
            <a:r>
              <a:rPr lang="es-ES" sz="900" i="1" dirty="0" err="1">
                <a:latin typeface="Verdana" pitchFamily="34" charset="0"/>
              </a:rPr>
              <a:t>magellanica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3902 de 2010, suspende por un plazo de 5 años a contar del día 4 de enero de 2011, la inscripción en el Registro Pesquero Artesanal de la  IX, XIV, X, XI y XII regiones.</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3899 de 2010, establece una talla mínima de 110 mm en el área marítima de la XIV, X y XI Regiones</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2468" name="57 Rectángulo redondeado">
            <a:hlinkClick r:id="rId2" action="ppaction://hlinksldjump"/>
          </p:cNvPr>
          <p:cNvSpPr>
            <a:spLocks noChangeArrowheads="1"/>
          </p:cNvSpPr>
          <p:nvPr/>
        </p:nvSpPr>
        <p:spPr bwMode="auto">
          <a:xfrm>
            <a:off x="7429500" y="3857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4500563"/>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real </a:t>
            </a:r>
            <a:r>
              <a:rPr lang="es-MX" sz="900" i="1" dirty="0">
                <a:latin typeface="Verdana" pitchFamily="34" charset="0"/>
              </a:rPr>
              <a:t>(</a:t>
            </a:r>
            <a:r>
              <a:rPr lang="es-ES" sz="900" i="1" dirty="0" err="1">
                <a:latin typeface="Verdana" pitchFamily="34" charset="0"/>
              </a:rPr>
              <a:t>Othala</a:t>
            </a:r>
            <a:r>
              <a:rPr lang="es-ES" sz="900" i="1" dirty="0">
                <a:latin typeface="Verdana" pitchFamily="34" charset="0"/>
              </a:rPr>
              <a:t> </a:t>
            </a:r>
            <a:r>
              <a:rPr lang="es-ES" sz="900" i="1" dirty="0" err="1">
                <a:latin typeface="Verdana" pitchFamily="34" charset="0"/>
              </a:rPr>
              <a:t>lactea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2470" name="57 Rectángulo redondeado">
            <a:hlinkClick r:id="rId2" action="ppaction://hlinksldjump"/>
          </p:cNvPr>
          <p:cNvSpPr>
            <a:spLocks noChangeArrowheads="1"/>
          </p:cNvSpPr>
          <p:nvPr/>
        </p:nvSpPr>
        <p:spPr bwMode="auto">
          <a:xfrm>
            <a:off x="7358063" y="571500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 name="7 Rectángulo"/>
          <p:cNvSpPr>
            <a:spLocks noChangeArrowheads="1"/>
          </p:cNvSpPr>
          <p:nvPr/>
        </p:nvSpPr>
        <p:spPr bwMode="auto">
          <a:xfrm>
            <a:off x="428625" y="1214438"/>
            <a:ext cx="8358188" cy="30718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a:t>
            </a:r>
            <a:r>
              <a:rPr lang="es-MX" sz="1400" dirty="0" err="1">
                <a:latin typeface="Verdana" pitchFamily="34" charset="0"/>
              </a:rPr>
              <a:t>piquilhue</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Adelomelon</a:t>
            </a:r>
            <a:r>
              <a:rPr lang="es-ES" sz="900" i="1" dirty="0">
                <a:latin typeface="Verdana" pitchFamily="34" charset="0"/>
              </a:rPr>
              <a:t> </a:t>
            </a:r>
            <a:r>
              <a:rPr lang="es-ES" sz="900" i="1" dirty="0" err="1">
                <a:latin typeface="Verdana" pitchFamily="34" charset="0"/>
              </a:rPr>
              <a:t>ancilla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3902 de 2010, suspende por un plazo de 5 años a contar del día 4 de enero de 2011, la inscripción en el Registro Pesquero Artesanal de la  IX, XIV, X, XI y XII regiones.</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3899 de 2010,establece una talla mínima de 110 mm en el área marítima de la XIV, X y XI Regiones</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3492" name="57 Rectángulo redondeado">
            <a:hlinkClick r:id="rId2" action="ppaction://hlinksldjump"/>
          </p:cNvPr>
          <p:cNvSpPr>
            <a:spLocks noChangeArrowheads="1"/>
          </p:cNvSpPr>
          <p:nvPr/>
        </p:nvSpPr>
        <p:spPr bwMode="auto">
          <a:xfrm>
            <a:off x="7429500" y="3857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4500563"/>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rubio </a:t>
            </a:r>
            <a:r>
              <a:rPr lang="es-MX" sz="900" i="1" dirty="0">
                <a:latin typeface="Verdana" pitchFamily="34" charset="0"/>
              </a:rPr>
              <a:t>(</a:t>
            </a:r>
            <a:r>
              <a:rPr lang="es-ES" sz="900" i="1" dirty="0" err="1">
                <a:latin typeface="Verdana" pitchFamily="34" charset="0"/>
              </a:rPr>
              <a:t>Xanthochorus</a:t>
            </a:r>
            <a:r>
              <a:rPr lang="es-ES" sz="900" i="1" dirty="0">
                <a:latin typeface="Verdana" pitchFamily="34" charset="0"/>
              </a:rPr>
              <a:t> </a:t>
            </a:r>
            <a:r>
              <a:rPr lang="es-ES" sz="900" i="1" dirty="0" err="1">
                <a:latin typeface="Verdana" pitchFamily="34" charset="0"/>
              </a:rPr>
              <a:t>cassidiformis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3494" name="57 Rectángulo redondeado">
            <a:hlinkClick r:id="rId2" action="ppaction://hlinksldjump"/>
          </p:cNvPr>
          <p:cNvSpPr>
            <a:spLocks noChangeArrowheads="1"/>
          </p:cNvSpPr>
          <p:nvPr/>
        </p:nvSpPr>
        <p:spPr bwMode="auto">
          <a:xfrm>
            <a:off x="7358063" y="571500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 name="7 Rectángulo"/>
          <p:cNvSpPr>
            <a:spLocks noChangeArrowheads="1"/>
          </p:cNvSpPr>
          <p:nvPr/>
        </p:nvSpPr>
        <p:spPr bwMode="auto">
          <a:xfrm>
            <a:off x="428625" y="1214438"/>
            <a:ext cx="8358188" cy="307181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a:t>
            </a:r>
            <a:r>
              <a:rPr lang="es-MX" sz="1400" dirty="0" err="1">
                <a:latin typeface="Verdana" pitchFamily="34" charset="0"/>
              </a:rPr>
              <a:t>trophon</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Trophon</a:t>
            </a:r>
            <a:r>
              <a:rPr lang="es-ES" sz="900" i="1" dirty="0">
                <a:latin typeface="Verdana" pitchFamily="34" charset="0"/>
              </a:rPr>
              <a:t> </a:t>
            </a:r>
            <a:r>
              <a:rPr lang="es-ES" sz="900" i="1" dirty="0" err="1" smtClean="0">
                <a:latin typeface="Verdana" pitchFamily="34" charset="0"/>
              </a:rPr>
              <a:t>gervesianus</a:t>
            </a:r>
            <a:r>
              <a:rPr lang="es-ES" sz="900" i="1" dirty="0" smtClean="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MX" sz="1400" b="0" u="none" dirty="0">
                <a:latin typeface="Verdana" pitchFamily="34" charset="0"/>
              </a:rPr>
              <a:t>No aplica</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2310 de 2003, establece talla mínima legal de 60 mm aplicada en la XII región.</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a:t>
            </a:r>
            <a:r>
              <a:rPr lang="es-ES" sz="1200" b="0" u="none" dirty="0" smtClean="0">
                <a:latin typeface="Verdana" pitchFamily="34" charset="0"/>
              </a:rPr>
              <a:t>19 </a:t>
            </a:r>
            <a:r>
              <a:rPr lang="es-ES" sz="1200" b="0" u="none" dirty="0">
                <a:latin typeface="Verdana" pitchFamily="34" charset="0"/>
              </a:rPr>
              <a:t>de </a:t>
            </a:r>
            <a:r>
              <a:rPr lang="es-ES" sz="1200" b="0" u="none" dirty="0" smtClean="0">
                <a:latin typeface="Verdana" pitchFamily="34" charset="0"/>
              </a:rPr>
              <a:t>2014, </a:t>
            </a:r>
            <a:r>
              <a:rPr lang="es-ES" sz="1200" b="0" u="none" dirty="0">
                <a:latin typeface="Verdana" pitchFamily="34" charset="0"/>
              </a:rPr>
              <a:t>establece veda extractiva en el área marítima de la XII región, por el período de </a:t>
            </a:r>
            <a:r>
              <a:rPr lang="es-ES" sz="1200" b="0" u="none" dirty="0" smtClean="0">
                <a:latin typeface="Verdana" pitchFamily="34" charset="0"/>
              </a:rPr>
              <a:t>dos </a:t>
            </a:r>
            <a:r>
              <a:rPr lang="es-ES" sz="1200" b="0" u="none" dirty="0">
                <a:latin typeface="Verdana" pitchFamily="34" charset="0"/>
              </a:rPr>
              <a:t>años, a partir del </a:t>
            </a:r>
            <a:r>
              <a:rPr lang="es-ES" sz="1200" b="0" u="none" dirty="0" smtClean="0">
                <a:latin typeface="Verdana" pitchFamily="34" charset="0"/>
              </a:rPr>
              <a:t>27 </a:t>
            </a:r>
            <a:r>
              <a:rPr lang="es-ES" sz="1200" b="0" u="none" dirty="0">
                <a:latin typeface="Verdana" pitchFamily="34" charset="0"/>
              </a:rPr>
              <a:t>de </a:t>
            </a:r>
            <a:r>
              <a:rPr lang="es-ES" sz="1200" b="0" u="none" dirty="0" smtClean="0">
                <a:latin typeface="Verdana" pitchFamily="34" charset="0"/>
              </a:rPr>
              <a:t>marzo </a:t>
            </a:r>
            <a:r>
              <a:rPr lang="es-ES" sz="1200" b="0" u="none" dirty="0">
                <a:latin typeface="Verdana" pitchFamily="34" charset="0"/>
              </a:rPr>
              <a:t>del </a:t>
            </a:r>
            <a:r>
              <a:rPr lang="es-ES" sz="1200" b="0" u="none" dirty="0" smtClean="0">
                <a:latin typeface="Verdana" pitchFamily="34" charset="0"/>
              </a:rPr>
              <a:t>2014 </a:t>
            </a:r>
            <a:r>
              <a:rPr lang="es-ES" sz="1200" b="0" u="none" dirty="0">
                <a:latin typeface="Verdana" pitchFamily="34" charset="0"/>
              </a:rPr>
              <a:t>inclusive.</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4516" name="57 Rectángulo redondeado">
            <a:hlinkClick r:id="rId2" action="ppaction://hlinksldjump"/>
          </p:cNvPr>
          <p:cNvSpPr>
            <a:spLocks noChangeArrowheads="1"/>
          </p:cNvSpPr>
          <p:nvPr/>
        </p:nvSpPr>
        <p:spPr bwMode="auto">
          <a:xfrm>
            <a:off x="7429500" y="3857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4500563"/>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a:t>
            </a:r>
            <a:r>
              <a:rPr lang="es-MX" sz="1400" dirty="0" err="1">
                <a:latin typeface="Verdana" pitchFamily="34" charset="0"/>
              </a:rPr>
              <a:t>tegula</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Tegula</a:t>
            </a:r>
            <a:r>
              <a:rPr lang="es-ES" sz="900" i="1" dirty="0">
                <a:latin typeface="Verdana" pitchFamily="34" charset="0"/>
              </a:rPr>
              <a:t> </a:t>
            </a:r>
            <a:r>
              <a:rPr lang="es-ES" sz="900" i="1" dirty="0" err="1">
                <a:latin typeface="Verdana" pitchFamily="34" charset="0"/>
              </a:rPr>
              <a:t>atra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4518" name="57 Rectángulo redondeado">
            <a:hlinkClick r:id="rId2" action="ppaction://hlinksldjump"/>
          </p:cNvPr>
          <p:cNvSpPr>
            <a:spLocks noChangeArrowheads="1"/>
          </p:cNvSpPr>
          <p:nvPr/>
        </p:nvSpPr>
        <p:spPr bwMode="auto">
          <a:xfrm>
            <a:off x="7358063" y="571500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 name="7 Rectángulo"/>
          <p:cNvSpPr>
            <a:spLocks noChangeArrowheads="1"/>
          </p:cNvSpPr>
          <p:nvPr/>
        </p:nvSpPr>
        <p:spPr bwMode="auto">
          <a:xfrm>
            <a:off x="428625" y="1000125"/>
            <a:ext cx="8358188" cy="357187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Caracol </a:t>
            </a:r>
            <a:r>
              <a:rPr lang="es-MX" sz="1400" dirty="0" err="1">
                <a:latin typeface="Verdana" pitchFamily="34" charset="0"/>
              </a:rPr>
              <a:t>trumulco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Chorus</a:t>
            </a:r>
            <a:r>
              <a:rPr lang="es-ES" sz="900" i="1" dirty="0">
                <a:latin typeface="Verdana" pitchFamily="34" charset="0"/>
              </a:rPr>
              <a:t> </a:t>
            </a:r>
            <a:r>
              <a:rPr lang="es-ES" sz="900" i="1" dirty="0" err="1">
                <a:latin typeface="Verdana" pitchFamily="34" charset="0"/>
              </a:rPr>
              <a:t>giganteus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3902 de 2010, suspende por un plazo de 5 años a contar del día 4 de enero de 2011, la inscripción en el Registro Pesquero Artesanal de la  IX, XIV, X, XI y XII regiones, en todas sus categorías en las Regiones V, VI, VII y VIII.</a:t>
            </a:r>
            <a:endParaRPr lang="es-MX" sz="1200" b="0" u="none" dirty="0">
              <a:latin typeface="Verdana" pitchFamily="34" charset="0"/>
            </a:endParaRP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1584 de 1934, establece talla mínima de extracción en 90 mm de longitud total.</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58 de 1981, establece período de veda desde el 15 de noviembre de cada año al 15 de enero del año siguiente. Prohíbe la extracción de ejemplares de este recurso portadores de cápsulas.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5540" name="57 Rectángulo redondeado">
            <a:hlinkClick r:id="rId2" action="ppaction://hlinksldjump"/>
          </p:cNvPr>
          <p:cNvSpPr>
            <a:spLocks noChangeArrowheads="1"/>
          </p:cNvSpPr>
          <p:nvPr/>
        </p:nvSpPr>
        <p:spPr bwMode="auto">
          <a:xfrm>
            <a:off x="7429500" y="4129088"/>
            <a:ext cx="1214438" cy="371475"/>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4714875"/>
            <a:ext cx="8358188" cy="16430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Carola </a:t>
            </a:r>
            <a:r>
              <a:rPr lang="es-MX" sz="900" i="1" dirty="0">
                <a:latin typeface="Verdana" pitchFamily="34" charset="0"/>
              </a:rPr>
              <a:t>(</a:t>
            </a:r>
            <a:r>
              <a:rPr lang="es-ES" sz="900" i="1" dirty="0" err="1">
                <a:latin typeface="Verdana" pitchFamily="34" charset="0"/>
              </a:rPr>
              <a:t>Callophyllis</a:t>
            </a:r>
            <a:r>
              <a:rPr lang="es-ES" sz="900" i="1" dirty="0">
                <a:latin typeface="Verdana" pitchFamily="34" charset="0"/>
              </a:rPr>
              <a:t> </a:t>
            </a:r>
            <a:r>
              <a:rPr lang="es-ES" sz="900" i="1" dirty="0" err="1">
                <a:latin typeface="Verdana" pitchFamily="34" charset="0"/>
              </a:rPr>
              <a:t>variegata</a:t>
            </a:r>
            <a:r>
              <a:rPr lang="es-ES" sz="900" i="1" dirty="0">
                <a:latin typeface="Verdana" pitchFamily="34" charset="0"/>
              </a:rPr>
              <a:t> )</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5542" name="57 Rectángulo redondeado">
            <a:hlinkClick r:id="rId2" action="ppaction://hlinksldjump"/>
          </p:cNvPr>
          <p:cNvSpPr>
            <a:spLocks noChangeArrowheads="1"/>
          </p:cNvSpPr>
          <p:nvPr/>
        </p:nvSpPr>
        <p:spPr bwMode="auto">
          <a:xfrm>
            <a:off x="7358063" y="5929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Carpa </a:t>
            </a:r>
            <a:r>
              <a:rPr lang="es-MX" sz="900" i="1" dirty="0">
                <a:latin typeface="Verdana" pitchFamily="34" charset="0"/>
              </a:rPr>
              <a:t>(</a:t>
            </a:r>
            <a:r>
              <a:rPr lang="es-ES" sz="900" i="1" dirty="0" err="1">
                <a:latin typeface="Verdana" pitchFamily="34" charset="0"/>
              </a:rPr>
              <a:t>Cyprinus</a:t>
            </a:r>
            <a:r>
              <a:rPr lang="es-ES" sz="900" i="1" dirty="0">
                <a:latin typeface="Verdana" pitchFamily="34" charset="0"/>
              </a:rPr>
              <a:t> </a:t>
            </a:r>
            <a:r>
              <a:rPr lang="es-ES" sz="900" i="1" dirty="0" err="1">
                <a:latin typeface="Verdana" pitchFamily="34" charset="0"/>
              </a:rPr>
              <a:t>carpio</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6564"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Carmelita </a:t>
            </a:r>
            <a:r>
              <a:rPr lang="es-MX" sz="900" i="1" dirty="0">
                <a:latin typeface="Verdana" pitchFamily="34" charset="0"/>
              </a:rPr>
              <a:t>(</a:t>
            </a:r>
            <a:r>
              <a:rPr lang="es-MX" sz="900" i="1" dirty="0" err="1">
                <a:latin typeface="Verdana" pitchFamily="34" charset="0"/>
              </a:rPr>
              <a:t>Percilia</a:t>
            </a:r>
            <a:r>
              <a:rPr lang="es-MX" sz="900" i="1" dirty="0">
                <a:latin typeface="Verdana" pitchFamily="34" charset="0"/>
              </a:rPr>
              <a:t> </a:t>
            </a:r>
            <a:r>
              <a:rPr lang="es-MX" sz="900" i="1" dirty="0" err="1">
                <a:latin typeface="Verdana" pitchFamily="34" charset="0"/>
              </a:rPr>
              <a:t>gillissi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6566" name="57 Rectángulo redondeado">
            <a:hlinkClick r:id="rId2" action="ppaction://hlinksldjump"/>
          </p:cNvPr>
          <p:cNvSpPr>
            <a:spLocks noChangeArrowheads="1"/>
          </p:cNvSpPr>
          <p:nvPr/>
        </p:nvSpPr>
        <p:spPr bwMode="auto">
          <a:xfrm>
            <a:off x="7429500" y="51435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Cazón </a:t>
            </a:r>
            <a:r>
              <a:rPr lang="es-MX" sz="900" i="1" dirty="0">
                <a:latin typeface="Verdana" pitchFamily="34" charset="0"/>
              </a:rPr>
              <a:t>(</a:t>
            </a:r>
            <a:r>
              <a:rPr lang="es-MX" sz="900" i="1" dirty="0" err="1">
                <a:latin typeface="Verdana" pitchFamily="34" charset="0"/>
              </a:rPr>
              <a:t>Galeorhinus</a:t>
            </a:r>
            <a:r>
              <a:rPr lang="es-MX" sz="900" i="1" dirty="0">
                <a:latin typeface="Verdana" pitchFamily="34" charset="0"/>
              </a:rPr>
              <a:t> </a:t>
            </a:r>
            <a:r>
              <a:rPr lang="es-MX" sz="900" i="1" dirty="0" err="1">
                <a:latin typeface="Verdana" pitchFamily="34" charset="0"/>
              </a:rPr>
              <a:t>galeus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7588"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Carmelita de Concepción </a:t>
            </a:r>
            <a:r>
              <a:rPr lang="es-MX" sz="900" i="1" dirty="0">
                <a:latin typeface="Verdana" pitchFamily="34" charset="0"/>
              </a:rPr>
              <a:t>(</a:t>
            </a:r>
            <a:r>
              <a:rPr lang="es-MX" sz="900" i="1" dirty="0" err="1">
                <a:latin typeface="Verdana" pitchFamily="34" charset="0"/>
              </a:rPr>
              <a:t>Percilia</a:t>
            </a:r>
            <a:r>
              <a:rPr lang="es-MX" sz="900" i="1" dirty="0">
                <a:latin typeface="Verdana" pitchFamily="34" charset="0"/>
              </a:rPr>
              <a:t> </a:t>
            </a:r>
            <a:r>
              <a:rPr lang="es-MX" sz="900" i="1" dirty="0" err="1">
                <a:latin typeface="Verdana" pitchFamily="34" charset="0"/>
              </a:rPr>
              <a:t>irwini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7590" name="57 Rectángulo redondeado">
            <a:hlinkClick r:id="rId2" action="ppaction://hlinksldjump"/>
          </p:cNvPr>
          <p:cNvSpPr>
            <a:spLocks noChangeArrowheads="1"/>
          </p:cNvSpPr>
          <p:nvPr/>
        </p:nvSpPr>
        <p:spPr bwMode="auto">
          <a:xfrm>
            <a:off x="7429500" y="51435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214313" y="908720"/>
            <a:ext cx="8715375" cy="583264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Centolla </a:t>
            </a:r>
            <a:r>
              <a:rPr lang="es-MX" sz="900" i="1" dirty="0">
                <a:latin typeface="Verdana" pitchFamily="34" charset="0"/>
              </a:rPr>
              <a:t>(</a:t>
            </a:r>
            <a:r>
              <a:rPr lang="es-ES" sz="900" i="1" dirty="0" err="1">
                <a:latin typeface="Verdana" pitchFamily="34" charset="0"/>
              </a:rPr>
              <a:t>Lithodes</a:t>
            </a:r>
            <a:r>
              <a:rPr lang="es-ES" sz="900" i="1" dirty="0">
                <a:latin typeface="Verdana" pitchFamily="34" charset="0"/>
              </a:rPr>
              <a:t> </a:t>
            </a:r>
            <a:r>
              <a:rPr lang="es-ES" sz="900" i="1" dirty="0" err="1">
                <a:latin typeface="Verdana" pitchFamily="34" charset="0"/>
              </a:rPr>
              <a:t>santolla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a:t>
            </a:r>
            <a:r>
              <a:rPr lang="es-ES" sz="1200" b="0" u="none" dirty="0" smtClean="0">
                <a:latin typeface="Verdana" pitchFamily="34" charset="0"/>
              </a:rPr>
              <a:t>3556 </a:t>
            </a:r>
            <a:r>
              <a:rPr lang="es-ES" sz="1200" b="0" u="none" dirty="0">
                <a:latin typeface="Verdana" pitchFamily="34" charset="0"/>
              </a:rPr>
              <a:t>de </a:t>
            </a:r>
            <a:r>
              <a:rPr lang="es-ES" sz="1200" b="0" u="none" dirty="0" smtClean="0">
                <a:latin typeface="Verdana" pitchFamily="34" charset="0"/>
              </a:rPr>
              <a:t>2014, </a:t>
            </a:r>
            <a:r>
              <a:rPr lang="es-ES" sz="1200" b="0" u="none" dirty="0">
                <a:latin typeface="Verdana" pitchFamily="34" charset="0"/>
              </a:rPr>
              <a:t>suspende desde el 1° de enero de </a:t>
            </a:r>
            <a:r>
              <a:rPr lang="es-ES" sz="1200" b="0" u="none" dirty="0" smtClean="0">
                <a:latin typeface="Verdana" pitchFamily="34" charset="0"/>
              </a:rPr>
              <a:t>2015 </a:t>
            </a:r>
            <a:r>
              <a:rPr lang="es-ES" sz="1200" b="0" u="none" dirty="0">
                <a:latin typeface="Verdana" pitchFamily="34" charset="0"/>
              </a:rPr>
              <a:t>y hasta el 31 de diciembre de </a:t>
            </a:r>
            <a:r>
              <a:rPr lang="es-ES" sz="1200" b="0" u="none" dirty="0" smtClean="0">
                <a:latin typeface="Verdana" pitchFamily="34" charset="0"/>
              </a:rPr>
              <a:t>2019, </a:t>
            </a:r>
            <a:r>
              <a:rPr lang="es-ES" sz="1200" b="0" u="none" dirty="0">
                <a:latin typeface="Verdana" pitchFamily="34" charset="0"/>
              </a:rPr>
              <a:t>ambas fechas inclusive, la inscripción en la RPA </a:t>
            </a:r>
            <a:r>
              <a:rPr lang="es-ES" sz="1200" b="0" u="none" dirty="0" smtClean="0">
                <a:latin typeface="Verdana" pitchFamily="34" charset="0"/>
              </a:rPr>
              <a:t>desde </a:t>
            </a:r>
            <a:r>
              <a:rPr lang="es-ES" sz="1200" b="0" u="none" dirty="0">
                <a:latin typeface="Verdana" pitchFamily="34" charset="0"/>
              </a:rPr>
              <a:t>la </a:t>
            </a:r>
            <a:r>
              <a:rPr lang="es-ES" sz="1200" b="0" u="none" dirty="0" smtClean="0">
                <a:latin typeface="Verdana" pitchFamily="34" charset="0"/>
              </a:rPr>
              <a:t>IX a XII regiones, </a:t>
            </a:r>
            <a:r>
              <a:rPr lang="es-ES" sz="1200" b="0" u="none" dirty="0">
                <a:latin typeface="Verdana" pitchFamily="34" charset="0"/>
              </a:rPr>
              <a:t>en todas sus categorías </a:t>
            </a:r>
            <a:r>
              <a:rPr lang="es-ES" sz="1200" b="0" u="none" dirty="0" smtClean="0">
                <a:latin typeface="Verdana" pitchFamily="34" charset="0"/>
              </a:rPr>
              <a:t> por haber alcanzado el estado de plena explotación. Además, suspende en las mismas áreas por el mismo período la recepción y el otorgamiento de autorizaciones industriales.</a:t>
            </a:r>
            <a:endParaRPr lang="es-ES"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442 de1981, establece la utilización de trampas como único arte de pesca, en consecuencia, se prohíbe el uso de redes o de cualquier otro arte, sistema o elemento de pesca </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375 de 1987, establece que el tamaño mínimo legal de extracción de machos es de 100 mm de longitud cefalotoraxica, en la X región al paralelo 46°30' LS, al sur de </a:t>
            </a:r>
            <a:r>
              <a:rPr lang="es-ES" sz="1200" b="0" u="none" dirty="0" smtClean="0">
                <a:latin typeface="Verdana" pitchFamily="34" charset="0"/>
              </a:rPr>
              <a:t>ésta </a:t>
            </a:r>
            <a:r>
              <a:rPr lang="es-ES" sz="1200" b="0" u="none" dirty="0">
                <a:latin typeface="Verdana" pitchFamily="34" charset="0"/>
              </a:rPr>
              <a:t>120 mm.</a:t>
            </a:r>
            <a:endParaRPr lang="es-MX" sz="1200" b="0" u="none" dirty="0">
              <a:latin typeface="Verdana" pitchFamily="34" charset="0"/>
            </a:endParaRPr>
          </a:p>
          <a:p>
            <a:pPr algn="just">
              <a:defRPr/>
            </a:pPr>
            <a:endParaRPr lang="es-MX" sz="1400" b="0" u="none" dirty="0">
              <a:latin typeface="Verdana" pitchFamily="34" charset="0"/>
            </a:endParaRPr>
          </a:p>
          <a:p>
            <a:pPr>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443 de 1990, prohíbe la extracción de este recurso entre el 1° de diciembre de cada año y el 30 de junio del año siguiente, en el área marítima de la XII región. Centollas hembras están vedadas, habiendo prohibición de desembarque y comercialización.</a:t>
            </a:r>
          </a:p>
          <a:p>
            <a:pPr>
              <a:buFont typeface="Wingdings" pitchFamily="2" charset="2"/>
              <a:buChar char="ü"/>
              <a:defRPr/>
            </a:pPr>
            <a:endParaRPr lang="es-ES" sz="1200" b="0" u="none" dirty="0">
              <a:latin typeface="Verdana" pitchFamily="34" charset="0"/>
            </a:endParaRPr>
          </a:p>
          <a:p>
            <a:pPr>
              <a:defRPr/>
            </a:pPr>
            <a:r>
              <a:rPr lang="es-ES" sz="1200" b="0" u="none" dirty="0" err="1">
                <a:latin typeface="Verdana" pitchFamily="34" charset="0"/>
              </a:rPr>
              <a:t>D.Ex.N°</a:t>
            </a:r>
            <a:r>
              <a:rPr lang="es-ES" sz="1200" b="0" u="none" dirty="0">
                <a:latin typeface="Verdana" pitchFamily="34" charset="0"/>
              </a:rPr>
              <a:t> 509  de 1991, establece veda estacional, en todo el litoral de la X a 46°60 región, durante el período comprendido entre el 1° de diciembre de cada año calendario y el 31 de enero del año calendario siguiente.</a:t>
            </a:r>
          </a:p>
          <a:p>
            <a:pPr>
              <a:defRPr/>
            </a:pPr>
            <a:endParaRPr lang="es-ES" sz="1200" b="0" u="none" dirty="0" smtClean="0">
              <a:latin typeface="Verdana" pitchFamily="34" charset="0"/>
            </a:endParaRPr>
          </a:p>
          <a:p>
            <a:pPr algn="just">
              <a:defRPr/>
            </a:pPr>
            <a:r>
              <a:rPr lang="es-ES" sz="1200" b="0" u="none" dirty="0" err="1" smtClean="0">
                <a:latin typeface="Verdana" pitchFamily="34" charset="0"/>
              </a:rPr>
              <a:t>D.Ex.N°</a:t>
            </a:r>
            <a:r>
              <a:rPr lang="es-ES" sz="1200" b="0" u="none" dirty="0" smtClean="0">
                <a:latin typeface="Verdana" pitchFamily="34" charset="0"/>
              </a:rPr>
              <a:t> 865 de 2014, modifica Decretos Ex.Nº443 de 1990 y Nº509 de 1991, en cuanto que la veda biológica en el área marítima de las regiones XIV, X, XI y XII, para el año 2014 regirá desde el 11 de diciembre.</a:t>
            </a:r>
          </a:p>
          <a:p>
            <a:pPr>
              <a:defRPr/>
            </a:pPr>
            <a:endParaRPr lang="es-ES" sz="1200" b="0" u="none" dirty="0" smtClean="0">
              <a:latin typeface="Verdana" pitchFamily="34" charset="0"/>
            </a:endParaRPr>
          </a:p>
          <a:p>
            <a:pPr>
              <a:defRPr/>
            </a:pPr>
            <a:r>
              <a:rPr lang="es-ES" sz="1200" b="0" u="none" dirty="0" err="1" smtClean="0">
                <a:latin typeface="Verdana" pitchFamily="34" charset="0"/>
              </a:rPr>
              <a:t>D.Ex.N</a:t>
            </a:r>
            <a:r>
              <a:rPr lang="es-ES" sz="1200" b="0" u="none" dirty="0" err="1">
                <a:latin typeface="Verdana" pitchFamily="34" charset="0"/>
              </a:rPr>
              <a:t>°</a:t>
            </a:r>
            <a:r>
              <a:rPr lang="es-ES" sz="1200" b="0" u="none" dirty="0">
                <a:latin typeface="Verdana" pitchFamily="34" charset="0"/>
              </a:rPr>
              <a:t> 335 de 2003: Veda estacional regirá entre el 1° de diciembre de cada año calendario y el 30 de junio del año calendario siguiente, en el área marítima comprendida entre el paralelo 46°30'LS y el límite sur de la XI región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8612" name="57 Rectángulo redondeado">
            <a:hlinkClick r:id="rId2" action="ppaction://hlinksldjump"/>
          </p:cNvPr>
          <p:cNvSpPr>
            <a:spLocks noChangeArrowheads="1"/>
          </p:cNvSpPr>
          <p:nvPr/>
        </p:nvSpPr>
        <p:spPr bwMode="auto">
          <a:xfrm>
            <a:off x="7643813" y="98072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357188" y="1143000"/>
            <a:ext cx="8501062" cy="4000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Centollón </a:t>
            </a:r>
            <a:r>
              <a:rPr lang="es-MX" sz="900" i="1" dirty="0">
                <a:latin typeface="Verdana" pitchFamily="34" charset="0"/>
              </a:rPr>
              <a:t>(</a:t>
            </a:r>
            <a:r>
              <a:rPr lang="es-ES" sz="900" i="1" dirty="0" err="1">
                <a:latin typeface="Verdana" pitchFamily="34" charset="0"/>
              </a:rPr>
              <a:t>Paralomis</a:t>
            </a:r>
            <a:r>
              <a:rPr lang="es-ES" sz="900" i="1" dirty="0">
                <a:latin typeface="Verdana" pitchFamily="34" charset="0"/>
              </a:rPr>
              <a:t> granulosa)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No aplica</a:t>
            </a:r>
            <a:endParaRPr lang="es-ES"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442 de1981, establece la utilización de trampas como único arte de pesca, en consecuencia, se prohíbe el uso de redes o de cualquier otro arte, sistema o elemento de pesca </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442 de 1981, establece como talla mínima legal de captura de machos es de 80 mm de longitud cefalotoraxica.</a:t>
            </a:r>
            <a:endParaRPr lang="es-MX" sz="1200" b="0" u="none" dirty="0">
              <a:latin typeface="Verdana" pitchFamily="34" charset="0"/>
            </a:endParaRPr>
          </a:p>
          <a:p>
            <a:pPr algn="just">
              <a:defRPr/>
            </a:pPr>
            <a:endParaRPr lang="es-MX" sz="1400" b="0" u="none" dirty="0">
              <a:latin typeface="Verdana" pitchFamily="34" charset="0"/>
            </a:endParaRPr>
          </a:p>
          <a:p>
            <a:pPr>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134 de 1996: Veda estacional del recurso centollón  durante el período comprendido entre el 1° de diciembre de cada año y el 31 de enero del año siguiente </a:t>
            </a:r>
          </a:p>
          <a:p>
            <a:pPr>
              <a:buFont typeface="Wingdings" pitchFamily="2" charset="2"/>
              <a:buChar char="ü"/>
              <a:defRPr/>
            </a:pPr>
            <a:endParaRPr lang="es-ES" sz="1200" b="0" u="none" dirty="0">
              <a:latin typeface="Verdana" pitchFamily="34" charset="0"/>
            </a:endParaRPr>
          </a:p>
          <a:p>
            <a:pPr>
              <a:defRPr/>
            </a:pPr>
            <a:r>
              <a:rPr lang="es-ES" sz="1200" b="0" u="none" dirty="0">
                <a:latin typeface="Verdana" pitchFamily="34" charset="0"/>
              </a:rPr>
              <a:t>Centollón hembras están vedadas, habiendo prohibición de desembarque y comercialización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69636" name="57 Rectángulo redondeado">
            <a:hlinkClick r:id="rId2" action="ppaction://hlinksldjump"/>
          </p:cNvPr>
          <p:cNvSpPr>
            <a:spLocks noChangeArrowheads="1"/>
          </p:cNvSpPr>
          <p:nvPr/>
        </p:nvSpPr>
        <p:spPr bwMode="auto">
          <a:xfrm>
            <a:off x="7500938" y="4643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Centolla del norte </a:t>
            </a:r>
            <a:r>
              <a:rPr lang="es-MX" sz="900" i="1" dirty="0">
                <a:latin typeface="Verdana" pitchFamily="34" charset="0"/>
              </a:rPr>
              <a:t>(</a:t>
            </a:r>
            <a:r>
              <a:rPr lang="es-ES" sz="900" i="1" dirty="0" err="1">
                <a:latin typeface="Verdana" pitchFamily="34" charset="0"/>
              </a:rPr>
              <a:t>Lithodes</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0660"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Centollón del norte </a:t>
            </a:r>
            <a:r>
              <a:rPr lang="es-MX" sz="900" i="1" dirty="0">
                <a:latin typeface="Verdana" pitchFamily="34" charset="0"/>
              </a:rPr>
              <a:t>(</a:t>
            </a:r>
            <a:r>
              <a:rPr lang="es-ES" sz="900" i="1" dirty="0" err="1">
                <a:latin typeface="Verdana" pitchFamily="34" charset="0"/>
              </a:rPr>
              <a:t>Paralomis</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r>
              <a:rPr lang="es-MX" sz="1200" b="0" u="none" dirty="0">
                <a:latin typeface="Verdana" pitchFamily="34" charset="0"/>
              </a:rPr>
              <a:t/>
            </a:r>
            <a:br>
              <a:rPr lang="es-MX" sz="1200" b="0" u="none" dirty="0">
                <a:latin typeface="Verdana" pitchFamily="34" charset="0"/>
              </a:rPr>
            </a:b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0662" name="57 Rectángulo redondeado">
            <a:hlinkClick r:id="rId2" action="ppaction://hlinksldjump"/>
          </p:cNvPr>
          <p:cNvSpPr>
            <a:spLocks noChangeArrowheads="1"/>
          </p:cNvSpPr>
          <p:nvPr/>
        </p:nvSpPr>
        <p:spPr bwMode="auto">
          <a:xfrm>
            <a:off x="7429500" y="51435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214313" y="1000125"/>
            <a:ext cx="8715375" cy="1643063"/>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Chancharro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Helicolenus</a:t>
            </a:r>
            <a:r>
              <a:rPr lang="es-ES" sz="900" i="1" dirty="0">
                <a:latin typeface="Verdana" pitchFamily="34" charset="0"/>
              </a:rPr>
              <a:t> </a:t>
            </a:r>
            <a:r>
              <a:rPr lang="es-ES" sz="900" i="1" dirty="0" err="1">
                <a:latin typeface="Verdana" pitchFamily="34" charset="0"/>
              </a:rPr>
              <a:t>lengerichi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1684" name="57 Rectángulo redondeado">
            <a:hlinkClick r:id="rId2" action="ppaction://hlinksldjump"/>
          </p:cNvPr>
          <p:cNvSpPr>
            <a:spLocks noChangeArrowheads="1"/>
          </p:cNvSpPr>
          <p:nvPr/>
        </p:nvSpPr>
        <p:spPr bwMode="auto">
          <a:xfrm>
            <a:off x="7429500" y="2143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214313" y="2714625"/>
            <a:ext cx="8715375" cy="36433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Chicorea de mar </a:t>
            </a:r>
            <a:r>
              <a:rPr lang="es-MX" sz="900" i="1" dirty="0">
                <a:latin typeface="Verdana" pitchFamily="34" charset="0"/>
              </a:rPr>
              <a:t>(</a:t>
            </a:r>
            <a:r>
              <a:rPr lang="es-ES" sz="900" i="1" dirty="0" err="1">
                <a:latin typeface="Verdana" pitchFamily="34" charset="0"/>
              </a:rPr>
              <a:t>Gigartina</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180 de 2007 y sus modificaciones, establece que la extracción sólo podrá efectuarse con aparejos de pesca cuyas características de diseño y construcción califiquen como sistema de recolección con ganchos sin apoyo de métodos mecanizados ni embarcaciones, en el área marítima comprendida latitudinalmente entre los paralelos 36°33'24,00''LS (límite sur de Playa Blanca) y 36°36'56,00''LS (Punta Morro Tomé) y longitudinalmente entre la línea de más baja marea y la isobata de los 20 </a:t>
            </a:r>
            <a:r>
              <a:rPr lang="es-ES" sz="1200" b="0" u="none" dirty="0" err="1">
                <a:latin typeface="Verdana" pitchFamily="34" charset="0"/>
              </a:rPr>
              <a:t>mt</a:t>
            </a:r>
            <a:r>
              <a:rPr lang="es-ES" sz="1200" b="0" u="none" dirty="0">
                <a:latin typeface="Verdana" pitchFamily="34" charset="0"/>
              </a:rPr>
              <a:t> de profundidad.  Se exceptúa de la medida a el área de manejo presente en esa zona.</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1374 de 2008, establece veda biológica, en el área marítima correspondiente a Caleta </a:t>
            </a:r>
            <a:r>
              <a:rPr lang="es-ES" sz="1200" b="0" u="none" dirty="0" err="1">
                <a:latin typeface="Verdana" pitchFamily="34" charset="0"/>
              </a:rPr>
              <a:t>Cocholgüe</a:t>
            </a:r>
            <a:r>
              <a:rPr lang="es-ES" sz="1200" b="0" u="none" dirty="0">
                <a:latin typeface="Verdana" pitchFamily="34" charset="0"/>
              </a:rPr>
              <a:t>, VIII región, entre el 1° de septiembre de cada año y el 31 de marzo del año siguiente, ambas fechas inclusive.</a:t>
            </a:r>
          </a:p>
          <a:p>
            <a:pPr algn="just">
              <a:defRPr/>
            </a:pPr>
            <a:r>
              <a:rPr lang="es-MX" sz="1200" b="0" u="none" dirty="0">
                <a:latin typeface="Verdana" pitchFamily="34" charset="0"/>
              </a:rPr>
              <a:t/>
            </a:r>
            <a:br>
              <a:rPr lang="es-MX" sz="1200" b="0" u="none" dirty="0">
                <a:latin typeface="Verdana" pitchFamily="34" charset="0"/>
              </a:rPr>
            </a:b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1686" name="57 Rectángulo redondeado">
            <a:hlinkClick r:id="rId2" action="ppaction://hlinksldjump"/>
          </p:cNvPr>
          <p:cNvSpPr>
            <a:spLocks noChangeArrowheads="1"/>
          </p:cNvSpPr>
          <p:nvPr/>
        </p:nvSpPr>
        <p:spPr bwMode="auto">
          <a:xfrm>
            <a:off x="7429500" y="2786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428625" y="1428750"/>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C</a:t>
            </a:r>
            <a:endParaRPr lang="es-ES" dirty="0">
              <a:solidFill>
                <a:schemeClr val="bg1"/>
              </a:solidFill>
            </a:endParaRPr>
          </a:p>
        </p:txBody>
      </p:sp>
      <p:sp>
        <p:nvSpPr>
          <p:cNvPr id="8196" name="33 Rectángulo">
            <a:hlinkClick r:id="rId2" action="ppaction://hlinksldjump"/>
          </p:cNvPr>
          <p:cNvSpPr>
            <a:spLocks noChangeArrowheads="1"/>
          </p:cNvSpPr>
          <p:nvPr/>
        </p:nvSpPr>
        <p:spPr bwMode="auto">
          <a:xfrm>
            <a:off x="1357313" y="1785938"/>
            <a:ext cx="1857375" cy="285750"/>
          </a:xfrm>
          <a:prstGeom prst="rect">
            <a:avLst/>
          </a:prstGeom>
          <a:noFill/>
          <a:ln w="9525" algn="ctr">
            <a:noFill/>
            <a:round/>
            <a:headEnd/>
            <a:tailEnd/>
          </a:ln>
        </p:spPr>
        <p:txBody>
          <a:bodyPr/>
          <a:lstStyle/>
          <a:p>
            <a:r>
              <a:rPr lang="es-MX" sz="1200" b="0" u="none">
                <a:latin typeface="Verdana" pitchFamily="34" charset="0"/>
              </a:rPr>
              <a:t>Caballa</a:t>
            </a:r>
            <a:endParaRPr lang="es-ES" sz="1200" b="0" u="none">
              <a:latin typeface="Verdana" pitchFamily="34" charset="0"/>
            </a:endParaRPr>
          </a:p>
        </p:txBody>
      </p:sp>
      <p:sp>
        <p:nvSpPr>
          <p:cNvPr id="8197" name="39 Rectángulo">
            <a:hlinkClick r:id="rId3" action="ppaction://hlinksldjump"/>
          </p:cNvPr>
          <p:cNvSpPr>
            <a:spLocks noChangeArrowheads="1"/>
          </p:cNvSpPr>
          <p:nvPr/>
        </p:nvSpPr>
        <p:spPr bwMode="auto">
          <a:xfrm>
            <a:off x="1357313" y="2143125"/>
            <a:ext cx="2643187" cy="285750"/>
          </a:xfrm>
          <a:prstGeom prst="rect">
            <a:avLst/>
          </a:prstGeom>
          <a:noFill/>
          <a:ln w="9525" algn="ctr">
            <a:noFill/>
            <a:round/>
            <a:headEnd/>
            <a:tailEnd/>
          </a:ln>
        </p:spPr>
        <p:txBody>
          <a:bodyPr/>
          <a:lstStyle/>
          <a:p>
            <a:r>
              <a:rPr lang="es-MX" sz="1200" b="0" u="none">
                <a:latin typeface="Verdana" pitchFamily="34" charset="0"/>
              </a:rPr>
              <a:t>Cabinza</a:t>
            </a:r>
            <a:endParaRPr lang="es-ES" sz="1200" b="0" u="none">
              <a:latin typeface="Verdana" pitchFamily="34" charset="0"/>
            </a:endParaRPr>
          </a:p>
        </p:txBody>
      </p:sp>
      <p:sp>
        <p:nvSpPr>
          <p:cNvPr id="8198" name="40 Rectángulo">
            <a:hlinkClick r:id="rId4" action="ppaction://hlinksldjump"/>
          </p:cNvPr>
          <p:cNvSpPr>
            <a:spLocks noChangeArrowheads="1"/>
          </p:cNvSpPr>
          <p:nvPr/>
        </p:nvSpPr>
        <p:spPr bwMode="auto">
          <a:xfrm>
            <a:off x="1357313" y="2500313"/>
            <a:ext cx="2857500" cy="285750"/>
          </a:xfrm>
          <a:prstGeom prst="rect">
            <a:avLst/>
          </a:prstGeom>
          <a:noFill/>
          <a:ln w="9525" algn="ctr">
            <a:noFill/>
            <a:round/>
            <a:headEnd/>
            <a:tailEnd/>
          </a:ln>
        </p:spPr>
        <p:txBody>
          <a:bodyPr/>
          <a:lstStyle/>
          <a:p>
            <a:r>
              <a:rPr lang="es-MX" sz="1200" b="0" u="none">
                <a:latin typeface="Verdana" pitchFamily="34" charset="0"/>
              </a:rPr>
              <a:t>Cabrilla o cabrilla española</a:t>
            </a:r>
            <a:endParaRPr lang="es-ES" sz="1200" b="0" u="none">
              <a:latin typeface="Verdana" pitchFamily="34" charset="0"/>
            </a:endParaRPr>
          </a:p>
        </p:txBody>
      </p:sp>
      <p:sp>
        <p:nvSpPr>
          <p:cNvPr id="8199" name="41 Rectángulo">
            <a:hlinkClick r:id="rId5" action="ppaction://hlinksldjump"/>
          </p:cNvPr>
          <p:cNvSpPr>
            <a:spLocks noChangeArrowheads="1"/>
          </p:cNvSpPr>
          <p:nvPr/>
        </p:nvSpPr>
        <p:spPr bwMode="auto">
          <a:xfrm>
            <a:off x="1357313" y="2857500"/>
            <a:ext cx="2786062" cy="285750"/>
          </a:xfrm>
          <a:prstGeom prst="rect">
            <a:avLst/>
          </a:prstGeom>
          <a:noFill/>
          <a:ln w="9525" algn="ctr">
            <a:noFill/>
            <a:round/>
            <a:headEnd/>
            <a:tailEnd/>
          </a:ln>
        </p:spPr>
        <p:txBody>
          <a:bodyPr/>
          <a:lstStyle/>
          <a:p>
            <a:r>
              <a:rPr lang="es-MX" sz="1200" b="0" u="none">
                <a:latin typeface="Verdana" pitchFamily="34" charset="0"/>
              </a:rPr>
              <a:t>Cabrilla de Juan Fernández</a:t>
            </a:r>
            <a:endParaRPr lang="es-ES" sz="1200" b="0" u="none">
              <a:latin typeface="Verdana" pitchFamily="34" charset="0"/>
            </a:endParaRPr>
          </a:p>
        </p:txBody>
      </p:sp>
      <p:sp>
        <p:nvSpPr>
          <p:cNvPr id="8200" name="42 Rectángulo">
            <a:hlinkClick r:id="rId6" action="ppaction://hlinksldjump"/>
          </p:cNvPr>
          <p:cNvSpPr>
            <a:spLocks noChangeArrowheads="1"/>
          </p:cNvSpPr>
          <p:nvPr/>
        </p:nvSpPr>
        <p:spPr bwMode="auto">
          <a:xfrm>
            <a:off x="1357313" y="3214688"/>
            <a:ext cx="1857375" cy="285750"/>
          </a:xfrm>
          <a:prstGeom prst="rect">
            <a:avLst/>
          </a:prstGeom>
          <a:noFill/>
          <a:ln w="9525" algn="ctr">
            <a:noFill/>
            <a:round/>
            <a:headEnd/>
            <a:tailEnd/>
          </a:ln>
        </p:spPr>
        <p:txBody>
          <a:bodyPr/>
          <a:lstStyle/>
          <a:p>
            <a:r>
              <a:rPr lang="es-MX" sz="1200" b="0" u="none">
                <a:latin typeface="Verdana" pitchFamily="34" charset="0"/>
              </a:rPr>
              <a:t>Cabrilla común</a:t>
            </a:r>
            <a:endParaRPr lang="es-ES" sz="1200" b="0" u="none">
              <a:latin typeface="Verdana" pitchFamily="34" charset="0"/>
            </a:endParaRPr>
          </a:p>
        </p:txBody>
      </p:sp>
      <p:sp>
        <p:nvSpPr>
          <p:cNvPr id="8201" name="43 Rectángulo">
            <a:hlinkClick r:id="rId7" action="ppaction://hlinksldjump"/>
          </p:cNvPr>
          <p:cNvSpPr>
            <a:spLocks noChangeArrowheads="1"/>
          </p:cNvSpPr>
          <p:nvPr/>
        </p:nvSpPr>
        <p:spPr bwMode="auto">
          <a:xfrm>
            <a:off x="1357313" y="3571875"/>
            <a:ext cx="1857375" cy="285750"/>
          </a:xfrm>
          <a:prstGeom prst="rect">
            <a:avLst/>
          </a:prstGeom>
          <a:noFill/>
          <a:ln w="9525" algn="ctr">
            <a:noFill/>
            <a:round/>
            <a:headEnd/>
            <a:tailEnd/>
          </a:ln>
        </p:spPr>
        <p:txBody>
          <a:bodyPr/>
          <a:lstStyle/>
          <a:p>
            <a:r>
              <a:rPr lang="es-MX" sz="1200" b="0" u="none">
                <a:latin typeface="Verdana" pitchFamily="34" charset="0"/>
              </a:rPr>
              <a:t>Cachalote</a:t>
            </a:r>
            <a:endParaRPr lang="es-ES" sz="1200" b="0" u="none">
              <a:latin typeface="Verdana" pitchFamily="34" charset="0"/>
            </a:endParaRPr>
          </a:p>
        </p:txBody>
      </p:sp>
      <p:sp>
        <p:nvSpPr>
          <p:cNvPr id="8202" name="44 Rectángulo">
            <a:hlinkClick r:id="rId7" action="ppaction://hlinksldjump"/>
          </p:cNvPr>
          <p:cNvSpPr>
            <a:spLocks noChangeArrowheads="1"/>
          </p:cNvSpPr>
          <p:nvPr/>
        </p:nvSpPr>
        <p:spPr bwMode="auto">
          <a:xfrm>
            <a:off x="1357313" y="3929063"/>
            <a:ext cx="2928937" cy="357187"/>
          </a:xfrm>
          <a:prstGeom prst="rect">
            <a:avLst/>
          </a:prstGeom>
          <a:noFill/>
          <a:ln w="9525" algn="ctr">
            <a:noFill/>
            <a:round/>
            <a:headEnd/>
            <a:tailEnd/>
          </a:ln>
        </p:spPr>
        <p:txBody>
          <a:bodyPr/>
          <a:lstStyle/>
          <a:p>
            <a:r>
              <a:rPr lang="es-MX" sz="1200" b="0" u="none">
                <a:latin typeface="Verdana" pitchFamily="34" charset="0"/>
              </a:rPr>
              <a:t>Cachalote enano</a:t>
            </a:r>
            <a:endParaRPr lang="es-ES" sz="1200" b="0" u="none">
              <a:latin typeface="Verdana" pitchFamily="34" charset="0"/>
            </a:endParaRPr>
          </a:p>
        </p:txBody>
      </p:sp>
      <p:sp>
        <p:nvSpPr>
          <p:cNvPr id="8203" name="45 Rectángulo">
            <a:hlinkClick r:id="rId2" action="ppaction://hlinksldjump"/>
          </p:cNvPr>
          <p:cNvSpPr>
            <a:spLocks noChangeArrowheads="1"/>
          </p:cNvSpPr>
          <p:nvPr/>
        </p:nvSpPr>
        <p:spPr bwMode="auto">
          <a:xfrm>
            <a:off x="1357313" y="4286250"/>
            <a:ext cx="3500437" cy="285750"/>
          </a:xfrm>
          <a:prstGeom prst="rect">
            <a:avLst/>
          </a:prstGeom>
          <a:noFill/>
          <a:ln w="9525" algn="ctr">
            <a:noFill/>
            <a:round/>
            <a:headEnd/>
            <a:tailEnd/>
          </a:ln>
        </p:spPr>
        <p:txBody>
          <a:bodyPr/>
          <a:lstStyle/>
          <a:p>
            <a:r>
              <a:rPr lang="es-MX" sz="1200" b="0" u="none">
                <a:latin typeface="Verdana" pitchFamily="34" charset="0"/>
              </a:rPr>
              <a:t>Cachalote pigmeo</a:t>
            </a:r>
            <a:endParaRPr lang="es-ES" sz="1200" b="0" u="none">
              <a:latin typeface="Verdana" pitchFamily="34" charset="0"/>
            </a:endParaRPr>
          </a:p>
        </p:txBody>
      </p:sp>
      <p:sp>
        <p:nvSpPr>
          <p:cNvPr id="8204" name="46 Rectángulo">
            <a:hlinkClick r:id="rId2" action="ppaction://hlinksldjump"/>
          </p:cNvPr>
          <p:cNvSpPr>
            <a:spLocks noChangeArrowheads="1"/>
          </p:cNvSpPr>
          <p:nvPr/>
        </p:nvSpPr>
        <p:spPr bwMode="auto">
          <a:xfrm>
            <a:off x="1357313" y="4643438"/>
            <a:ext cx="3214687" cy="285750"/>
          </a:xfrm>
          <a:prstGeom prst="rect">
            <a:avLst/>
          </a:prstGeom>
          <a:noFill/>
          <a:ln w="9525" algn="ctr">
            <a:noFill/>
            <a:round/>
            <a:headEnd/>
            <a:tailEnd/>
          </a:ln>
        </p:spPr>
        <p:txBody>
          <a:bodyPr/>
          <a:lstStyle/>
          <a:p>
            <a:r>
              <a:rPr lang="es-MX" sz="1200" b="0" u="none">
                <a:latin typeface="Verdana" pitchFamily="34" charset="0"/>
              </a:rPr>
              <a:t>Cachurreta</a:t>
            </a:r>
            <a:endParaRPr lang="es-ES" sz="1200" b="0" u="none">
              <a:latin typeface="Verdana" pitchFamily="34" charset="0"/>
            </a:endParaRPr>
          </a:p>
        </p:txBody>
      </p:sp>
      <p:sp>
        <p:nvSpPr>
          <p:cNvPr id="8205" name="47 Rectángulo">
            <a:hlinkClick r:id="rId8" action="ppaction://hlinksldjump"/>
          </p:cNvPr>
          <p:cNvSpPr>
            <a:spLocks noChangeArrowheads="1"/>
          </p:cNvSpPr>
          <p:nvPr/>
        </p:nvSpPr>
        <p:spPr bwMode="auto">
          <a:xfrm>
            <a:off x="1357313" y="5000625"/>
            <a:ext cx="1857375" cy="285750"/>
          </a:xfrm>
          <a:prstGeom prst="rect">
            <a:avLst/>
          </a:prstGeom>
          <a:noFill/>
          <a:ln w="9525" algn="ctr">
            <a:noFill/>
            <a:round/>
            <a:headEnd/>
            <a:tailEnd/>
          </a:ln>
        </p:spPr>
        <p:txBody>
          <a:bodyPr/>
          <a:lstStyle/>
          <a:p>
            <a:r>
              <a:rPr lang="es-MX" sz="1200" b="0" u="none">
                <a:latin typeface="Verdana" pitchFamily="34" charset="0"/>
              </a:rPr>
              <a:t>Calamar</a:t>
            </a:r>
            <a:endParaRPr lang="es-ES" sz="1200" b="0" u="none">
              <a:latin typeface="Verdana" pitchFamily="34" charset="0"/>
            </a:endParaRPr>
          </a:p>
        </p:txBody>
      </p:sp>
      <p:sp>
        <p:nvSpPr>
          <p:cNvPr id="8206" name="48 Rectángulo">
            <a:hlinkClick r:id="rId8" action="ppaction://hlinksldjump"/>
          </p:cNvPr>
          <p:cNvSpPr>
            <a:spLocks noChangeArrowheads="1"/>
          </p:cNvSpPr>
          <p:nvPr/>
        </p:nvSpPr>
        <p:spPr bwMode="auto">
          <a:xfrm>
            <a:off x="1357313" y="5357813"/>
            <a:ext cx="3071812" cy="285750"/>
          </a:xfrm>
          <a:prstGeom prst="rect">
            <a:avLst/>
          </a:prstGeom>
          <a:noFill/>
          <a:ln w="9525" algn="ctr">
            <a:noFill/>
            <a:round/>
            <a:headEnd/>
            <a:tailEnd/>
          </a:ln>
        </p:spPr>
        <p:txBody>
          <a:bodyPr/>
          <a:lstStyle/>
          <a:p>
            <a:r>
              <a:rPr lang="es-MX" sz="1200" b="0" u="none">
                <a:latin typeface="Verdana" pitchFamily="34" charset="0"/>
              </a:rPr>
              <a:t>Calamar illex</a:t>
            </a:r>
            <a:endParaRPr lang="es-ES" sz="1200" b="0" u="none">
              <a:latin typeface="Verdana" pitchFamily="34" charset="0"/>
            </a:endParaRPr>
          </a:p>
        </p:txBody>
      </p:sp>
      <p:sp>
        <p:nvSpPr>
          <p:cNvPr id="8207" name="49 Rectángulo">
            <a:hlinkClick r:id="rId8" action="ppaction://hlinksldjump"/>
          </p:cNvPr>
          <p:cNvSpPr>
            <a:spLocks noChangeArrowheads="1"/>
          </p:cNvSpPr>
          <p:nvPr/>
        </p:nvSpPr>
        <p:spPr bwMode="auto">
          <a:xfrm>
            <a:off x="1357313" y="5715000"/>
            <a:ext cx="3286125" cy="285750"/>
          </a:xfrm>
          <a:prstGeom prst="rect">
            <a:avLst/>
          </a:prstGeom>
          <a:noFill/>
          <a:ln w="9525" algn="ctr">
            <a:noFill/>
            <a:round/>
            <a:headEnd/>
            <a:tailEnd/>
          </a:ln>
        </p:spPr>
        <p:txBody>
          <a:bodyPr/>
          <a:lstStyle/>
          <a:p>
            <a:r>
              <a:rPr lang="es-MX" sz="1200" b="0" u="none">
                <a:latin typeface="Verdana" pitchFamily="34" charset="0"/>
              </a:rPr>
              <a:t>Calamar patagónico</a:t>
            </a:r>
            <a:endParaRPr lang="es-ES" sz="1200" b="0" u="none">
              <a:latin typeface="Verdana" pitchFamily="34" charset="0"/>
            </a:endParaRPr>
          </a:p>
        </p:txBody>
      </p:sp>
      <p:sp>
        <p:nvSpPr>
          <p:cNvPr id="8208" name="50 Rectángulo">
            <a:hlinkClick r:id="rId9" action="ppaction://hlinksldjump"/>
          </p:cNvPr>
          <p:cNvSpPr>
            <a:spLocks noChangeArrowheads="1"/>
          </p:cNvSpPr>
          <p:nvPr/>
        </p:nvSpPr>
        <p:spPr bwMode="auto">
          <a:xfrm>
            <a:off x="1357313" y="6072188"/>
            <a:ext cx="2857500" cy="285750"/>
          </a:xfrm>
          <a:prstGeom prst="rect">
            <a:avLst/>
          </a:prstGeom>
          <a:noFill/>
          <a:ln w="9525" algn="ctr">
            <a:noFill/>
            <a:round/>
            <a:headEnd/>
            <a:tailEnd/>
          </a:ln>
        </p:spPr>
        <p:txBody>
          <a:bodyPr/>
          <a:lstStyle/>
          <a:p>
            <a:r>
              <a:rPr lang="es-MX" sz="1200" b="0" u="none">
                <a:latin typeface="Verdana" pitchFamily="34" charset="0"/>
              </a:rPr>
              <a:t>Calderón negro de aletas cortas</a:t>
            </a:r>
            <a:endParaRPr lang="es-ES" sz="1200" b="0" u="none">
              <a:latin typeface="Verdana" pitchFamily="34" charset="0"/>
            </a:endParaRPr>
          </a:p>
        </p:txBody>
      </p:sp>
      <p:sp>
        <p:nvSpPr>
          <p:cNvPr id="8209" name="51 Rectángulo">
            <a:hlinkClick r:id="rId9" action="ppaction://hlinksldjump"/>
          </p:cNvPr>
          <p:cNvSpPr>
            <a:spLocks noChangeArrowheads="1"/>
          </p:cNvSpPr>
          <p:nvPr/>
        </p:nvSpPr>
        <p:spPr bwMode="auto">
          <a:xfrm>
            <a:off x="1357313" y="6429375"/>
            <a:ext cx="3071812" cy="285750"/>
          </a:xfrm>
          <a:prstGeom prst="rect">
            <a:avLst/>
          </a:prstGeom>
          <a:noFill/>
          <a:ln w="9525" algn="ctr">
            <a:noFill/>
            <a:round/>
            <a:headEnd/>
            <a:tailEnd/>
          </a:ln>
        </p:spPr>
        <p:txBody>
          <a:bodyPr/>
          <a:lstStyle/>
          <a:p>
            <a:r>
              <a:rPr lang="es-MX" sz="1200" b="0" u="none">
                <a:latin typeface="Verdana" pitchFamily="34" charset="0"/>
              </a:rPr>
              <a:t>Calderón negro de aletas largas</a:t>
            </a:r>
            <a:endParaRPr lang="es-ES" sz="1200" b="0" u="none">
              <a:latin typeface="Verdana" pitchFamily="34" charset="0"/>
            </a:endParaRPr>
          </a:p>
        </p:txBody>
      </p:sp>
      <p:sp>
        <p:nvSpPr>
          <p:cNvPr id="8210" name="52 Rectángulo">
            <a:hlinkClick r:id="rId10" action="ppaction://hlinksldjump"/>
          </p:cNvPr>
          <p:cNvSpPr>
            <a:spLocks noChangeArrowheads="1"/>
          </p:cNvSpPr>
          <p:nvPr/>
        </p:nvSpPr>
        <p:spPr bwMode="auto">
          <a:xfrm>
            <a:off x="4929188" y="1785938"/>
            <a:ext cx="1857375" cy="285750"/>
          </a:xfrm>
          <a:prstGeom prst="rect">
            <a:avLst/>
          </a:prstGeom>
          <a:noFill/>
          <a:ln w="9525" algn="ctr">
            <a:noFill/>
            <a:round/>
            <a:headEnd/>
            <a:tailEnd/>
          </a:ln>
        </p:spPr>
        <p:txBody>
          <a:bodyPr/>
          <a:lstStyle/>
          <a:p>
            <a:r>
              <a:rPr lang="es-MX" sz="1200" b="0" u="none">
                <a:latin typeface="Verdana" pitchFamily="34" charset="0"/>
              </a:rPr>
              <a:t>Camarón de río</a:t>
            </a:r>
            <a:endParaRPr lang="es-ES" sz="1200" b="0" u="none">
              <a:latin typeface="Verdana" pitchFamily="34" charset="0"/>
            </a:endParaRPr>
          </a:p>
        </p:txBody>
      </p:sp>
      <p:sp>
        <p:nvSpPr>
          <p:cNvPr id="8211" name="53 Rectángulo">
            <a:hlinkClick r:id="rId11" action="ppaction://hlinksldjump"/>
          </p:cNvPr>
          <p:cNvSpPr>
            <a:spLocks noChangeArrowheads="1"/>
          </p:cNvSpPr>
          <p:nvPr/>
        </p:nvSpPr>
        <p:spPr bwMode="auto">
          <a:xfrm>
            <a:off x="4929188" y="2143125"/>
            <a:ext cx="2928937" cy="285750"/>
          </a:xfrm>
          <a:prstGeom prst="rect">
            <a:avLst/>
          </a:prstGeom>
          <a:noFill/>
          <a:ln w="9525" algn="ctr">
            <a:noFill/>
            <a:round/>
            <a:headEnd/>
            <a:tailEnd/>
          </a:ln>
        </p:spPr>
        <p:txBody>
          <a:bodyPr/>
          <a:lstStyle/>
          <a:p>
            <a:r>
              <a:rPr lang="es-MX" sz="1200" b="0" u="none">
                <a:latin typeface="Verdana" pitchFamily="34" charset="0"/>
              </a:rPr>
              <a:t>Camarón de río europeo</a:t>
            </a:r>
            <a:endParaRPr lang="es-ES" sz="1200" b="0" u="none">
              <a:latin typeface="Verdana" pitchFamily="34" charset="0"/>
            </a:endParaRPr>
          </a:p>
        </p:txBody>
      </p:sp>
      <p:sp>
        <p:nvSpPr>
          <p:cNvPr id="8212" name="54 Rectángulo">
            <a:hlinkClick r:id="rId11" action="ppaction://hlinksldjump"/>
          </p:cNvPr>
          <p:cNvSpPr>
            <a:spLocks noChangeArrowheads="1"/>
          </p:cNvSpPr>
          <p:nvPr/>
        </p:nvSpPr>
        <p:spPr bwMode="auto">
          <a:xfrm>
            <a:off x="4929188" y="2500313"/>
            <a:ext cx="2786062" cy="285750"/>
          </a:xfrm>
          <a:prstGeom prst="rect">
            <a:avLst/>
          </a:prstGeom>
          <a:noFill/>
          <a:ln w="9525" algn="ctr">
            <a:noFill/>
            <a:round/>
            <a:headEnd/>
            <a:tailEnd/>
          </a:ln>
        </p:spPr>
        <p:txBody>
          <a:bodyPr/>
          <a:lstStyle/>
          <a:p>
            <a:r>
              <a:rPr lang="es-MX" sz="1200" b="0" u="none">
                <a:latin typeface="Verdana" pitchFamily="34" charset="0"/>
              </a:rPr>
              <a:t>Camarón de roca</a:t>
            </a:r>
            <a:endParaRPr lang="es-ES" sz="1200" b="0" u="none">
              <a:latin typeface="Verdana" pitchFamily="34" charset="0"/>
            </a:endParaRPr>
          </a:p>
        </p:txBody>
      </p:sp>
      <p:sp>
        <p:nvSpPr>
          <p:cNvPr id="8213" name="55 Rectángulo">
            <a:hlinkClick r:id="rId11" action="ppaction://hlinksldjump"/>
          </p:cNvPr>
          <p:cNvSpPr>
            <a:spLocks noChangeArrowheads="1"/>
          </p:cNvSpPr>
          <p:nvPr/>
        </p:nvSpPr>
        <p:spPr bwMode="auto">
          <a:xfrm>
            <a:off x="4929188" y="2857500"/>
            <a:ext cx="1857375" cy="285750"/>
          </a:xfrm>
          <a:prstGeom prst="rect">
            <a:avLst/>
          </a:prstGeom>
          <a:noFill/>
          <a:ln w="9525" algn="ctr">
            <a:noFill/>
            <a:round/>
            <a:headEnd/>
            <a:tailEnd/>
          </a:ln>
        </p:spPr>
        <p:txBody>
          <a:bodyPr/>
          <a:lstStyle/>
          <a:p>
            <a:r>
              <a:rPr lang="es-MX" sz="1200" b="0" u="none">
                <a:latin typeface="Verdana" pitchFamily="34" charset="0"/>
              </a:rPr>
              <a:t>Camarón de talud</a:t>
            </a:r>
            <a:endParaRPr lang="es-ES" sz="1200" b="0" u="none">
              <a:latin typeface="Verdana" pitchFamily="34" charset="0"/>
            </a:endParaRPr>
          </a:p>
        </p:txBody>
      </p:sp>
      <p:sp>
        <p:nvSpPr>
          <p:cNvPr id="8214" name="7 Rectángulo"/>
          <p:cNvSpPr>
            <a:spLocks noChangeArrowheads="1"/>
          </p:cNvSpPr>
          <p:nvPr/>
        </p:nvSpPr>
        <p:spPr bwMode="auto">
          <a:xfrm>
            <a:off x="2571750" y="1214438"/>
            <a:ext cx="4643438"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8215" name="23 Rectángulo">
            <a:hlinkClick r:id="rId12" action="ppaction://hlinksldjump"/>
          </p:cNvPr>
          <p:cNvSpPr>
            <a:spLocks noChangeArrowheads="1"/>
          </p:cNvSpPr>
          <p:nvPr/>
        </p:nvSpPr>
        <p:spPr bwMode="auto">
          <a:xfrm>
            <a:off x="4929188" y="3214688"/>
            <a:ext cx="2928937" cy="285750"/>
          </a:xfrm>
          <a:prstGeom prst="rect">
            <a:avLst/>
          </a:prstGeom>
          <a:noFill/>
          <a:ln w="9525" algn="ctr">
            <a:noFill/>
            <a:round/>
            <a:headEnd/>
            <a:tailEnd/>
          </a:ln>
        </p:spPr>
        <p:txBody>
          <a:bodyPr/>
          <a:lstStyle/>
          <a:p>
            <a:r>
              <a:rPr lang="es-MX" sz="1200" b="0" u="none">
                <a:latin typeface="Verdana" pitchFamily="34" charset="0"/>
              </a:rPr>
              <a:t>Camarón nailon</a:t>
            </a:r>
            <a:endParaRPr lang="es-ES" sz="1200" b="0" u="none">
              <a:latin typeface="Verdana" pitchFamily="34" charset="0"/>
            </a:endParaRPr>
          </a:p>
        </p:txBody>
      </p:sp>
      <p:sp>
        <p:nvSpPr>
          <p:cNvPr id="8216" name="24 Rectángulo">
            <a:hlinkClick r:id="rId13" action="ppaction://hlinksldjump"/>
          </p:cNvPr>
          <p:cNvSpPr>
            <a:spLocks noChangeArrowheads="1"/>
          </p:cNvSpPr>
          <p:nvPr/>
        </p:nvSpPr>
        <p:spPr bwMode="auto">
          <a:xfrm>
            <a:off x="4929188" y="3571875"/>
            <a:ext cx="2786062" cy="285750"/>
          </a:xfrm>
          <a:prstGeom prst="rect">
            <a:avLst/>
          </a:prstGeom>
          <a:noFill/>
          <a:ln w="9525" algn="ctr">
            <a:noFill/>
            <a:round/>
            <a:headEnd/>
            <a:tailEnd/>
          </a:ln>
        </p:spPr>
        <p:txBody>
          <a:bodyPr/>
          <a:lstStyle/>
          <a:p>
            <a:r>
              <a:rPr lang="es-MX" sz="1200" b="0" u="none">
                <a:latin typeface="Verdana" pitchFamily="34" charset="0"/>
              </a:rPr>
              <a:t>Camarón penaeue</a:t>
            </a:r>
            <a:endParaRPr lang="es-ES" sz="1200" b="0" u="none">
              <a:latin typeface="Verdana" pitchFamily="34" charset="0"/>
            </a:endParaRPr>
          </a:p>
        </p:txBody>
      </p:sp>
      <p:sp>
        <p:nvSpPr>
          <p:cNvPr id="8217" name="25 Rectángulo">
            <a:hlinkClick r:id="rId13" action="ppaction://hlinksldjump"/>
          </p:cNvPr>
          <p:cNvSpPr>
            <a:spLocks noChangeArrowheads="1"/>
          </p:cNvSpPr>
          <p:nvPr/>
        </p:nvSpPr>
        <p:spPr bwMode="auto">
          <a:xfrm>
            <a:off x="4929188" y="3929063"/>
            <a:ext cx="3571875" cy="285750"/>
          </a:xfrm>
          <a:prstGeom prst="rect">
            <a:avLst/>
          </a:prstGeom>
          <a:noFill/>
          <a:ln w="9525" algn="ctr">
            <a:noFill/>
            <a:round/>
            <a:headEnd/>
            <a:tailEnd/>
          </a:ln>
        </p:spPr>
        <p:txBody>
          <a:bodyPr/>
          <a:lstStyle/>
          <a:p>
            <a:r>
              <a:rPr lang="es-MX" sz="1200" b="0" u="none">
                <a:latin typeface="Verdana" pitchFamily="34" charset="0"/>
              </a:rPr>
              <a:t>Cangrejo dorado de Juan Fernández</a:t>
            </a:r>
            <a:endParaRPr lang="es-ES" sz="1200" b="0" u="none">
              <a:latin typeface="Verdana" pitchFamily="34" charset="0"/>
            </a:endParaRPr>
          </a:p>
        </p:txBody>
      </p:sp>
      <p:sp>
        <p:nvSpPr>
          <p:cNvPr id="8218" name="26 Rectángulo">
            <a:hlinkClick r:id="rId13" action="ppaction://hlinksldjump"/>
          </p:cNvPr>
          <p:cNvSpPr>
            <a:spLocks noChangeArrowheads="1"/>
          </p:cNvSpPr>
          <p:nvPr/>
        </p:nvSpPr>
        <p:spPr bwMode="auto">
          <a:xfrm>
            <a:off x="4929188" y="4286250"/>
            <a:ext cx="2928937" cy="285750"/>
          </a:xfrm>
          <a:prstGeom prst="rect">
            <a:avLst/>
          </a:prstGeom>
          <a:noFill/>
          <a:ln w="9525" algn="ctr">
            <a:noFill/>
            <a:round/>
            <a:headEnd/>
            <a:tailEnd/>
          </a:ln>
        </p:spPr>
        <p:txBody>
          <a:bodyPr/>
          <a:lstStyle/>
          <a:p>
            <a:r>
              <a:rPr lang="es-MX" sz="1200" b="0" u="none">
                <a:latin typeface="Verdana" pitchFamily="34" charset="0"/>
              </a:rPr>
              <a:t>Cangrejo o panchote</a:t>
            </a:r>
            <a:endParaRPr lang="es-ES" sz="1200" b="0" u="none">
              <a:latin typeface="Verdana" pitchFamily="34" charset="0"/>
            </a:endParaRPr>
          </a:p>
        </p:txBody>
      </p:sp>
      <p:sp>
        <p:nvSpPr>
          <p:cNvPr id="8219" name="27 Rectángulo">
            <a:hlinkClick r:id="rId14" action="ppaction://hlinksldjump"/>
          </p:cNvPr>
          <p:cNvSpPr>
            <a:spLocks noChangeArrowheads="1"/>
          </p:cNvSpPr>
          <p:nvPr/>
        </p:nvSpPr>
        <p:spPr bwMode="auto">
          <a:xfrm>
            <a:off x="4929188" y="4643438"/>
            <a:ext cx="2786062" cy="285750"/>
          </a:xfrm>
          <a:prstGeom prst="rect">
            <a:avLst/>
          </a:prstGeom>
          <a:noFill/>
          <a:ln w="9525" algn="ctr">
            <a:noFill/>
            <a:round/>
            <a:headEnd/>
            <a:tailEnd/>
          </a:ln>
        </p:spPr>
        <p:txBody>
          <a:bodyPr/>
          <a:lstStyle/>
          <a:p>
            <a:r>
              <a:rPr lang="es-MX" sz="1200" b="0" u="none">
                <a:latin typeface="Verdana" pitchFamily="34" charset="0"/>
              </a:rPr>
              <a:t>Caracol martensi</a:t>
            </a:r>
            <a:endParaRPr lang="es-ES" sz="1200" b="0" u="none">
              <a:latin typeface="Verdana" pitchFamily="34" charset="0"/>
            </a:endParaRPr>
          </a:p>
        </p:txBody>
      </p:sp>
      <p:sp>
        <p:nvSpPr>
          <p:cNvPr id="8220" name="28 Rectángulo">
            <a:hlinkClick r:id="rId14" action="ppaction://hlinksldjump"/>
          </p:cNvPr>
          <p:cNvSpPr>
            <a:spLocks noChangeArrowheads="1"/>
          </p:cNvSpPr>
          <p:nvPr/>
        </p:nvSpPr>
        <p:spPr bwMode="auto">
          <a:xfrm>
            <a:off x="4929188" y="5000625"/>
            <a:ext cx="1857375" cy="285750"/>
          </a:xfrm>
          <a:prstGeom prst="rect">
            <a:avLst/>
          </a:prstGeom>
          <a:noFill/>
          <a:ln w="9525" algn="ctr">
            <a:noFill/>
            <a:round/>
            <a:headEnd/>
            <a:tailEnd/>
          </a:ln>
        </p:spPr>
        <p:txBody>
          <a:bodyPr/>
          <a:lstStyle/>
          <a:p>
            <a:r>
              <a:rPr lang="es-MX" sz="1200" b="0" u="none">
                <a:latin typeface="Verdana" pitchFamily="34" charset="0"/>
              </a:rPr>
              <a:t>Caracol palo palo</a:t>
            </a:r>
            <a:endParaRPr lang="es-ES" sz="1200" b="0" u="none">
              <a:latin typeface="Verdana" pitchFamily="34" charset="0"/>
            </a:endParaRPr>
          </a:p>
        </p:txBody>
      </p:sp>
      <p:sp>
        <p:nvSpPr>
          <p:cNvPr id="8221" name="29 Rectángulo">
            <a:hlinkClick r:id="rId15" action="ppaction://hlinksldjump"/>
          </p:cNvPr>
          <p:cNvSpPr>
            <a:spLocks noChangeArrowheads="1"/>
          </p:cNvSpPr>
          <p:nvPr/>
        </p:nvSpPr>
        <p:spPr bwMode="auto">
          <a:xfrm>
            <a:off x="4929188" y="5357813"/>
            <a:ext cx="2928937" cy="285750"/>
          </a:xfrm>
          <a:prstGeom prst="rect">
            <a:avLst/>
          </a:prstGeom>
          <a:noFill/>
          <a:ln w="9525" algn="ctr">
            <a:noFill/>
            <a:round/>
            <a:headEnd/>
            <a:tailEnd/>
          </a:ln>
        </p:spPr>
        <p:txBody>
          <a:bodyPr/>
          <a:lstStyle/>
          <a:p>
            <a:r>
              <a:rPr lang="es-MX" sz="1200" b="0" u="none">
                <a:latin typeface="Verdana" pitchFamily="34" charset="0"/>
              </a:rPr>
              <a:t>Caracol picuyo</a:t>
            </a:r>
            <a:endParaRPr lang="es-ES" sz="1200" b="0" u="none">
              <a:latin typeface="Verdana" pitchFamily="34" charset="0"/>
            </a:endParaRPr>
          </a:p>
        </p:txBody>
      </p:sp>
      <p:sp>
        <p:nvSpPr>
          <p:cNvPr id="8222" name="30 Rectángulo">
            <a:hlinkClick r:id="rId16" action="ppaction://hlinksldjump"/>
          </p:cNvPr>
          <p:cNvSpPr>
            <a:spLocks noChangeArrowheads="1"/>
          </p:cNvSpPr>
          <p:nvPr/>
        </p:nvSpPr>
        <p:spPr bwMode="auto">
          <a:xfrm>
            <a:off x="4929188" y="5715000"/>
            <a:ext cx="2786062" cy="285750"/>
          </a:xfrm>
          <a:prstGeom prst="rect">
            <a:avLst/>
          </a:prstGeom>
          <a:noFill/>
          <a:ln w="9525" algn="ctr">
            <a:noFill/>
            <a:round/>
            <a:headEnd/>
            <a:tailEnd/>
          </a:ln>
        </p:spPr>
        <p:txBody>
          <a:bodyPr/>
          <a:lstStyle/>
          <a:p>
            <a:r>
              <a:rPr lang="es-MX" sz="1200" b="0" u="none">
                <a:latin typeface="Verdana" pitchFamily="34" charset="0"/>
              </a:rPr>
              <a:t>Caracol piquilhue</a:t>
            </a:r>
            <a:endParaRPr lang="es-ES" sz="1200" b="0" u="none">
              <a:latin typeface="Verdana" pitchFamily="34" charset="0"/>
            </a:endParaRPr>
          </a:p>
        </p:txBody>
      </p:sp>
      <p:sp>
        <p:nvSpPr>
          <p:cNvPr id="8223" name="31 Rectángulo">
            <a:hlinkClick r:id="rId15" action="ppaction://hlinksldjump"/>
          </p:cNvPr>
          <p:cNvSpPr>
            <a:spLocks noChangeArrowheads="1"/>
          </p:cNvSpPr>
          <p:nvPr/>
        </p:nvSpPr>
        <p:spPr bwMode="auto">
          <a:xfrm>
            <a:off x="4929188" y="6072188"/>
            <a:ext cx="1857375" cy="285750"/>
          </a:xfrm>
          <a:prstGeom prst="rect">
            <a:avLst/>
          </a:prstGeom>
          <a:noFill/>
          <a:ln w="9525" algn="ctr">
            <a:noFill/>
            <a:round/>
            <a:headEnd/>
            <a:tailEnd/>
          </a:ln>
        </p:spPr>
        <p:txBody>
          <a:bodyPr/>
          <a:lstStyle/>
          <a:p>
            <a:r>
              <a:rPr lang="es-MX" sz="1200" b="0" u="none">
                <a:latin typeface="Verdana" pitchFamily="34" charset="0"/>
              </a:rPr>
              <a:t>Caracol real</a:t>
            </a:r>
            <a:endParaRPr lang="es-ES" sz="1200" b="0" u="none">
              <a:latin typeface="Verdana" pitchFamily="34" charset="0"/>
            </a:endParaRPr>
          </a:p>
        </p:txBody>
      </p:sp>
      <p:sp>
        <p:nvSpPr>
          <p:cNvPr id="8224" name="34 Rectángulo">
            <a:hlinkClick r:id="rId16" action="ppaction://hlinksldjump"/>
          </p:cNvPr>
          <p:cNvSpPr>
            <a:spLocks noChangeArrowheads="1"/>
          </p:cNvSpPr>
          <p:nvPr/>
        </p:nvSpPr>
        <p:spPr bwMode="auto">
          <a:xfrm>
            <a:off x="4929188" y="6429375"/>
            <a:ext cx="1857375" cy="285750"/>
          </a:xfrm>
          <a:prstGeom prst="rect">
            <a:avLst/>
          </a:prstGeom>
          <a:noFill/>
          <a:ln w="9525" algn="ctr">
            <a:noFill/>
            <a:round/>
            <a:headEnd/>
            <a:tailEnd/>
          </a:ln>
        </p:spPr>
        <p:txBody>
          <a:bodyPr/>
          <a:lstStyle/>
          <a:p>
            <a:r>
              <a:rPr lang="es-MX" sz="1200" b="0" u="none">
                <a:latin typeface="Verdana" pitchFamily="34" charset="0"/>
              </a:rPr>
              <a:t>Caracol rubio</a:t>
            </a:r>
            <a:endParaRPr lang="es-ES" sz="1200" b="0" u="none">
              <a:latin typeface="Verdana" pitchFamily="34" charset="0"/>
            </a:endParaRPr>
          </a:p>
        </p:txBody>
      </p:sp>
      <p:sp>
        <p:nvSpPr>
          <p:cNvPr id="8225" name="35 Rectángulo redondeado">
            <a:hlinkClick r:id="rId17" action="ppaction://hlinksldjump"/>
          </p:cNvPr>
          <p:cNvSpPr>
            <a:spLocks noChangeArrowheads="1"/>
          </p:cNvSpPr>
          <p:nvPr/>
        </p:nvSpPr>
        <p:spPr bwMode="auto">
          <a:xfrm>
            <a:off x="6786563" y="6357938"/>
            <a:ext cx="150018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Continuación</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Chitón o apretador </a:t>
            </a:r>
            <a:r>
              <a:rPr lang="es-MX" sz="900" i="1" dirty="0">
                <a:latin typeface="Verdana" pitchFamily="34" charset="0"/>
              </a:rPr>
              <a:t>(</a:t>
            </a:r>
            <a:r>
              <a:rPr lang="es-ES" sz="900" i="1" dirty="0" err="1">
                <a:latin typeface="Verdana" pitchFamily="34" charset="0"/>
              </a:rPr>
              <a:t>Chiton</a:t>
            </a:r>
            <a:r>
              <a:rPr lang="es-ES" sz="900" i="1" dirty="0">
                <a:latin typeface="Verdana" pitchFamily="34" charset="0"/>
              </a:rPr>
              <a:t> </a:t>
            </a:r>
            <a:r>
              <a:rPr lang="es-ES" sz="900" i="1" dirty="0" err="1">
                <a:latin typeface="Verdana" pitchFamily="34" charset="0"/>
              </a:rPr>
              <a:t>spp</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2748 de 2009, suspende por el plazo de 5 años a contar del 19 de agosto de 2009, la inscripción en el RPA de la II región en todas sus categorías.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2708"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8" name="7 Rectángulo"/>
          <p:cNvSpPr>
            <a:spLocks noChangeArrowheads="1"/>
          </p:cNvSpPr>
          <p:nvPr/>
        </p:nvSpPr>
        <p:spPr bwMode="auto">
          <a:xfrm>
            <a:off x="428625" y="3500438"/>
            <a:ext cx="8358188" cy="22145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Chocha </a:t>
            </a:r>
            <a:r>
              <a:rPr lang="es-MX" sz="900" i="1" dirty="0">
                <a:latin typeface="Verdana" pitchFamily="34" charset="0"/>
              </a:rPr>
              <a:t>(</a:t>
            </a:r>
            <a:r>
              <a:rPr lang="es-ES" sz="900" i="1" dirty="0" err="1">
                <a:latin typeface="Verdana" pitchFamily="34" charset="0"/>
              </a:rPr>
              <a:t>Calyptraea</a:t>
            </a:r>
            <a:r>
              <a:rPr lang="es-ES" sz="900" i="1" dirty="0">
                <a:latin typeface="Verdana" pitchFamily="34" charset="0"/>
              </a:rPr>
              <a:t> </a:t>
            </a:r>
            <a:r>
              <a:rPr lang="es-ES" sz="900" i="1" dirty="0" err="1">
                <a:latin typeface="Verdana" pitchFamily="34" charset="0"/>
              </a:rPr>
              <a:t>trochiformes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2748 de 2009, suspende por el plazo de 5 años a contar del 19 de agosto de 2009, la inscripción en el RPA de la II región en todas sus categorías.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2710" name="57 Rectángulo redondeado">
            <a:hlinkClick r:id="rId2" action="ppaction://hlinksldjump"/>
          </p:cNvPr>
          <p:cNvSpPr>
            <a:spLocks noChangeArrowheads="1"/>
          </p:cNvSpPr>
          <p:nvPr/>
        </p:nvSpPr>
        <p:spPr bwMode="auto">
          <a:xfrm>
            <a:off x="7429500" y="52863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3929063"/>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Cholga</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Aulacomya</a:t>
            </a:r>
            <a:r>
              <a:rPr lang="es-ES" sz="900" i="1" dirty="0">
                <a:latin typeface="Verdana" pitchFamily="34" charset="0"/>
              </a:rPr>
              <a:t> </a:t>
            </a:r>
            <a:r>
              <a:rPr lang="es-ES" sz="900" i="1" dirty="0" err="1">
                <a:latin typeface="Verdana" pitchFamily="34" charset="0"/>
              </a:rPr>
              <a:t>ater</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2748 de 2009, suspende por el plazo de 5 años a contar del 19 de agosto de 2009, la inscripción en el RPA de la II región en todas sus categorías.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147 de 1986, establece para el recurso </a:t>
            </a:r>
            <a:r>
              <a:rPr lang="es-ES" sz="1200" b="0" u="none" dirty="0" err="1">
                <a:latin typeface="Verdana" pitchFamily="34" charset="0"/>
              </a:rPr>
              <a:t>cholga</a:t>
            </a:r>
            <a:r>
              <a:rPr lang="es-ES" sz="1200" b="0" u="none" dirty="0">
                <a:latin typeface="Verdana" pitchFamily="34" charset="0"/>
              </a:rPr>
              <a:t> una talla mínima de extracción de 7 centímetros. No obstante, las </a:t>
            </a:r>
            <a:r>
              <a:rPr lang="es-ES" sz="1200" b="0" u="none" dirty="0" err="1">
                <a:latin typeface="Verdana" pitchFamily="34" charset="0"/>
              </a:rPr>
              <a:t>cholgas</a:t>
            </a:r>
            <a:r>
              <a:rPr lang="es-ES" sz="1200" b="0" u="none" dirty="0">
                <a:latin typeface="Verdana" pitchFamily="34" charset="0"/>
              </a:rPr>
              <a:t> provenientes de las Regiones I y II tendrán una talla mínima de 5,5 centímetros.</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147 de 1986, prohíbe la extracción, tenencia, posesión, industrialización, comercialización y transporte del recurso "</a:t>
            </a:r>
            <a:r>
              <a:rPr lang="es-ES" sz="1200" b="0" u="none" dirty="0" err="1">
                <a:latin typeface="Verdana" pitchFamily="34" charset="0"/>
              </a:rPr>
              <a:t>cholga</a:t>
            </a:r>
            <a:r>
              <a:rPr lang="es-ES" sz="1200" b="0" u="none" dirty="0">
                <a:latin typeface="Verdana" pitchFamily="34" charset="0"/>
              </a:rPr>
              <a:t>" (</a:t>
            </a:r>
            <a:r>
              <a:rPr lang="es-ES" sz="1200" b="0" i="1" u="none" dirty="0" err="1">
                <a:latin typeface="Verdana" pitchFamily="34" charset="0"/>
              </a:rPr>
              <a:t>Aulacomya</a:t>
            </a:r>
            <a:r>
              <a:rPr lang="es-ES" sz="1200" b="0" i="1" u="none" dirty="0">
                <a:latin typeface="Verdana" pitchFamily="34" charset="0"/>
              </a:rPr>
              <a:t> </a:t>
            </a:r>
            <a:r>
              <a:rPr lang="es-ES" sz="1200" b="0" i="1" u="none" dirty="0" err="1">
                <a:latin typeface="Verdana" pitchFamily="34" charset="0"/>
              </a:rPr>
              <a:t>ater</a:t>
            </a:r>
            <a:r>
              <a:rPr lang="es-ES" sz="1200" b="0" u="none" dirty="0">
                <a:latin typeface="Verdana" pitchFamily="34" charset="0"/>
              </a:rPr>
              <a:t>) durante el período comprendido entre el 01 de Octubre y hasta el 31 de Diciembre de cada año, ambas fechas inclusive, con excepción de las Regiones I, II y XII en las que no regirá esta prohibición.</a:t>
            </a:r>
          </a:p>
          <a:p>
            <a:pPr algn="just">
              <a:defRPr/>
            </a:pPr>
            <a:r>
              <a:rPr lang="es-ES" sz="1200" b="0" u="none" dirty="0">
                <a:latin typeface="Verdana" pitchFamily="34" charset="0"/>
              </a:rPr>
              <a:t>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3732" name="57 Rectángulo redondeado">
            <a:hlinkClick r:id="rId2" action="ppaction://hlinksldjump"/>
          </p:cNvPr>
          <p:cNvSpPr>
            <a:spLocks noChangeArrowheads="1"/>
          </p:cNvSpPr>
          <p:nvPr/>
        </p:nvSpPr>
        <p:spPr bwMode="auto">
          <a:xfrm>
            <a:off x="7500938" y="4643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000125"/>
            <a:ext cx="8358188" cy="3071813"/>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Chorito</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Mytilus</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2748 de 2009, suspende por el plazo de 5 años a contar del 19 de agosto de 2009, la inscripción en el RPA de la II región en todas sus categorías.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635 de 1948, fija talla mínima en 50 mm</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smtClean="0">
                <a:latin typeface="Verdana" pitchFamily="34" charset="0"/>
              </a:rPr>
              <a:t>D.S.N</a:t>
            </a:r>
            <a:r>
              <a:rPr lang="es-ES" sz="1200" b="0" u="none" dirty="0">
                <a:latin typeface="Verdana" pitchFamily="34" charset="0"/>
              </a:rPr>
              <a:t>° </a:t>
            </a:r>
            <a:r>
              <a:rPr lang="es-ES" sz="1200" b="0" u="none" dirty="0" smtClean="0">
                <a:latin typeface="Verdana" pitchFamily="34" charset="0"/>
              </a:rPr>
              <a:t>176 </a:t>
            </a:r>
            <a:r>
              <a:rPr lang="es-ES" sz="1200" b="0" u="none" dirty="0">
                <a:latin typeface="Verdana" pitchFamily="34" charset="0"/>
              </a:rPr>
              <a:t>de </a:t>
            </a:r>
            <a:r>
              <a:rPr lang="es-ES" sz="1200" b="0" u="none" dirty="0" smtClean="0">
                <a:latin typeface="Verdana" pitchFamily="34" charset="0"/>
              </a:rPr>
              <a:t>1983, </a:t>
            </a:r>
            <a:r>
              <a:rPr lang="es-ES" sz="1200" b="0" u="none" dirty="0">
                <a:latin typeface="Verdana" pitchFamily="34" charset="0"/>
              </a:rPr>
              <a:t>establece </a:t>
            </a:r>
            <a:r>
              <a:rPr lang="es-ES" sz="1200" b="0" u="none" dirty="0" smtClean="0">
                <a:latin typeface="Verdana" pitchFamily="34" charset="0"/>
              </a:rPr>
              <a:t>a partir del año 1984, período </a:t>
            </a:r>
            <a:r>
              <a:rPr lang="es-ES" sz="1200" b="0" u="none" dirty="0">
                <a:latin typeface="Verdana" pitchFamily="34" charset="0"/>
              </a:rPr>
              <a:t>de veda entre el 01 noviembre de cada año y 31 de </a:t>
            </a:r>
            <a:r>
              <a:rPr lang="es-ES" sz="1200" b="0" u="none" dirty="0" smtClean="0">
                <a:latin typeface="Verdana" pitchFamily="34" charset="0"/>
              </a:rPr>
              <a:t>enero del </a:t>
            </a:r>
            <a:r>
              <a:rPr lang="es-ES" sz="1200" b="0" u="none" dirty="0">
                <a:latin typeface="Verdana" pitchFamily="34" charset="0"/>
              </a:rPr>
              <a:t>año siguiente, exceptúa del período de veda a la XII Región.</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4756" name="57 Rectángulo redondeado">
            <a:hlinkClick r:id="rId2" action="ppaction://hlinksldjump"/>
          </p:cNvPr>
          <p:cNvSpPr>
            <a:spLocks noChangeArrowheads="1"/>
          </p:cNvSpPr>
          <p:nvPr/>
        </p:nvSpPr>
        <p:spPr bwMode="auto">
          <a:xfrm>
            <a:off x="7500938" y="3643313"/>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5" name="7 Rectángulo"/>
          <p:cNvSpPr>
            <a:spLocks noChangeArrowheads="1"/>
          </p:cNvSpPr>
          <p:nvPr/>
        </p:nvSpPr>
        <p:spPr bwMode="auto">
          <a:xfrm>
            <a:off x="428625" y="4143375"/>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Cochayuyo </a:t>
            </a:r>
            <a:r>
              <a:rPr lang="es-MX" sz="900" i="1" dirty="0">
                <a:latin typeface="Verdana" pitchFamily="34" charset="0"/>
              </a:rPr>
              <a:t>(</a:t>
            </a:r>
            <a:r>
              <a:rPr lang="es-ES" sz="900" i="1" dirty="0" err="1">
                <a:latin typeface="Verdana" pitchFamily="34" charset="0"/>
              </a:rPr>
              <a:t>Durvillaea</a:t>
            </a:r>
            <a:r>
              <a:rPr lang="es-ES" sz="900" i="1" dirty="0">
                <a:latin typeface="Verdana" pitchFamily="34" charset="0"/>
              </a:rPr>
              <a:t> </a:t>
            </a:r>
            <a:r>
              <a:rPr lang="es-ES" sz="900" i="1" dirty="0" err="1">
                <a:latin typeface="Verdana" pitchFamily="34" charset="0"/>
              </a:rPr>
              <a:t>antarctica</a:t>
            </a:r>
            <a:r>
              <a:rPr lang="es-ES" sz="900" i="1" dirty="0">
                <a:latin typeface="Verdana" pitchFamily="34" charset="0"/>
              </a:rPr>
              <a:t> )</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r>
              <a:rPr lang="es-MX" sz="1200" b="0" u="none" dirty="0">
                <a:latin typeface="Verdana" pitchFamily="34" charset="0"/>
              </a:rPr>
              <a:t/>
            </a:r>
            <a:br>
              <a:rPr lang="es-MX" sz="1200" b="0" u="none" dirty="0">
                <a:latin typeface="Verdana" pitchFamily="34" charset="0"/>
              </a:rPr>
            </a:b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4758" name="57 Rectángulo redondeado">
            <a:hlinkClick r:id="rId2" action="ppaction://hlinksldjump"/>
          </p:cNvPr>
          <p:cNvSpPr>
            <a:spLocks noChangeArrowheads="1"/>
          </p:cNvSpPr>
          <p:nvPr/>
        </p:nvSpPr>
        <p:spPr bwMode="auto">
          <a:xfrm>
            <a:off x="7429500" y="58578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364331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Choro zapato </a:t>
            </a:r>
            <a:r>
              <a:rPr lang="es-MX" sz="900" i="1" dirty="0">
                <a:latin typeface="Verdana" pitchFamily="34" charset="0"/>
              </a:rPr>
              <a:t>(</a:t>
            </a:r>
            <a:r>
              <a:rPr lang="es-ES" sz="900" i="1" dirty="0" err="1">
                <a:latin typeface="Verdana" pitchFamily="34" charset="0"/>
              </a:rPr>
              <a:t>Choromytilus</a:t>
            </a:r>
            <a:r>
              <a:rPr lang="es-ES" sz="900" i="1" dirty="0">
                <a:latin typeface="Verdana" pitchFamily="34" charset="0"/>
              </a:rPr>
              <a:t> </a:t>
            </a:r>
            <a:r>
              <a:rPr lang="es-ES" sz="900" i="1" dirty="0" err="1">
                <a:latin typeface="Verdana" pitchFamily="34" charset="0"/>
              </a:rPr>
              <a:t>chorus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2748 de 2009, suspende por el plazo de 5 años a contar del 19 de agosto de 2009, la inscripción en el RPA de la II región en todas sus categorías.</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136 de 1986, establece para este recurso una talla mínima de extracción de 10,5 centímetros.</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136 de 1986, prohíbe la extracción, tenencia, posesión, industrialización, comercialización y transporte del recurso denominado "choro" (</a:t>
            </a:r>
            <a:r>
              <a:rPr lang="es-ES" sz="1200" b="0" i="1" u="none" dirty="0" err="1">
                <a:latin typeface="Verdana" pitchFamily="34" charset="0"/>
              </a:rPr>
              <a:t>Choromytilus</a:t>
            </a:r>
            <a:r>
              <a:rPr lang="es-ES" sz="1200" b="0" i="1" u="none" dirty="0">
                <a:latin typeface="Verdana" pitchFamily="34" charset="0"/>
              </a:rPr>
              <a:t> </a:t>
            </a:r>
            <a:r>
              <a:rPr lang="es-ES" sz="1200" b="0" i="1" u="none" dirty="0" err="1">
                <a:latin typeface="Verdana" pitchFamily="34" charset="0"/>
              </a:rPr>
              <a:t>chorus</a:t>
            </a:r>
            <a:r>
              <a:rPr lang="es-ES" sz="1200" b="0" u="none" dirty="0">
                <a:latin typeface="Verdana" pitchFamily="34" charset="0"/>
              </a:rPr>
              <a:t>), durante el período comprendido entre el 15 de septiembre y el 31 de diciembre de cada año, ambas fechas inclusive.</a:t>
            </a:r>
          </a:p>
          <a:p>
            <a:pPr algn="just">
              <a:defRPr/>
            </a:pPr>
            <a:r>
              <a:rPr lang="es-ES" sz="1200" b="0" u="none" dirty="0">
                <a:latin typeface="Verdana" pitchFamily="34" charset="0"/>
              </a:rPr>
              <a:t>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5780" name="57 Rectángulo redondeado">
            <a:hlinkClick r:id="rId2" action="ppaction://hlinksldjump"/>
          </p:cNvPr>
          <p:cNvSpPr>
            <a:spLocks noChangeArrowheads="1"/>
          </p:cNvSpPr>
          <p:nvPr/>
        </p:nvSpPr>
        <p:spPr bwMode="auto">
          <a:xfrm>
            <a:off x="7500938" y="4286250"/>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Cochinilla </a:t>
            </a:r>
            <a:r>
              <a:rPr lang="es-MX" sz="900" i="1" dirty="0">
                <a:latin typeface="Verdana" pitchFamily="34" charset="0"/>
              </a:rPr>
              <a:t>(</a:t>
            </a:r>
            <a:r>
              <a:rPr lang="es-ES" sz="900" i="1" dirty="0" err="1">
                <a:latin typeface="Verdana" pitchFamily="34" charset="0"/>
              </a:rPr>
              <a:t>Navodon</a:t>
            </a:r>
            <a:r>
              <a:rPr lang="es-ES" sz="900" i="1" dirty="0">
                <a:latin typeface="Verdana" pitchFamily="34" charset="0"/>
              </a:rPr>
              <a:t> </a:t>
            </a:r>
            <a:r>
              <a:rPr lang="es-ES" sz="900" i="1" dirty="0" err="1">
                <a:latin typeface="Verdana" pitchFamily="34" charset="0"/>
              </a:rPr>
              <a:t>paschalis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6804"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4286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Cojinoba del norte </a:t>
            </a:r>
            <a:r>
              <a:rPr lang="es-MX" sz="900" i="1" dirty="0">
                <a:latin typeface="Verdana" pitchFamily="34" charset="0"/>
              </a:rPr>
              <a:t>(</a:t>
            </a:r>
            <a:r>
              <a:rPr lang="es-ES" sz="900" i="1" dirty="0" err="1">
                <a:latin typeface="Verdana" pitchFamily="34" charset="0"/>
              </a:rPr>
              <a:t>Seriolella</a:t>
            </a:r>
            <a:r>
              <a:rPr lang="es-ES" sz="900" i="1" dirty="0">
                <a:latin typeface="Verdana" pitchFamily="34" charset="0"/>
              </a:rPr>
              <a:t> </a:t>
            </a:r>
            <a:r>
              <a:rPr lang="es-ES" sz="900" i="1" dirty="0" err="1">
                <a:latin typeface="Verdana" pitchFamily="34" charset="0"/>
              </a:rPr>
              <a:t>violacea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 					</a:t>
            </a:r>
            <a:r>
              <a:rPr lang="es-MX" sz="1400" b="0" u="none" dirty="0">
                <a:latin typeface="Verdana" pitchFamily="34" charset="0"/>
              </a:rPr>
              <a:t>No aplica</a:t>
            </a:r>
            <a:endParaRPr lang="es-ES" sz="14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133 de 1998, establece que en la captura dirigida a la especie Cojinoba del norte (</a:t>
            </a:r>
            <a:r>
              <a:rPr lang="es-ES" sz="1200" b="0" i="1" u="none" dirty="0" err="1">
                <a:latin typeface="Verdana" pitchFamily="34" charset="0"/>
              </a:rPr>
              <a:t>Seriolella</a:t>
            </a:r>
            <a:r>
              <a:rPr lang="es-ES" sz="1200" b="0" i="1" u="none" dirty="0">
                <a:latin typeface="Verdana" pitchFamily="34" charset="0"/>
              </a:rPr>
              <a:t> </a:t>
            </a:r>
            <a:r>
              <a:rPr lang="es-ES" sz="1200" b="0" i="1" u="none" dirty="0" err="1">
                <a:latin typeface="Verdana" pitchFamily="34" charset="0"/>
              </a:rPr>
              <a:t>violacea</a:t>
            </a:r>
            <a:r>
              <a:rPr lang="es-ES" sz="1200" b="0" u="none" dirty="0">
                <a:latin typeface="Verdana" pitchFamily="34" charset="0"/>
              </a:rPr>
              <a:t>), que se realice en el área marítima correspondiente a la I y II Regiones, sólo podrán utilizarse artes o aparejos de pesca cuyas características de diseño y construcción califiquen como redes de enmalle de un tamaño de malla mínimo de 4 pulgadas, líneas de mano y espinel. En consecuencia, prohíbase realizar actividades pesqueras extractivas en contravención a lo dispuesto en el presente decreto.</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4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65 de 1988, establece un TML de 30 cm en las regiones I y II. A su vez </a:t>
            </a:r>
            <a:r>
              <a:rPr lang="es-ES" sz="1200" b="0" u="none" dirty="0" err="1">
                <a:latin typeface="Verdana" pitchFamily="34" charset="0"/>
              </a:rPr>
              <a:t>D.Ex.N°</a:t>
            </a:r>
            <a:r>
              <a:rPr lang="es-ES" sz="1200" b="0" u="none" dirty="0">
                <a:latin typeface="Verdana" pitchFamily="34" charset="0"/>
              </a:rPr>
              <a:t> 1396 de 1995, establece un TML de 30 cm en las regiones III y IV.</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116 de 1998, establece veda biológica reproductiva, la que regirá en el área marítima de la I a la IV regiones, entre los días 1° y 31 de agosto de cada año calendario, ambas fechas inclusive..</a:t>
            </a:r>
          </a:p>
          <a:p>
            <a:pPr algn="just">
              <a:defRPr/>
            </a:pPr>
            <a:r>
              <a:rPr lang="es-ES" sz="1200" b="0" u="none" dirty="0">
                <a:latin typeface="Verdana" pitchFamily="34" charset="0"/>
              </a:rPr>
              <a:t>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7828" name="57 Rectángulo redondeado">
            <a:hlinkClick r:id="rId2" action="ppaction://hlinksldjump"/>
          </p:cNvPr>
          <p:cNvSpPr>
            <a:spLocks noChangeArrowheads="1"/>
          </p:cNvSpPr>
          <p:nvPr/>
        </p:nvSpPr>
        <p:spPr bwMode="auto">
          <a:xfrm>
            <a:off x="7429500" y="49291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Cojinoba del sur </a:t>
            </a:r>
            <a:r>
              <a:rPr lang="es-MX" sz="900" i="1" dirty="0">
                <a:latin typeface="Verdana" pitchFamily="34" charset="0"/>
              </a:rPr>
              <a:t>(</a:t>
            </a:r>
            <a:r>
              <a:rPr lang="es-ES" sz="900" i="1" dirty="0" err="1">
                <a:latin typeface="Verdana" pitchFamily="34" charset="0"/>
              </a:rPr>
              <a:t>Seriolella</a:t>
            </a:r>
            <a:r>
              <a:rPr lang="es-ES" sz="900" i="1" dirty="0">
                <a:latin typeface="Verdana" pitchFamily="34" charset="0"/>
              </a:rPr>
              <a:t> </a:t>
            </a:r>
            <a:r>
              <a:rPr lang="es-ES" sz="900" i="1" dirty="0" err="1">
                <a:latin typeface="Verdana" pitchFamily="34" charset="0"/>
              </a:rPr>
              <a:t>caerulea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8852"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214563"/>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Cojinoba moteada </a:t>
            </a:r>
            <a:r>
              <a:rPr lang="es-MX" sz="900" i="1" dirty="0">
                <a:latin typeface="Verdana" pitchFamily="34" charset="0"/>
              </a:rPr>
              <a:t>(</a:t>
            </a:r>
            <a:r>
              <a:rPr lang="es-ES" sz="900" i="1" dirty="0" err="1">
                <a:latin typeface="Verdana" pitchFamily="34" charset="0"/>
              </a:rPr>
              <a:t>Seriolella</a:t>
            </a:r>
            <a:r>
              <a:rPr lang="es-ES" sz="900" i="1" dirty="0">
                <a:latin typeface="Verdana" pitchFamily="34" charset="0"/>
              </a:rPr>
              <a:t> </a:t>
            </a:r>
            <a:r>
              <a:rPr lang="es-ES" sz="900" i="1" dirty="0" err="1">
                <a:latin typeface="Verdana" pitchFamily="34" charset="0"/>
              </a:rPr>
              <a:t>punctata</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r>
              <a:rPr lang="es-MX" sz="1200" b="0" u="none" dirty="0">
                <a:latin typeface="Verdana" pitchFamily="34" charset="0"/>
              </a:rPr>
              <a:t/>
            </a:r>
            <a:br>
              <a:rPr lang="es-MX" sz="1200" b="0" u="none" dirty="0">
                <a:latin typeface="Verdana" pitchFamily="34" charset="0"/>
              </a:rPr>
            </a:b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78854" name="57 Rectángulo redondeado">
            <a:hlinkClick r:id="rId2" action="ppaction://hlinksldjump"/>
          </p:cNvPr>
          <p:cNvSpPr>
            <a:spLocks noChangeArrowheads="1"/>
          </p:cNvSpPr>
          <p:nvPr/>
        </p:nvSpPr>
        <p:spPr bwMode="auto">
          <a:xfrm>
            <a:off x="7429500" y="51435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Congrio colorado </a:t>
            </a:r>
            <a:r>
              <a:rPr lang="es-MX" sz="900" i="1" dirty="0">
                <a:latin typeface="Verdana" pitchFamily="34" charset="0"/>
              </a:rPr>
              <a:t>(</a:t>
            </a:r>
            <a:r>
              <a:rPr lang="es-ES" sz="900" i="1" dirty="0" err="1">
                <a:latin typeface="Verdana" pitchFamily="34" charset="0"/>
              </a:rPr>
              <a:t>Genypterus</a:t>
            </a:r>
            <a:r>
              <a:rPr lang="es-ES" sz="900" i="1" dirty="0">
                <a:latin typeface="Verdana" pitchFamily="34" charset="0"/>
              </a:rPr>
              <a:t> </a:t>
            </a:r>
            <a:r>
              <a:rPr lang="es-ES" sz="900" i="1" dirty="0" err="1">
                <a:latin typeface="Verdana" pitchFamily="34" charset="0"/>
              </a:rPr>
              <a:t>chilensis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9876"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836613"/>
            <a:ext cx="8429625" cy="590475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Congrio dorado </a:t>
            </a:r>
            <a:r>
              <a:rPr lang="es-MX" sz="900" i="1" dirty="0">
                <a:latin typeface="Verdana" pitchFamily="34" charset="0"/>
              </a:rPr>
              <a:t>(</a:t>
            </a:r>
            <a:r>
              <a:rPr lang="es-ES" sz="900" i="1" dirty="0" err="1">
                <a:latin typeface="Verdana" pitchFamily="34" charset="0"/>
              </a:rPr>
              <a:t>Genypterus</a:t>
            </a:r>
            <a:r>
              <a:rPr lang="es-ES" sz="900" i="1" dirty="0">
                <a:latin typeface="Verdana" pitchFamily="34" charset="0"/>
              </a:rPr>
              <a:t> </a:t>
            </a:r>
            <a:r>
              <a:rPr lang="es-ES" sz="900" i="1" dirty="0" err="1">
                <a:latin typeface="Verdana" pitchFamily="34" charset="0"/>
              </a:rPr>
              <a:t>blacodes</a:t>
            </a:r>
            <a:r>
              <a:rPr lang="es-ES" sz="900" i="1" dirty="0" smtClean="0">
                <a:latin typeface="Verdana" pitchFamily="34" charset="0"/>
              </a:rPr>
              <a:t>)</a:t>
            </a: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ES" sz="900" b="0" u="none" dirty="0">
                <a:latin typeface="Verdana" pitchFamily="34" charset="0"/>
              </a:rPr>
              <a:t>D.S.N° 354 de 1993, declara a la unidad de pesquería de congrio dorado, en el área de pesca comprendida entre los paralelos 41° 28,6 LS y el 47°00 LS y los paralelos 47°00 LS al 57°00 LS, en estado y régimen de plena explotación.</a:t>
            </a:r>
          </a:p>
          <a:p>
            <a:pPr algn="just">
              <a:defRPr/>
            </a:pPr>
            <a:r>
              <a:rPr lang="es-ES" sz="900" b="0" u="none" dirty="0" err="1" smtClean="0">
                <a:latin typeface="Verdana" pitchFamily="34" charset="0"/>
              </a:rPr>
              <a:t>D.Ex.N</a:t>
            </a:r>
            <a:r>
              <a:rPr lang="es-ES" sz="900" b="0" u="none" dirty="0" err="1">
                <a:latin typeface="Verdana" pitchFamily="34" charset="0"/>
              </a:rPr>
              <a:t>°</a:t>
            </a:r>
            <a:r>
              <a:rPr lang="es-ES" sz="900" b="0" u="none" dirty="0">
                <a:latin typeface="Verdana" pitchFamily="34" charset="0"/>
              </a:rPr>
              <a:t> 756 de 2012, suspende recepción de solicitudes y el otorgamiento de nuevas autorizaciones de pesca, por el término de un año contado desde el 1° de agosto de 2012 (entre los paralelos 41° 28,6 LS y el 47°00 LS y los paralelos 47°00 LS al 57°00 LS).</a:t>
            </a:r>
          </a:p>
          <a:p>
            <a:pPr algn="just">
              <a:defRPr/>
            </a:pPr>
            <a:r>
              <a:rPr lang="es-ES" sz="900" b="0" u="none" dirty="0" err="1" smtClean="0">
                <a:latin typeface="Verdana" pitchFamily="34" charset="0"/>
              </a:rPr>
              <a:t>R.Ex.N</a:t>
            </a:r>
            <a:r>
              <a:rPr lang="es-ES" sz="900" b="0" u="none" dirty="0" err="1">
                <a:latin typeface="Verdana" pitchFamily="34" charset="0"/>
              </a:rPr>
              <a:t>°</a:t>
            </a:r>
            <a:r>
              <a:rPr lang="es-ES" sz="900" b="0" u="none" dirty="0">
                <a:latin typeface="Verdana" pitchFamily="34" charset="0"/>
              </a:rPr>
              <a:t> 2079 de 2012, suspende transitoriamente por el período de un año a contar del 1° de agosto de 2012, la inscripción en el RPA en todas sus categorías, X a XII regiones. Suspende por el mismo período en las regiones citadas, la inscripción de todas las especies que constituyan fauna acompañante, según corresponda al arte o aparejo de pesca.</a:t>
            </a:r>
          </a:p>
          <a:p>
            <a:pPr algn="just">
              <a:defRPr/>
            </a:pPr>
            <a:r>
              <a:rPr lang="es-ES" sz="900" b="0" u="none" dirty="0" err="1" smtClean="0">
                <a:latin typeface="Verdana" pitchFamily="34" charset="0"/>
              </a:rPr>
              <a:t>Res.Ex.Nº</a:t>
            </a:r>
            <a:r>
              <a:rPr lang="es-ES" sz="900" b="0" u="none" dirty="0" smtClean="0">
                <a:latin typeface="Verdana" pitchFamily="34" charset="0"/>
              </a:rPr>
              <a:t> </a:t>
            </a:r>
            <a:r>
              <a:rPr lang="es-ES" sz="900" b="0" u="none" dirty="0">
                <a:latin typeface="Verdana" pitchFamily="34" charset="0"/>
              </a:rPr>
              <a:t>149 de 2013, suspende la inscripción en el RPA, por fuera de la unidad de pesquería, entre las regiones V y XIV, entre el 22 de enero de 2013 y el 31 de diciembre de 2017, por haber alcanzado la plena explotación en dicha área. Además, suspende en la misma área y por igual período recepción y otorgamiento de autorizaciones industriales. Las naves industriales autorizadas, quedan afectas al régimen de pesquerías declaradas en plena explotación</a:t>
            </a:r>
            <a:r>
              <a:rPr lang="es-ES" sz="900" b="0" u="none" dirty="0" smtClean="0">
                <a:latin typeface="Verdana" pitchFamily="34" charset="0"/>
              </a:rPr>
              <a:t>.</a:t>
            </a:r>
          </a:p>
          <a:p>
            <a:pPr algn="just">
              <a:defRPr/>
            </a:pPr>
            <a:endParaRPr lang="es-MX" sz="800" b="0" u="none" dirty="0">
              <a:latin typeface="Verdana" pitchFamily="34" charset="0"/>
            </a:endParaRPr>
          </a:p>
          <a:p>
            <a:pPr algn="just">
              <a:buFont typeface="Wingdings" pitchFamily="2" charset="2"/>
              <a:buChar char="ü"/>
              <a:defRPr/>
            </a:pPr>
            <a:r>
              <a:rPr lang="es-MX" sz="1400" b="0" u="none" dirty="0" smtClean="0">
                <a:latin typeface="Verdana" pitchFamily="34" charset="0"/>
              </a:rPr>
              <a:t>Cuota</a:t>
            </a:r>
            <a:r>
              <a:rPr lang="es-MX" sz="1400" b="0" u="none" dirty="0">
                <a:latin typeface="Verdana" pitchFamily="34" charset="0"/>
              </a:rPr>
              <a:t>: </a:t>
            </a:r>
            <a:r>
              <a:rPr lang="es-MX" sz="900" b="0" u="none" dirty="0">
                <a:latin typeface="Verdana" pitchFamily="34" charset="0"/>
              </a:rPr>
              <a:t>El </a:t>
            </a:r>
            <a:r>
              <a:rPr lang="es-ES" sz="900" b="0" u="none" dirty="0" smtClean="0">
                <a:latin typeface="Verdana" pitchFamily="34" charset="0"/>
              </a:rPr>
              <a:t>D.EX.N°958 </a:t>
            </a:r>
            <a:r>
              <a:rPr lang="es-ES" sz="900" b="0" u="none" dirty="0">
                <a:latin typeface="Verdana" pitchFamily="34" charset="0"/>
              </a:rPr>
              <a:t>de </a:t>
            </a:r>
            <a:r>
              <a:rPr lang="es-ES" sz="900" b="0" u="none" dirty="0" smtClean="0">
                <a:latin typeface="Verdana" pitchFamily="34" charset="0"/>
              </a:rPr>
              <a:t>2014, establece para el año 2015, una cuota global anual de captura de 858 t para </a:t>
            </a:r>
            <a:r>
              <a:rPr lang="es-ES" sz="900" b="0" u="none" dirty="0">
                <a:latin typeface="Verdana" pitchFamily="34" charset="0"/>
              </a:rPr>
              <a:t>la unidad de </a:t>
            </a:r>
            <a:r>
              <a:rPr lang="es-ES" sz="900" b="0" u="none" dirty="0" smtClean="0">
                <a:latin typeface="Verdana" pitchFamily="34" charset="0"/>
              </a:rPr>
              <a:t>pesquería norte (entre los paralelos 41º28,6L.S. y 47ºL.S.), desagregadas </a:t>
            </a:r>
            <a:r>
              <a:rPr lang="es-ES" sz="900" b="0" u="none" dirty="0">
                <a:latin typeface="Verdana" pitchFamily="34" charset="0"/>
              </a:rPr>
              <a:t>de la siguiente forma: </a:t>
            </a:r>
            <a:r>
              <a:rPr lang="es-ES" sz="900" b="0" u="none" dirty="0" smtClean="0">
                <a:latin typeface="Verdana" pitchFamily="34" charset="0"/>
              </a:rPr>
              <a:t>17 </a:t>
            </a:r>
            <a:r>
              <a:rPr lang="es-ES" sz="900" b="0" u="none" dirty="0">
                <a:latin typeface="Verdana" pitchFamily="34" charset="0"/>
              </a:rPr>
              <a:t>t reservadas con fines de investigación, </a:t>
            </a:r>
            <a:r>
              <a:rPr lang="es-ES" sz="900" b="0" u="none" dirty="0" smtClean="0">
                <a:latin typeface="Verdana" pitchFamily="34" charset="0"/>
              </a:rPr>
              <a:t>8 </a:t>
            </a:r>
            <a:r>
              <a:rPr lang="es-ES" sz="900" b="0" u="none" dirty="0">
                <a:latin typeface="Verdana" pitchFamily="34" charset="0"/>
              </a:rPr>
              <a:t>t para imprevistos, </a:t>
            </a:r>
            <a:r>
              <a:rPr lang="es-ES" sz="900" b="0" u="none" dirty="0" smtClean="0">
                <a:latin typeface="Verdana" pitchFamily="34" charset="0"/>
              </a:rPr>
              <a:t>416,5 </a:t>
            </a:r>
            <a:r>
              <a:rPr lang="es-ES" sz="900" b="0" u="none" dirty="0">
                <a:latin typeface="Verdana" pitchFamily="34" charset="0"/>
              </a:rPr>
              <a:t>t asignadas al sector artesanal y </a:t>
            </a:r>
            <a:r>
              <a:rPr lang="es-ES" sz="900" b="0" u="none" dirty="0" smtClean="0">
                <a:latin typeface="Verdana" pitchFamily="34" charset="0"/>
              </a:rPr>
              <a:t>416,5 </a:t>
            </a:r>
            <a:r>
              <a:rPr lang="es-ES" sz="900" b="0" u="none" dirty="0">
                <a:latin typeface="Verdana" pitchFamily="34" charset="0"/>
              </a:rPr>
              <a:t>t asignadas al sector </a:t>
            </a:r>
            <a:r>
              <a:rPr lang="es-ES" sz="900" b="0" u="none" dirty="0" smtClean="0">
                <a:latin typeface="Verdana" pitchFamily="34" charset="0"/>
              </a:rPr>
              <a:t>industrial. Para la unidad de pesquería sur (entre los paralelos 47ºLS y 57ºLS), establece una cuota global anual de captura de 485 t, desagregadas de la siguiente formas: 9 t reservadas con fines de investigación, 4 t para imprevistos, 236 t asignadas al sector artesanal y 236 t asignadas al sector industrial.</a:t>
            </a:r>
          </a:p>
          <a:p>
            <a:pPr algn="just">
              <a:defRPr/>
            </a:pPr>
            <a:r>
              <a:rPr lang="es-MX" sz="900" b="0" u="none" dirty="0" err="1" smtClean="0">
                <a:latin typeface="Verdana" pitchFamily="34" charset="0"/>
              </a:rPr>
              <a:t>Res.Ex</a:t>
            </a:r>
            <a:r>
              <a:rPr lang="es-MX" sz="900" b="0" u="none" dirty="0" smtClean="0">
                <a:latin typeface="Verdana" pitchFamily="34" charset="0"/>
              </a:rPr>
              <a:t>.</a:t>
            </a:r>
            <a:r>
              <a:rPr lang="es-ES" sz="900" b="0" u="none" dirty="0" smtClean="0">
                <a:latin typeface="Verdana" pitchFamily="34" charset="0"/>
              </a:rPr>
              <a:t>N°3788 de 2013, establece la distribución regional de las cuotas anuales de captura artesanales por región, año 2014 en aguas interiores (X región 267 t especie objetivo y 30 t fauna acompañante; XI región: 77,5 t especie objetivo y 9,5 t fauna acompañante y XII región 107 t especie objetivo y 12 t fauna acompañante).</a:t>
            </a:r>
          </a:p>
          <a:p>
            <a:pPr algn="just">
              <a:defRPr/>
            </a:pPr>
            <a:r>
              <a:rPr lang="es-MX" sz="900" b="0" u="none" dirty="0" smtClean="0">
                <a:latin typeface="Verdana" pitchFamily="34" charset="0"/>
              </a:rPr>
              <a:t>El </a:t>
            </a:r>
            <a:r>
              <a:rPr lang="es-ES" sz="900" b="0" u="none" dirty="0" smtClean="0">
                <a:latin typeface="Verdana" pitchFamily="34" charset="0"/>
              </a:rPr>
              <a:t>D.EX.N° 23 de 2014, establece, para el año 2014, una cuota global anual de extracción por fuera de la unidad de pesquería, de 105 t: 2 t para fines de investigación, 1 t para improvistos y una cuota remanente de 102 t (distribuido regionalmente como especie objetivo y fauna acompañante para las regiones V a X (al norte del 41º28,6LS, según detalla.</a:t>
            </a:r>
          </a:p>
          <a:p>
            <a:pPr algn="just">
              <a:defRPr/>
            </a:pPr>
            <a:r>
              <a:rPr lang="es-MX" sz="900" b="0" u="none" dirty="0" err="1" smtClean="0">
                <a:latin typeface="Verdana" pitchFamily="34" charset="0"/>
              </a:rPr>
              <a:t>D.Ex.Nº</a:t>
            </a:r>
            <a:r>
              <a:rPr lang="es-MX" sz="900" b="0" u="none" dirty="0" smtClean="0">
                <a:latin typeface="Verdana" pitchFamily="34" charset="0"/>
              </a:rPr>
              <a:t> </a:t>
            </a:r>
            <a:r>
              <a:rPr lang="es-MX" sz="900" b="0" u="none" dirty="0">
                <a:latin typeface="Verdana" pitchFamily="34" charset="0"/>
              </a:rPr>
              <a:t>36 de 2013, autoriza la extracción de 32 t como fauna acompañante en las pesquerías y cantidades que indica, entre los paralelos 41º28,6 L.S. y 47º L.S. El </a:t>
            </a:r>
            <a:r>
              <a:rPr lang="es-ES" sz="900" b="0" u="none" dirty="0">
                <a:latin typeface="Verdana" pitchFamily="34" charset="0"/>
              </a:rPr>
              <a:t>D.EX.N° 149 de 2013, establece, para el año 2013, una cuota anual de extracción por fuera de la unidad de pesquería, de 255 t (5 t para fines de investigación y 250 t como 57 t como especie objetivo y fauna acompañante, por región</a:t>
            </a:r>
            <a:r>
              <a:rPr lang="es-ES" sz="900" b="0" u="none" dirty="0" smtClean="0">
                <a:latin typeface="Verdana" pitchFamily="34" charset="0"/>
              </a:rPr>
              <a:t>).</a:t>
            </a:r>
          </a:p>
          <a:p>
            <a:pPr algn="just">
              <a:defRPr/>
            </a:pPr>
            <a:r>
              <a:rPr lang="es-MX" sz="900" b="0" dirty="0" smtClean="0">
                <a:latin typeface="Verdana" pitchFamily="34" charset="0"/>
              </a:rPr>
              <a:t>D.Ex.Nº40 de 2015</a:t>
            </a:r>
            <a:r>
              <a:rPr lang="es-MX" sz="900" b="0" u="none" dirty="0" smtClean="0">
                <a:latin typeface="Verdana" pitchFamily="34" charset="0"/>
              </a:rPr>
              <a:t>, fija para el año 2015 una cuota anual de captura de 118 t para ser extraída fuera de la unidad de pesquería.</a:t>
            </a:r>
          </a:p>
          <a:p>
            <a:pPr algn="just">
              <a:defRPr/>
            </a:pPr>
            <a:endParaRPr lang="es-ES" sz="8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a:t>
            </a:r>
            <a:r>
              <a:rPr lang="es-ES" sz="900" b="0" u="none" dirty="0" err="1">
                <a:latin typeface="Verdana" pitchFamily="34" charset="0"/>
              </a:rPr>
              <a:t>D.Ex.N°</a:t>
            </a:r>
            <a:r>
              <a:rPr lang="es-ES" sz="900" b="0" u="none" dirty="0">
                <a:latin typeface="Verdana" pitchFamily="34" charset="0"/>
              </a:rPr>
              <a:t> 144 de 1980, establece que en la actividad extractiva con red de arrastre, al sur del paralelo 43ºS, las redes de arrastre deben tener </a:t>
            </a:r>
            <a:r>
              <a:rPr lang="es-ES" sz="900" b="0" u="none" dirty="0" smtClean="0">
                <a:latin typeface="Verdana" pitchFamily="34" charset="0"/>
              </a:rPr>
              <a:t>un tamaño </a:t>
            </a:r>
            <a:r>
              <a:rPr lang="es-ES" sz="900" b="0" u="none" dirty="0">
                <a:latin typeface="Verdana" pitchFamily="34" charset="0"/>
              </a:rPr>
              <a:t>mínimo de luz de malla de 130 mm y no deben utilizar cubre </a:t>
            </a:r>
            <a:r>
              <a:rPr lang="es-ES" sz="900" b="0" u="none" dirty="0" smtClean="0">
                <a:latin typeface="Verdana" pitchFamily="34" charset="0"/>
              </a:rPr>
              <a:t>copo.</a:t>
            </a:r>
          </a:p>
          <a:p>
            <a:pPr algn="just">
              <a:defRPr/>
            </a:pPr>
            <a:r>
              <a:rPr lang="es-MX" sz="900" b="0" u="none" dirty="0" smtClean="0">
                <a:latin typeface="Verdana" pitchFamily="34" charset="0"/>
              </a:rPr>
              <a:t>R.Ex.Nº2110 de 2014, aprueba medidas de administración para reducir o minimizar capturas incidentales con palangre de aves, en aguas nacionales y altamar, aplicables a naves industriales.</a:t>
            </a:r>
          </a:p>
          <a:p>
            <a:pPr algn="just">
              <a:defRPr/>
            </a:pPr>
            <a:endParaRPr lang="es-MX" sz="800" b="0" u="none" dirty="0">
              <a:latin typeface="Verdana" pitchFamily="34" charset="0"/>
            </a:endParaRPr>
          </a:p>
          <a:p>
            <a:pPr algn="just">
              <a:buFont typeface="Wingdings" pitchFamily="2" charset="2"/>
              <a:buChar char="ü"/>
              <a:defRPr/>
            </a:pPr>
            <a:r>
              <a:rPr lang="es-MX" sz="1400" b="0" u="none" dirty="0" smtClean="0">
                <a:latin typeface="Verdana" pitchFamily="34" charset="0"/>
              </a:rPr>
              <a:t>Tamaño </a:t>
            </a:r>
            <a:r>
              <a:rPr lang="es-MX" sz="1400" b="0" u="none" dirty="0">
                <a:latin typeface="Verdana" pitchFamily="34" charset="0"/>
              </a:rPr>
              <a:t>mínimo legal (TML):				No </a:t>
            </a:r>
            <a:r>
              <a:rPr lang="es-MX" sz="1400" b="0" u="none" dirty="0" smtClean="0">
                <a:latin typeface="Verdana" pitchFamily="34" charset="0"/>
              </a:rPr>
              <a:t>aplica</a:t>
            </a:r>
          </a:p>
          <a:p>
            <a:pPr algn="just">
              <a:defRPr/>
            </a:pPr>
            <a:endParaRPr lang="es-MX" sz="8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 </a:t>
            </a:r>
            <a:r>
              <a:rPr lang="es-MX" sz="900" b="0" u="none" dirty="0" err="1">
                <a:latin typeface="Verdana" pitchFamily="34" charset="0"/>
              </a:rPr>
              <a:t>D.Ex.Nº</a:t>
            </a:r>
            <a:r>
              <a:rPr lang="es-MX" sz="900" b="0" u="none" dirty="0">
                <a:latin typeface="Verdana" pitchFamily="34" charset="0"/>
              </a:rPr>
              <a:t> 36 de 2013, establece veda biológica entre los paralelos 41º28,6 L.S. y 47º L.S., la que regirá entre el 23 de enero y el 31 de diciembre de 2013. </a:t>
            </a:r>
            <a:r>
              <a:rPr lang="es-MX" sz="900" b="0" u="none" dirty="0" err="1">
                <a:latin typeface="Verdana" pitchFamily="34" charset="0"/>
              </a:rPr>
              <a:t>D.Ex.Nº</a:t>
            </a:r>
            <a:r>
              <a:rPr lang="es-MX" sz="900" b="0" u="none" dirty="0">
                <a:latin typeface="Verdana" pitchFamily="34" charset="0"/>
              </a:rPr>
              <a:t> 199 de 2013, suspende veda biológica establecida por </a:t>
            </a:r>
            <a:r>
              <a:rPr lang="es-MX" sz="900" b="0" u="none" dirty="0" err="1">
                <a:latin typeface="Verdana" pitchFamily="34" charset="0"/>
              </a:rPr>
              <a:t>D.Ex.Nº</a:t>
            </a:r>
            <a:r>
              <a:rPr lang="es-MX" sz="900" b="0" u="none" dirty="0">
                <a:latin typeface="Verdana" pitchFamily="34" charset="0"/>
              </a:rPr>
              <a:t> 36 de 2013, a partir del 19 de febrero de 2013.</a:t>
            </a:r>
          </a:p>
        </p:txBody>
      </p:sp>
      <p:sp>
        <p:nvSpPr>
          <p:cNvPr id="2" name="1 Título"/>
          <p:cNvSpPr>
            <a:spLocks noGrp="1"/>
          </p:cNvSpPr>
          <p:nvPr>
            <p:ph type="title"/>
          </p:nvPr>
        </p:nvSpPr>
        <p:spPr>
          <a:xfrm>
            <a:off x="642938" y="71438"/>
            <a:ext cx="7772400" cy="765175"/>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0900" name="57 Rectángulo redondeado">
            <a:hlinkClick r:id="rId2" action="ppaction://hlinksldjump"/>
          </p:cNvPr>
          <p:cNvSpPr>
            <a:spLocks noChangeArrowheads="1"/>
          </p:cNvSpPr>
          <p:nvPr/>
        </p:nvSpPr>
        <p:spPr bwMode="auto">
          <a:xfrm>
            <a:off x="7500938" y="836712"/>
            <a:ext cx="1214437"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Congrio negro </a:t>
            </a:r>
            <a:r>
              <a:rPr lang="es-MX" sz="900" i="1" dirty="0">
                <a:latin typeface="Verdana" pitchFamily="34" charset="0"/>
              </a:rPr>
              <a:t>(</a:t>
            </a:r>
            <a:r>
              <a:rPr lang="es-ES" sz="900" i="1" dirty="0" err="1">
                <a:latin typeface="Verdana" pitchFamily="34" charset="0"/>
              </a:rPr>
              <a:t>Genypterus</a:t>
            </a:r>
            <a:r>
              <a:rPr lang="es-ES" sz="900" i="1" dirty="0">
                <a:latin typeface="Verdana" pitchFamily="34" charset="0"/>
              </a:rPr>
              <a:t> </a:t>
            </a:r>
            <a:r>
              <a:rPr lang="es-ES" sz="900" i="1" dirty="0" err="1">
                <a:latin typeface="Verdana" pitchFamily="34" charset="0"/>
              </a:rPr>
              <a:t>maculatus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1924"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357188" y="107156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C</a:t>
            </a:r>
            <a:endParaRPr lang="es-ES" dirty="0">
              <a:solidFill>
                <a:schemeClr val="bg1"/>
              </a:solidFill>
            </a:endParaRPr>
          </a:p>
        </p:txBody>
      </p:sp>
      <p:sp>
        <p:nvSpPr>
          <p:cNvPr id="9220" name="33 Rectángulo">
            <a:hlinkClick r:id="rId2" action="ppaction://hlinksldjump"/>
          </p:cNvPr>
          <p:cNvSpPr>
            <a:spLocks noChangeArrowheads="1"/>
          </p:cNvSpPr>
          <p:nvPr/>
        </p:nvSpPr>
        <p:spPr bwMode="auto">
          <a:xfrm>
            <a:off x="785813" y="1785938"/>
            <a:ext cx="1857375" cy="285750"/>
          </a:xfrm>
          <a:prstGeom prst="rect">
            <a:avLst/>
          </a:prstGeom>
          <a:noFill/>
          <a:ln w="9525" algn="ctr">
            <a:noFill/>
            <a:round/>
            <a:headEnd/>
            <a:tailEnd/>
          </a:ln>
        </p:spPr>
        <p:txBody>
          <a:bodyPr/>
          <a:lstStyle/>
          <a:p>
            <a:r>
              <a:rPr lang="es-MX" sz="1200" b="0" u="none">
                <a:latin typeface="Verdana" pitchFamily="34" charset="0"/>
              </a:rPr>
              <a:t>Caracol tegula</a:t>
            </a:r>
            <a:endParaRPr lang="es-ES" sz="1200" b="0" u="none">
              <a:latin typeface="Verdana" pitchFamily="34" charset="0"/>
            </a:endParaRPr>
          </a:p>
        </p:txBody>
      </p:sp>
      <p:sp>
        <p:nvSpPr>
          <p:cNvPr id="9221" name="39 Rectángulo">
            <a:hlinkClick r:id="rId2" action="ppaction://hlinksldjump"/>
          </p:cNvPr>
          <p:cNvSpPr>
            <a:spLocks noChangeArrowheads="1"/>
          </p:cNvSpPr>
          <p:nvPr/>
        </p:nvSpPr>
        <p:spPr bwMode="auto">
          <a:xfrm>
            <a:off x="785813" y="2143125"/>
            <a:ext cx="2643187" cy="285750"/>
          </a:xfrm>
          <a:prstGeom prst="rect">
            <a:avLst/>
          </a:prstGeom>
          <a:noFill/>
          <a:ln w="9525" algn="ctr">
            <a:noFill/>
            <a:round/>
            <a:headEnd/>
            <a:tailEnd/>
          </a:ln>
        </p:spPr>
        <p:txBody>
          <a:bodyPr/>
          <a:lstStyle/>
          <a:p>
            <a:r>
              <a:rPr lang="es-MX" sz="1200" b="0" u="none">
                <a:latin typeface="Verdana" pitchFamily="34" charset="0"/>
              </a:rPr>
              <a:t>Caracol trophon</a:t>
            </a:r>
            <a:endParaRPr lang="es-ES" sz="1200" b="0" u="none">
              <a:latin typeface="Verdana" pitchFamily="34" charset="0"/>
            </a:endParaRPr>
          </a:p>
        </p:txBody>
      </p:sp>
      <p:sp>
        <p:nvSpPr>
          <p:cNvPr id="9222" name="40 Rectángulo">
            <a:hlinkClick r:id="rId3" action="ppaction://hlinksldjump"/>
          </p:cNvPr>
          <p:cNvSpPr>
            <a:spLocks noChangeArrowheads="1"/>
          </p:cNvSpPr>
          <p:nvPr/>
        </p:nvSpPr>
        <p:spPr bwMode="auto">
          <a:xfrm>
            <a:off x="785813" y="2500313"/>
            <a:ext cx="2857500" cy="285750"/>
          </a:xfrm>
          <a:prstGeom prst="rect">
            <a:avLst/>
          </a:prstGeom>
          <a:noFill/>
          <a:ln w="9525" algn="ctr">
            <a:noFill/>
            <a:round/>
            <a:headEnd/>
            <a:tailEnd/>
          </a:ln>
        </p:spPr>
        <p:txBody>
          <a:bodyPr/>
          <a:lstStyle/>
          <a:p>
            <a:r>
              <a:rPr lang="es-MX" sz="1200" b="0" u="none">
                <a:latin typeface="Verdana" pitchFamily="34" charset="0"/>
              </a:rPr>
              <a:t>Caracol trumulco</a:t>
            </a:r>
            <a:endParaRPr lang="es-ES" sz="1200" b="0" u="none">
              <a:latin typeface="Verdana" pitchFamily="34" charset="0"/>
            </a:endParaRPr>
          </a:p>
        </p:txBody>
      </p:sp>
      <p:sp>
        <p:nvSpPr>
          <p:cNvPr id="9223" name="41 Rectángulo">
            <a:hlinkClick r:id="rId3" action="ppaction://hlinksldjump"/>
          </p:cNvPr>
          <p:cNvSpPr>
            <a:spLocks noChangeArrowheads="1"/>
          </p:cNvSpPr>
          <p:nvPr/>
        </p:nvSpPr>
        <p:spPr bwMode="auto">
          <a:xfrm>
            <a:off x="785813" y="2857500"/>
            <a:ext cx="2786062" cy="285750"/>
          </a:xfrm>
          <a:prstGeom prst="rect">
            <a:avLst/>
          </a:prstGeom>
          <a:noFill/>
          <a:ln w="9525" algn="ctr">
            <a:noFill/>
            <a:round/>
            <a:headEnd/>
            <a:tailEnd/>
          </a:ln>
        </p:spPr>
        <p:txBody>
          <a:bodyPr/>
          <a:lstStyle/>
          <a:p>
            <a:r>
              <a:rPr lang="es-MX" sz="1200" b="0" u="none">
                <a:latin typeface="Verdana" pitchFamily="34" charset="0"/>
              </a:rPr>
              <a:t>Carola</a:t>
            </a:r>
            <a:endParaRPr lang="es-ES" sz="1200" b="0" u="none">
              <a:latin typeface="Verdana" pitchFamily="34" charset="0"/>
            </a:endParaRPr>
          </a:p>
        </p:txBody>
      </p:sp>
      <p:sp>
        <p:nvSpPr>
          <p:cNvPr id="9224" name="42 Rectángulo">
            <a:hlinkClick r:id="rId4" action="ppaction://hlinksldjump"/>
          </p:cNvPr>
          <p:cNvSpPr>
            <a:spLocks noChangeArrowheads="1"/>
          </p:cNvSpPr>
          <p:nvPr/>
        </p:nvSpPr>
        <p:spPr bwMode="auto">
          <a:xfrm>
            <a:off x="785813" y="3214688"/>
            <a:ext cx="1857375" cy="285750"/>
          </a:xfrm>
          <a:prstGeom prst="rect">
            <a:avLst/>
          </a:prstGeom>
          <a:noFill/>
          <a:ln w="9525" algn="ctr">
            <a:noFill/>
            <a:round/>
            <a:headEnd/>
            <a:tailEnd/>
          </a:ln>
        </p:spPr>
        <p:txBody>
          <a:bodyPr/>
          <a:lstStyle/>
          <a:p>
            <a:r>
              <a:rPr lang="es-MX" sz="1200" b="0" u="none">
                <a:latin typeface="Verdana" pitchFamily="34" charset="0"/>
              </a:rPr>
              <a:t>Carpa</a:t>
            </a:r>
            <a:endParaRPr lang="es-ES" sz="1200" b="0" u="none">
              <a:latin typeface="Verdana" pitchFamily="34" charset="0"/>
            </a:endParaRPr>
          </a:p>
        </p:txBody>
      </p:sp>
      <p:sp>
        <p:nvSpPr>
          <p:cNvPr id="9225" name="43 Rectángulo">
            <a:hlinkClick r:id="rId4" action="ppaction://hlinksldjump"/>
          </p:cNvPr>
          <p:cNvSpPr>
            <a:spLocks noChangeArrowheads="1"/>
          </p:cNvSpPr>
          <p:nvPr/>
        </p:nvSpPr>
        <p:spPr bwMode="auto">
          <a:xfrm>
            <a:off x="785813" y="3571875"/>
            <a:ext cx="1857375" cy="285750"/>
          </a:xfrm>
          <a:prstGeom prst="rect">
            <a:avLst/>
          </a:prstGeom>
          <a:noFill/>
          <a:ln w="9525" algn="ctr">
            <a:noFill/>
            <a:round/>
            <a:headEnd/>
            <a:tailEnd/>
          </a:ln>
        </p:spPr>
        <p:txBody>
          <a:bodyPr/>
          <a:lstStyle/>
          <a:p>
            <a:r>
              <a:rPr lang="es-MX" sz="1200" b="0" u="none">
                <a:latin typeface="Verdana" pitchFamily="34" charset="0"/>
              </a:rPr>
              <a:t>Carmelita</a:t>
            </a:r>
            <a:endParaRPr lang="es-ES" sz="1200" b="0" u="none">
              <a:latin typeface="Verdana" pitchFamily="34" charset="0"/>
            </a:endParaRPr>
          </a:p>
        </p:txBody>
      </p:sp>
      <p:sp>
        <p:nvSpPr>
          <p:cNvPr id="9226" name="44 Rectángulo">
            <a:hlinkClick r:id="rId5" action="ppaction://hlinksldjump"/>
          </p:cNvPr>
          <p:cNvSpPr>
            <a:spLocks noChangeArrowheads="1"/>
          </p:cNvSpPr>
          <p:nvPr/>
        </p:nvSpPr>
        <p:spPr bwMode="auto">
          <a:xfrm>
            <a:off x="785813" y="3929063"/>
            <a:ext cx="2928937" cy="357187"/>
          </a:xfrm>
          <a:prstGeom prst="rect">
            <a:avLst/>
          </a:prstGeom>
          <a:noFill/>
          <a:ln w="9525" algn="ctr">
            <a:noFill/>
            <a:round/>
            <a:headEnd/>
            <a:tailEnd/>
          </a:ln>
        </p:spPr>
        <p:txBody>
          <a:bodyPr/>
          <a:lstStyle/>
          <a:p>
            <a:r>
              <a:rPr lang="es-MX" sz="1200" b="0" u="none">
                <a:latin typeface="Verdana" pitchFamily="34" charset="0"/>
              </a:rPr>
              <a:t>Carmelita de concepción</a:t>
            </a:r>
            <a:endParaRPr lang="es-ES" sz="1200" b="0" u="none">
              <a:latin typeface="Verdana" pitchFamily="34" charset="0"/>
            </a:endParaRPr>
          </a:p>
        </p:txBody>
      </p:sp>
      <p:sp>
        <p:nvSpPr>
          <p:cNvPr id="9227" name="45 Rectángulo">
            <a:hlinkClick r:id="rId5" action="ppaction://hlinksldjump"/>
          </p:cNvPr>
          <p:cNvSpPr>
            <a:spLocks noChangeArrowheads="1"/>
          </p:cNvSpPr>
          <p:nvPr/>
        </p:nvSpPr>
        <p:spPr bwMode="auto">
          <a:xfrm>
            <a:off x="785813" y="4643438"/>
            <a:ext cx="3500437" cy="285750"/>
          </a:xfrm>
          <a:prstGeom prst="rect">
            <a:avLst/>
          </a:prstGeom>
          <a:noFill/>
          <a:ln w="9525" algn="ctr">
            <a:noFill/>
            <a:round/>
            <a:headEnd/>
            <a:tailEnd/>
          </a:ln>
        </p:spPr>
        <p:txBody>
          <a:bodyPr/>
          <a:lstStyle/>
          <a:p>
            <a:r>
              <a:rPr lang="es-MX" sz="1200" b="0" u="none">
                <a:latin typeface="Verdana" pitchFamily="34" charset="0"/>
              </a:rPr>
              <a:t>Cazón</a:t>
            </a:r>
            <a:endParaRPr lang="es-ES" sz="1200" b="0" u="none">
              <a:latin typeface="Verdana" pitchFamily="34" charset="0"/>
            </a:endParaRPr>
          </a:p>
        </p:txBody>
      </p:sp>
      <p:sp>
        <p:nvSpPr>
          <p:cNvPr id="9228" name="46 Rectángulo">
            <a:hlinkClick r:id="rId6" action="ppaction://hlinksldjump"/>
          </p:cNvPr>
          <p:cNvSpPr>
            <a:spLocks noChangeArrowheads="1"/>
          </p:cNvSpPr>
          <p:nvPr/>
        </p:nvSpPr>
        <p:spPr bwMode="auto">
          <a:xfrm>
            <a:off x="785813" y="6000750"/>
            <a:ext cx="3214687" cy="285750"/>
          </a:xfrm>
          <a:prstGeom prst="rect">
            <a:avLst/>
          </a:prstGeom>
          <a:noFill/>
          <a:ln w="9525" algn="ctr">
            <a:noFill/>
            <a:round/>
            <a:headEnd/>
            <a:tailEnd/>
          </a:ln>
        </p:spPr>
        <p:txBody>
          <a:bodyPr/>
          <a:lstStyle/>
          <a:p>
            <a:r>
              <a:rPr lang="es-MX" sz="1200" b="0" u="none">
                <a:latin typeface="Verdana" pitchFamily="34" charset="0"/>
              </a:rPr>
              <a:t>Centolla</a:t>
            </a:r>
            <a:endParaRPr lang="es-ES" sz="1200" b="0" u="none">
              <a:latin typeface="Verdana" pitchFamily="34" charset="0"/>
            </a:endParaRPr>
          </a:p>
        </p:txBody>
      </p:sp>
      <p:sp>
        <p:nvSpPr>
          <p:cNvPr id="9229" name="47 Rectángulo">
            <a:hlinkClick r:id="rId7" action="ppaction://hlinksldjump"/>
          </p:cNvPr>
          <p:cNvSpPr>
            <a:spLocks noChangeArrowheads="1"/>
          </p:cNvSpPr>
          <p:nvPr/>
        </p:nvSpPr>
        <p:spPr bwMode="auto">
          <a:xfrm>
            <a:off x="785813" y="6357938"/>
            <a:ext cx="1857375" cy="285750"/>
          </a:xfrm>
          <a:prstGeom prst="rect">
            <a:avLst/>
          </a:prstGeom>
          <a:noFill/>
          <a:ln w="9525" algn="ctr">
            <a:noFill/>
            <a:round/>
            <a:headEnd/>
            <a:tailEnd/>
          </a:ln>
        </p:spPr>
        <p:txBody>
          <a:bodyPr/>
          <a:lstStyle/>
          <a:p>
            <a:r>
              <a:rPr lang="es-MX" sz="1200" b="0" u="none">
                <a:latin typeface="Verdana" pitchFamily="34" charset="0"/>
              </a:rPr>
              <a:t>Centolla del norte</a:t>
            </a:r>
            <a:endParaRPr lang="es-ES" sz="1200" b="0" u="none">
              <a:latin typeface="Verdana" pitchFamily="34" charset="0"/>
            </a:endParaRPr>
          </a:p>
        </p:txBody>
      </p:sp>
      <p:sp>
        <p:nvSpPr>
          <p:cNvPr id="9230" name="48 Rectángulo">
            <a:hlinkClick r:id="rId8" action="ppaction://hlinksldjump"/>
          </p:cNvPr>
          <p:cNvSpPr>
            <a:spLocks noChangeArrowheads="1"/>
          </p:cNvSpPr>
          <p:nvPr/>
        </p:nvSpPr>
        <p:spPr bwMode="auto">
          <a:xfrm>
            <a:off x="785813" y="5643563"/>
            <a:ext cx="3071812" cy="285750"/>
          </a:xfrm>
          <a:prstGeom prst="rect">
            <a:avLst/>
          </a:prstGeom>
          <a:noFill/>
          <a:ln w="9525" algn="ctr">
            <a:noFill/>
            <a:round/>
            <a:headEnd/>
            <a:tailEnd/>
          </a:ln>
        </p:spPr>
        <p:txBody>
          <a:bodyPr/>
          <a:lstStyle/>
          <a:p>
            <a:r>
              <a:rPr lang="es-MX" sz="1200" b="0" u="none">
                <a:latin typeface="Verdana" pitchFamily="34" charset="0"/>
              </a:rPr>
              <a:t>Centollón</a:t>
            </a:r>
            <a:endParaRPr lang="es-ES" sz="1200" b="0" u="none">
              <a:latin typeface="Verdana" pitchFamily="34" charset="0"/>
            </a:endParaRPr>
          </a:p>
        </p:txBody>
      </p:sp>
      <p:sp>
        <p:nvSpPr>
          <p:cNvPr id="9231" name="49 Rectángulo">
            <a:hlinkClick r:id="rId7" action="ppaction://hlinksldjump"/>
          </p:cNvPr>
          <p:cNvSpPr>
            <a:spLocks noChangeArrowheads="1"/>
          </p:cNvSpPr>
          <p:nvPr/>
        </p:nvSpPr>
        <p:spPr bwMode="auto">
          <a:xfrm>
            <a:off x="3571875" y="1785938"/>
            <a:ext cx="3286125" cy="285750"/>
          </a:xfrm>
          <a:prstGeom prst="rect">
            <a:avLst/>
          </a:prstGeom>
          <a:noFill/>
          <a:ln w="9525" algn="ctr">
            <a:noFill/>
            <a:round/>
            <a:headEnd/>
            <a:tailEnd/>
          </a:ln>
        </p:spPr>
        <p:txBody>
          <a:bodyPr/>
          <a:lstStyle/>
          <a:p>
            <a:r>
              <a:rPr lang="es-MX" sz="1200" b="0" u="none">
                <a:latin typeface="Verdana" pitchFamily="34" charset="0"/>
              </a:rPr>
              <a:t>Centollón del norte</a:t>
            </a:r>
            <a:endParaRPr lang="es-ES" sz="1200" b="0" u="none">
              <a:latin typeface="Verdana" pitchFamily="34" charset="0"/>
            </a:endParaRPr>
          </a:p>
        </p:txBody>
      </p:sp>
      <p:sp>
        <p:nvSpPr>
          <p:cNvPr id="9232" name="50 Rectángulo">
            <a:hlinkClick r:id="rId9" action="ppaction://hlinksldjump"/>
          </p:cNvPr>
          <p:cNvSpPr>
            <a:spLocks noChangeArrowheads="1"/>
          </p:cNvSpPr>
          <p:nvPr/>
        </p:nvSpPr>
        <p:spPr bwMode="auto">
          <a:xfrm>
            <a:off x="785813" y="4286250"/>
            <a:ext cx="2857500" cy="285750"/>
          </a:xfrm>
          <a:prstGeom prst="rect">
            <a:avLst/>
          </a:prstGeom>
          <a:noFill/>
          <a:ln w="9525" algn="ctr">
            <a:noFill/>
            <a:round/>
            <a:headEnd/>
            <a:tailEnd/>
          </a:ln>
        </p:spPr>
        <p:txBody>
          <a:bodyPr/>
          <a:lstStyle/>
          <a:p>
            <a:r>
              <a:rPr lang="es-MX" sz="1200" b="0" u="none">
                <a:latin typeface="Verdana" pitchFamily="34" charset="0"/>
              </a:rPr>
              <a:t>Chancharro</a:t>
            </a:r>
            <a:endParaRPr lang="es-ES" sz="1200" b="0" u="none">
              <a:latin typeface="Verdana" pitchFamily="34" charset="0"/>
            </a:endParaRPr>
          </a:p>
        </p:txBody>
      </p:sp>
      <p:sp>
        <p:nvSpPr>
          <p:cNvPr id="9233" name="51 Rectángulo">
            <a:hlinkClick r:id="rId10" action="ppaction://hlinksldjump"/>
          </p:cNvPr>
          <p:cNvSpPr>
            <a:spLocks noChangeArrowheads="1"/>
          </p:cNvSpPr>
          <p:nvPr/>
        </p:nvSpPr>
        <p:spPr bwMode="auto">
          <a:xfrm>
            <a:off x="3571875" y="2500313"/>
            <a:ext cx="3071813" cy="285750"/>
          </a:xfrm>
          <a:prstGeom prst="rect">
            <a:avLst/>
          </a:prstGeom>
          <a:noFill/>
          <a:ln w="9525" algn="ctr">
            <a:noFill/>
            <a:round/>
            <a:headEnd/>
            <a:tailEnd/>
          </a:ln>
        </p:spPr>
        <p:txBody>
          <a:bodyPr/>
          <a:lstStyle/>
          <a:p>
            <a:r>
              <a:rPr lang="es-MX" sz="1200" b="0" u="none">
                <a:latin typeface="Verdana" pitchFamily="34" charset="0"/>
              </a:rPr>
              <a:t>Chitón o apretador</a:t>
            </a:r>
            <a:endParaRPr lang="es-ES" sz="1200" b="0" u="none">
              <a:latin typeface="Verdana" pitchFamily="34" charset="0"/>
            </a:endParaRPr>
          </a:p>
        </p:txBody>
      </p:sp>
      <p:sp>
        <p:nvSpPr>
          <p:cNvPr id="9234" name="52 Rectángulo">
            <a:hlinkClick r:id="rId10" action="ppaction://hlinksldjump"/>
          </p:cNvPr>
          <p:cNvSpPr>
            <a:spLocks noChangeArrowheads="1"/>
          </p:cNvSpPr>
          <p:nvPr/>
        </p:nvSpPr>
        <p:spPr bwMode="auto">
          <a:xfrm>
            <a:off x="3571875" y="2857500"/>
            <a:ext cx="1857375" cy="285750"/>
          </a:xfrm>
          <a:prstGeom prst="rect">
            <a:avLst/>
          </a:prstGeom>
          <a:noFill/>
          <a:ln w="9525" algn="ctr">
            <a:noFill/>
            <a:round/>
            <a:headEnd/>
            <a:tailEnd/>
          </a:ln>
        </p:spPr>
        <p:txBody>
          <a:bodyPr/>
          <a:lstStyle/>
          <a:p>
            <a:r>
              <a:rPr lang="es-MX" sz="1200" b="0" u="none">
                <a:latin typeface="Verdana" pitchFamily="34" charset="0"/>
              </a:rPr>
              <a:t>Chocha</a:t>
            </a:r>
            <a:endParaRPr lang="es-ES" sz="1200" b="0" u="none">
              <a:latin typeface="Verdana" pitchFamily="34" charset="0"/>
            </a:endParaRPr>
          </a:p>
        </p:txBody>
      </p:sp>
      <p:sp>
        <p:nvSpPr>
          <p:cNvPr id="9235" name="53 Rectángulo">
            <a:hlinkClick r:id="rId11" action="ppaction://hlinksldjump"/>
          </p:cNvPr>
          <p:cNvSpPr>
            <a:spLocks noChangeArrowheads="1"/>
          </p:cNvSpPr>
          <p:nvPr/>
        </p:nvSpPr>
        <p:spPr bwMode="auto">
          <a:xfrm>
            <a:off x="3571875" y="3214688"/>
            <a:ext cx="2928938" cy="285750"/>
          </a:xfrm>
          <a:prstGeom prst="rect">
            <a:avLst/>
          </a:prstGeom>
          <a:noFill/>
          <a:ln w="9525" algn="ctr">
            <a:noFill/>
            <a:round/>
            <a:headEnd/>
            <a:tailEnd/>
          </a:ln>
        </p:spPr>
        <p:txBody>
          <a:bodyPr/>
          <a:lstStyle/>
          <a:p>
            <a:r>
              <a:rPr lang="es-MX" sz="1200" b="0" u="none">
                <a:latin typeface="Verdana" pitchFamily="34" charset="0"/>
              </a:rPr>
              <a:t>Cholga</a:t>
            </a:r>
            <a:endParaRPr lang="es-ES" sz="1200" b="0" u="none">
              <a:latin typeface="Verdana" pitchFamily="34" charset="0"/>
            </a:endParaRPr>
          </a:p>
        </p:txBody>
      </p:sp>
      <p:sp>
        <p:nvSpPr>
          <p:cNvPr id="9236" name="54 Rectángulo">
            <a:hlinkClick r:id="rId12" action="ppaction://hlinksldjump"/>
          </p:cNvPr>
          <p:cNvSpPr>
            <a:spLocks noChangeArrowheads="1"/>
          </p:cNvSpPr>
          <p:nvPr/>
        </p:nvSpPr>
        <p:spPr bwMode="auto">
          <a:xfrm>
            <a:off x="3571875" y="3571875"/>
            <a:ext cx="2786063" cy="285750"/>
          </a:xfrm>
          <a:prstGeom prst="rect">
            <a:avLst/>
          </a:prstGeom>
          <a:noFill/>
          <a:ln w="9525" algn="ctr">
            <a:noFill/>
            <a:round/>
            <a:headEnd/>
            <a:tailEnd/>
          </a:ln>
        </p:spPr>
        <p:txBody>
          <a:bodyPr/>
          <a:lstStyle/>
          <a:p>
            <a:r>
              <a:rPr lang="es-MX" sz="1200" b="0" u="none">
                <a:latin typeface="Verdana" pitchFamily="34" charset="0"/>
              </a:rPr>
              <a:t>Chorito</a:t>
            </a:r>
            <a:endParaRPr lang="es-ES" sz="1200" b="0" u="none">
              <a:latin typeface="Verdana" pitchFamily="34" charset="0"/>
            </a:endParaRPr>
          </a:p>
        </p:txBody>
      </p:sp>
      <p:sp>
        <p:nvSpPr>
          <p:cNvPr id="9237" name="55 Rectángulo">
            <a:hlinkClick r:id="rId13" action="ppaction://hlinksldjump"/>
          </p:cNvPr>
          <p:cNvSpPr>
            <a:spLocks noChangeArrowheads="1"/>
          </p:cNvSpPr>
          <p:nvPr/>
        </p:nvSpPr>
        <p:spPr bwMode="auto">
          <a:xfrm>
            <a:off x="3571875" y="3929063"/>
            <a:ext cx="1857375" cy="285750"/>
          </a:xfrm>
          <a:prstGeom prst="rect">
            <a:avLst/>
          </a:prstGeom>
          <a:noFill/>
          <a:ln w="9525" algn="ctr">
            <a:noFill/>
            <a:round/>
            <a:headEnd/>
            <a:tailEnd/>
          </a:ln>
        </p:spPr>
        <p:txBody>
          <a:bodyPr/>
          <a:lstStyle/>
          <a:p>
            <a:r>
              <a:rPr lang="es-MX" sz="1200" b="0" u="none">
                <a:latin typeface="Verdana" pitchFamily="34" charset="0"/>
              </a:rPr>
              <a:t>Choro zapato</a:t>
            </a:r>
            <a:endParaRPr lang="es-ES" sz="1200" b="0" u="none">
              <a:latin typeface="Verdana" pitchFamily="34" charset="0"/>
            </a:endParaRPr>
          </a:p>
        </p:txBody>
      </p:sp>
      <p:sp>
        <p:nvSpPr>
          <p:cNvPr id="9238" name="7 Rectángulo"/>
          <p:cNvSpPr>
            <a:spLocks noChangeArrowheads="1"/>
          </p:cNvSpPr>
          <p:nvPr/>
        </p:nvSpPr>
        <p:spPr bwMode="auto">
          <a:xfrm>
            <a:off x="2357438" y="1000125"/>
            <a:ext cx="4786312"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9239" name="23 Rectángulo">
            <a:hlinkClick r:id="rId12" action="ppaction://hlinksldjump"/>
          </p:cNvPr>
          <p:cNvSpPr>
            <a:spLocks noChangeArrowheads="1"/>
          </p:cNvSpPr>
          <p:nvPr/>
        </p:nvSpPr>
        <p:spPr bwMode="auto">
          <a:xfrm>
            <a:off x="3571875" y="4286250"/>
            <a:ext cx="2928938" cy="285750"/>
          </a:xfrm>
          <a:prstGeom prst="rect">
            <a:avLst/>
          </a:prstGeom>
          <a:noFill/>
          <a:ln w="9525" algn="ctr">
            <a:noFill/>
            <a:round/>
            <a:headEnd/>
            <a:tailEnd/>
          </a:ln>
        </p:spPr>
        <p:txBody>
          <a:bodyPr/>
          <a:lstStyle/>
          <a:p>
            <a:r>
              <a:rPr lang="es-MX" sz="1200" b="0" u="none">
                <a:latin typeface="Verdana" pitchFamily="34" charset="0"/>
              </a:rPr>
              <a:t>Cochayuyo</a:t>
            </a:r>
            <a:endParaRPr lang="es-ES" sz="1200" b="0" u="none">
              <a:latin typeface="Verdana" pitchFamily="34" charset="0"/>
            </a:endParaRPr>
          </a:p>
        </p:txBody>
      </p:sp>
      <p:sp>
        <p:nvSpPr>
          <p:cNvPr id="9240" name="24 Rectángulo">
            <a:hlinkClick r:id="rId14" action="ppaction://hlinksldjump"/>
          </p:cNvPr>
          <p:cNvSpPr>
            <a:spLocks noChangeArrowheads="1"/>
          </p:cNvSpPr>
          <p:nvPr/>
        </p:nvSpPr>
        <p:spPr bwMode="auto">
          <a:xfrm>
            <a:off x="3571875" y="4643438"/>
            <a:ext cx="2786063" cy="285750"/>
          </a:xfrm>
          <a:prstGeom prst="rect">
            <a:avLst/>
          </a:prstGeom>
          <a:noFill/>
          <a:ln w="9525" algn="ctr">
            <a:noFill/>
            <a:round/>
            <a:headEnd/>
            <a:tailEnd/>
          </a:ln>
        </p:spPr>
        <p:txBody>
          <a:bodyPr/>
          <a:lstStyle/>
          <a:p>
            <a:r>
              <a:rPr lang="es-MX" sz="1200" b="0" u="none">
                <a:latin typeface="Verdana" pitchFamily="34" charset="0"/>
              </a:rPr>
              <a:t>Cochinilla</a:t>
            </a:r>
            <a:endParaRPr lang="es-ES" sz="1200" b="0" u="none">
              <a:latin typeface="Verdana" pitchFamily="34" charset="0"/>
            </a:endParaRPr>
          </a:p>
        </p:txBody>
      </p:sp>
      <p:sp>
        <p:nvSpPr>
          <p:cNvPr id="9241" name="25 Rectángulo">
            <a:hlinkClick r:id="rId15" action="ppaction://hlinksldjump"/>
          </p:cNvPr>
          <p:cNvSpPr>
            <a:spLocks noChangeArrowheads="1"/>
          </p:cNvSpPr>
          <p:nvPr/>
        </p:nvSpPr>
        <p:spPr bwMode="auto">
          <a:xfrm>
            <a:off x="3571875" y="5000625"/>
            <a:ext cx="3571875" cy="285750"/>
          </a:xfrm>
          <a:prstGeom prst="rect">
            <a:avLst/>
          </a:prstGeom>
          <a:noFill/>
          <a:ln w="9525" algn="ctr">
            <a:noFill/>
            <a:round/>
            <a:headEnd/>
            <a:tailEnd/>
          </a:ln>
        </p:spPr>
        <p:txBody>
          <a:bodyPr/>
          <a:lstStyle/>
          <a:p>
            <a:r>
              <a:rPr lang="es-MX" sz="1200" b="0" u="none">
                <a:latin typeface="Verdana" pitchFamily="34" charset="0"/>
              </a:rPr>
              <a:t>Cojinoba del norte</a:t>
            </a:r>
            <a:endParaRPr lang="es-ES" sz="1200" b="0" u="none">
              <a:latin typeface="Verdana" pitchFamily="34" charset="0"/>
            </a:endParaRPr>
          </a:p>
        </p:txBody>
      </p:sp>
      <p:sp>
        <p:nvSpPr>
          <p:cNvPr id="9242" name="26 Rectángulo">
            <a:hlinkClick r:id="rId16" action="ppaction://hlinksldjump"/>
          </p:cNvPr>
          <p:cNvSpPr>
            <a:spLocks noChangeArrowheads="1"/>
          </p:cNvSpPr>
          <p:nvPr/>
        </p:nvSpPr>
        <p:spPr bwMode="auto">
          <a:xfrm>
            <a:off x="3571875" y="5357813"/>
            <a:ext cx="2928938" cy="285750"/>
          </a:xfrm>
          <a:prstGeom prst="rect">
            <a:avLst/>
          </a:prstGeom>
          <a:noFill/>
          <a:ln w="9525" algn="ctr">
            <a:noFill/>
            <a:round/>
            <a:headEnd/>
            <a:tailEnd/>
          </a:ln>
        </p:spPr>
        <p:txBody>
          <a:bodyPr/>
          <a:lstStyle/>
          <a:p>
            <a:r>
              <a:rPr lang="es-MX" sz="1200" b="0" u="none">
                <a:latin typeface="Verdana" pitchFamily="34" charset="0"/>
              </a:rPr>
              <a:t>Cojinoba del sur</a:t>
            </a:r>
            <a:endParaRPr lang="es-ES" sz="1200" b="0" u="none">
              <a:latin typeface="Verdana" pitchFamily="34" charset="0"/>
            </a:endParaRPr>
          </a:p>
        </p:txBody>
      </p:sp>
      <p:sp>
        <p:nvSpPr>
          <p:cNvPr id="9243" name="27 Rectángulo">
            <a:hlinkClick r:id="rId16" action="ppaction://hlinksldjump"/>
          </p:cNvPr>
          <p:cNvSpPr>
            <a:spLocks noChangeArrowheads="1"/>
          </p:cNvSpPr>
          <p:nvPr/>
        </p:nvSpPr>
        <p:spPr bwMode="auto">
          <a:xfrm>
            <a:off x="3571875" y="5715000"/>
            <a:ext cx="2786063" cy="285750"/>
          </a:xfrm>
          <a:prstGeom prst="rect">
            <a:avLst/>
          </a:prstGeom>
          <a:noFill/>
          <a:ln w="9525" algn="ctr">
            <a:noFill/>
            <a:round/>
            <a:headEnd/>
            <a:tailEnd/>
          </a:ln>
        </p:spPr>
        <p:txBody>
          <a:bodyPr/>
          <a:lstStyle/>
          <a:p>
            <a:r>
              <a:rPr lang="es-MX" sz="1200" b="0" u="none">
                <a:latin typeface="Verdana" pitchFamily="34" charset="0"/>
              </a:rPr>
              <a:t>Cojinoba moteada</a:t>
            </a:r>
            <a:endParaRPr lang="es-ES" sz="1200" b="0" u="none">
              <a:latin typeface="Verdana" pitchFamily="34" charset="0"/>
            </a:endParaRPr>
          </a:p>
        </p:txBody>
      </p:sp>
      <p:sp>
        <p:nvSpPr>
          <p:cNvPr id="9244" name="28 Rectángulo">
            <a:hlinkClick r:id="rId17" action="ppaction://hlinksldjump"/>
          </p:cNvPr>
          <p:cNvSpPr>
            <a:spLocks noChangeArrowheads="1"/>
          </p:cNvSpPr>
          <p:nvPr/>
        </p:nvSpPr>
        <p:spPr bwMode="auto">
          <a:xfrm>
            <a:off x="5929313" y="2500313"/>
            <a:ext cx="1857375" cy="285750"/>
          </a:xfrm>
          <a:prstGeom prst="rect">
            <a:avLst/>
          </a:prstGeom>
          <a:noFill/>
          <a:ln w="9525" algn="ctr">
            <a:noFill/>
            <a:round/>
            <a:headEnd/>
            <a:tailEnd/>
          </a:ln>
        </p:spPr>
        <p:txBody>
          <a:bodyPr/>
          <a:lstStyle/>
          <a:p>
            <a:r>
              <a:rPr lang="es-MX" sz="1200" b="0" u="none">
                <a:latin typeface="Verdana" pitchFamily="34" charset="0"/>
              </a:rPr>
              <a:t>Corvina</a:t>
            </a:r>
            <a:endParaRPr lang="es-ES" sz="1200" b="0" u="none">
              <a:latin typeface="Verdana" pitchFamily="34" charset="0"/>
            </a:endParaRPr>
          </a:p>
        </p:txBody>
      </p:sp>
      <p:sp>
        <p:nvSpPr>
          <p:cNvPr id="9245" name="29 Rectángulo">
            <a:hlinkClick r:id="rId18" action="ppaction://hlinksldjump"/>
          </p:cNvPr>
          <p:cNvSpPr>
            <a:spLocks noChangeArrowheads="1"/>
          </p:cNvSpPr>
          <p:nvPr/>
        </p:nvSpPr>
        <p:spPr bwMode="auto">
          <a:xfrm>
            <a:off x="3571875" y="6072188"/>
            <a:ext cx="2928938" cy="285750"/>
          </a:xfrm>
          <a:prstGeom prst="rect">
            <a:avLst/>
          </a:prstGeom>
          <a:noFill/>
          <a:ln w="9525" algn="ctr">
            <a:noFill/>
            <a:round/>
            <a:headEnd/>
            <a:tailEnd/>
          </a:ln>
        </p:spPr>
        <p:txBody>
          <a:bodyPr/>
          <a:lstStyle/>
          <a:p>
            <a:r>
              <a:rPr lang="es-MX" sz="1200" b="0" u="none">
                <a:latin typeface="Verdana" pitchFamily="34" charset="0"/>
              </a:rPr>
              <a:t>Congrio colorado</a:t>
            </a:r>
            <a:endParaRPr lang="es-ES" sz="1200" b="0" u="none">
              <a:latin typeface="Verdana" pitchFamily="34" charset="0"/>
            </a:endParaRPr>
          </a:p>
        </p:txBody>
      </p:sp>
      <p:sp>
        <p:nvSpPr>
          <p:cNvPr id="9246" name="30 Rectángulo">
            <a:hlinkClick r:id="rId19" action="ppaction://hlinksldjump"/>
          </p:cNvPr>
          <p:cNvSpPr>
            <a:spLocks noChangeArrowheads="1"/>
          </p:cNvSpPr>
          <p:nvPr/>
        </p:nvSpPr>
        <p:spPr bwMode="auto">
          <a:xfrm>
            <a:off x="3571875" y="6429375"/>
            <a:ext cx="2786063" cy="285750"/>
          </a:xfrm>
          <a:prstGeom prst="rect">
            <a:avLst/>
          </a:prstGeom>
          <a:noFill/>
          <a:ln w="9525" algn="ctr">
            <a:noFill/>
            <a:round/>
            <a:headEnd/>
            <a:tailEnd/>
          </a:ln>
        </p:spPr>
        <p:txBody>
          <a:bodyPr/>
          <a:lstStyle/>
          <a:p>
            <a:r>
              <a:rPr lang="es-MX" sz="1200" b="0" u="none">
                <a:latin typeface="Verdana" pitchFamily="34" charset="0"/>
              </a:rPr>
              <a:t>Congrio dorado</a:t>
            </a:r>
            <a:endParaRPr lang="es-ES" sz="1200" b="0" u="none">
              <a:latin typeface="Verdana" pitchFamily="34" charset="0"/>
            </a:endParaRPr>
          </a:p>
        </p:txBody>
      </p:sp>
      <p:sp>
        <p:nvSpPr>
          <p:cNvPr id="9247" name="31 Rectángulo">
            <a:hlinkClick r:id="rId20" action="ppaction://hlinksldjump"/>
          </p:cNvPr>
          <p:cNvSpPr>
            <a:spLocks noChangeArrowheads="1"/>
          </p:cNvSpPr>
          <p:nvPr/>
        </p:nvSpPr>
        <p:spPr bwMode="auto">
          <a:xfrm>
            <a:off x="5929313" y="1785938"/>
            <a:ext cx="1857375" cy="285750"/>
          </a:xfrm>
          <a:prstGeom prst="rect">
            <a:avLst/>
          </a:prstGeom>
          <a:noFill/>
          <a:ln w="9525" algn="ctr">
            <a:noFill/>
            <a:round/>
            <a:headEnd/>
            <a:tailEnd/>
          </a:ln>
        </p:spPr>
        <p:txBody>
          <a:bodyPr/>
          <a:lstStyle/>
          <a:p>
            <a:r>
              <a:rPr lang="es-MX" sz="1200" b="0" u="none">
                <a:latin typeface="Verdana" pitchFamily="34" charset="0"/>
              </a:rPr>
              <a:t>Congrio negro</a:t>
            </a:r>
            <a:endParaRPr lang="es-ES" sz="1200" b="0" u="none">
              <a:latin typeface="Verdana" pitchFamily="34" charset="0"/>
            </a:endParaRPr>
          </a:p>
        </p:txBody>
      </p:sp>
      <p:sp>
        <p:nvSpPr>
          <p:cNvPr id="9248" name="34 Rectángulo">
            <a:hlinkClick r:id="rId21" action="ppaction://hlinksldjump"/>
          </p:cNvPr>
          <p:cNvSpPr>
            <a:spLocks noChangeArrowheads="1"/>
          </p:cNvSpPr>
          <p:nvPr/>
        </p:nvSpPr>
        <p:spPr bwMode="auto">
          <a:xfrm>
            <a:off x="5929313" y="2143125"/>
            <a:ext cx="1857375" cy="285750"/>
          </a:xfrm>
          <a:prstGeom prst="rect">
            <a:avLst/>
          </a:prstGeom>
          <a:noFill/>
          <a:ln w="9525" algn="ctr">
            <a:noFill/>
            <a:round/>
            <a:headEnd/>
            <a:tailEnd/>
          </a:ln>
        </p:spPr>
        <p:txBody>
          <a:bodyPr/>
          <a:lstStyle/>
          <a:p>
            <a:r>
              <a:rPr lang="es-MX" sz="1200" b="0" u="none">
                <a:latin typeface="Verdana" pitchFamily="34" charset="0"/>
              </a:rPr>
              <a:t>Congrio plateado</a:t>
            </a:r>
            <a:endParaRPr lang="es-ES" sz="1200" b="0" u="none">
              <a:latin typeface="Verdana" pitchFamily="34" charset="0"/>
            </a:endParaRPr>
          </a:p>
        </p:txBody>
      </p:sp>
      <p:sp>
        <p:nvSpPr>
          <p:cNvPr id="9249" name="36 Rectángulo redondeado">
            <a:hlinkClick r:id="rId22" action="ppaction://hlinksldjump"/>
          </p:cNvPr>
          <p:cNvSpPr>
            <a:spLocks noChangeArrowheads="1"/>
          </p:cNvSpPr>
          <p:nvPr/>
        </p:nvSpPr>
        <p:spPr bwMode="auto">
          <a:xfrm>
            <a:off x="7000875" y="607218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9250" name="52 Rectángulo">
            <a:hlinkClick r:id="rId23" action="ppaction://hlinksldjump"/>
          </p:cNvPr>
          <p:cNvSpPr>
            <a:spLocks noChangeArrowheads="1"/>
          </p:cNvSpPr>
          <p:nvPr/>
        </p:nvSpPr>
        <p:spPr bwMode="auto">
          <a:xfrm>
            <a:off x="5929313" y="2857500"/>
            <a:ext cx="2571750" cy="285750"/>
          </a:xfrm>
          <a:prstGeom prst="rect">
            <a:avLst/>
          </a:prstGeom>
          <a:noFill/>
          <a:ln w="9525" algn="ctr">
            <a:noFill/>
            <a:round/>
            <a:headEnd/>
            <a:tailEnd/>
          </a:ln>
        </p:spPr>
        <p:txBody>
          <a:bodyPr/>
          <a:lstStyle/>
          <a:p>
            <a:r>
              <a:rPr lang="es-MX" sz="1200" b="0" u="none">
                <a:latin typeface="Verdana" pitchFamily="34" charset="0"/>
              </a:rPr>
              <a:t>Corvinilla de Juan Fernández</a:t>
            </a:r>
            <a:endParaRPr lang="es-ES" sz="1200" b="0" u="none">
              <a:latin typeface="Verdana" pitchFamily="34" charset="0"/>
            </a:endParaRPr>
          </a:p>
        </p:txBody>
      </p:sp>
      <p:sp>
        <p:nvSpPr>
          <p:cNvPr id="9251" name="53 Rectángulo">
            <a:hlinkClick r:id="rId24" action="ppaction://hlinksldjump"/>
          </p:cNvPr>
          <p:cNvSpPr>
            <a:spLocks noChangeArrowheads="1"/>
          </p:cNvSpPr>
          <p:nvPr/>
        </p:nvSpPr>
        <p:spPr bwMode="auto">
          <a:xfrm>
            <a:off x="5929313" y="3214688"/>
            <a:ext cx="2928937" cy="285750"/>
          </a:xfrm>
          <a:prstGeom prst="rect">
            <a:avLst/>
          </a:prstGeom>
          <a:noFill/>
          <a:ln w="9525" algn="ctr">
            <a:noFill/>
            <a:round/>
            <a:headEnd/>
            <a:tailEnd/>
          </a:ln>
        </p:spPr>
        <p:txBody>
          <a:bodyPr/>
          <a:lstStyle/>
          <a:p>
            <a:r>
              <a:rPr lang="es-MX" sz="1200" b="0" u="none">
                <a:latin typeface="Verdana" pitchFamily="34" charset="0"/>
              </a:rPr>
              <a:t>Cottoni</a:t>
            </a:r>
            <a:endParaRPr lang="es-ES" sz="1200" b="0" u="none">
              <a:latin typeface="Verdana" pitchFamily="34" charset="0"/>
            </a:endParaRPr>
          </a:p>
        </p:txBody>
      </p:sp>
      <p:sp>
        <p:nvSpPr>
          <p:cNvPr id="9252" name="54 Rectángulo">
            <a:hlinkClick r:id="rId24" action="ppaction://hlinksldjump"/>
          </p:cNvPr>
          <p:cNvSpPr>
            <a:spLocks noChangeArrowheads="1"/>
          </p:cNvSpPr>
          <p:nvPr/>
        </p:nvSpPr>
        <p:spPr bwMode="auto">
          <a:xfrm>
            <a:off x="5929313" y="3571875"/>
            <a:ext cx="2786062" cy="285750"/>
          </a:xfrm>
          <a:prstGeom prst="rect">
            <a:avLst/>
          </a:prstGeom>
          <a:noFill/>
          <a:ln w="9525" algn="ctr">
            <a:noFill/>
            <a:round/>
            <a:headEnd/>
            <a:tailEnd/>
          </a:ln>
        </p:spPr>
        <p:txBody>
          <a:bodyPr/>
          <a:lstStyle/>
          <a:p>
            <a:r>
              <a:rPr lang="es-MX" sz="1200" b="0" u="none">
                <a:latin typeface="Verdana" pitchFamily="34" charset="0"/>
              </a:rPr>
              <a:t>Culengue</a:t>
            </a:r>
            <a:endParaRPr lang="es-ES" sz="1200" b="0" u="none">
              <a:latin typeface="Verdana" pitchFamily="34" charset="0"/>
            </a:endParaRPr>
          </a:p>
        </p:txBody>
      </p:sp>
      <p:sp>
        <p:nvSpPr>
          <p:cNvPr id="9253" name="55 Rectángulo">
            <a:hlinkClick r:id="rId25" action="ppaction://hlinksldjump"/>
          </p:cNvPr>
          <p:cNvSpPr>
            <a:spLocks noChangeArrowheads="1"/>
          </p:cNvSpPr>
          <p:nvPr/>
        </p:nvSpPr>
        <p:spPr bwMode="auto">
          <a:xfrm>
            <a:off x="5929313" y="3929063"/>
            <a:ext cx="2571750" cy="285750"/>
          </a:xfrm>
          <a:prstGeom prst="rect">
            <a:avLst/>
          </a:prstGeom>
          <a:noFill/>
          <a:ln w="9525" algn="ctr">
            <a:noFill/>
            <a:round/>
            <a:headEnd/>
            <a:tailEnd/>
          </a:ln>
        </p:spPr>
        <p:txBody>
          <a:bodyPr/>
          <a:lstStyle/>
          <a:p>
            <a:r>
              <a:rPr lang="es-MX" sz="1200" b="0" u="none">
                <a:latin typeface="Verdana" pitchFamily="34" charset="0"/>
              </a:rPr>
              <a:t>Chungungo o Gato de Mar</a:t>
            </a:r>
            <a:endParaRPr lang="es-ES" sz="1200" b="0" u="none">
              <a:latin typeface="Verdana" pitchFamily="34" charset="0"/>
            </a:endParaRPr>
          </a:p>
        </p:txBody>
      </p:sp>
      <p:sp>
        <p:nvSpPr>
          <p:cNvPr id="9254" name="50 Rectángulo">
            <a:hlinkClick r:id="rId9" action="ppaction://hlinksldjump"/>
          </p:cNvPr>
          <p:cNvSpPr>
            <a:spLocks noChangeArrowheads="1"/>
          </p:cNvSpPr>
          <p:nvPr/>
        </p:nvSpPr>
        <p:spPr bwMode="auto">
          <a:xfrm>
            <a:off x="3571875" y="2143125"/>
            <a:ext cx="2857500" cy="285750"/>
          </a:xfrm>
          <a:prstGeom prst="rect">
            <a:avLst/>
          </a:prstGeom>
          <a:noFill/>
          <a:ln w="9525" algn="ctr">
            <a:noFill/>
            <a:round/>
            <a:headEnd/>
            <a:tailEnd/>
          </a:ln>
        </p:spPr>
        <p:txBody>
          <a:bodyPr/>
          <a:lstStyle/>
          <a:p>
            <a:r>
              <a:rPr lang="es-MX" sz="1200" b="0" u="none">
                <a:latin typeface="Verdana" pitchFamily="34" charset="0"/>
              </a:rPr>
              <a:t>Chicorea de mar</a:t>
            </a:r>
            <a:endParaRPr lang="es-ES" sz="1200" b="0" u="none">
              <a:latin typeface="Verdana" pitchFamily="34" charset="0"/>
            </a:endParaRPr>
          </a:p>
        </p:txBody>
      </p:sp>
      <p:sp>
        <p:nvSpPr>
          <p:cNvPr id="9255" name="45 Rectángulo">
            <a:hlinkClick r:id="rId26" action="ppaction://hlinksldjump"/>
          </p:cNvPr>
          <p:cNvSpPr>
            <a:spLocks noChangeArrowheads="1"/>
          </p:cNvSpPr>
          <p:nvPr/>
        </p:nvSpPr>
        <p:spPr bwMode="auto">
          <a:xfrm>
            <a:off x="785813" y="4929188"/>
            <a:ext cx="3500437" cy="285750"/>
          </a:xfrm>
          <a:prstGeom prst="rect">
            <a:avLst/>
          </a:prstGeom>
          <a:noFill/>
          <a:ln w="9525" algn="ctr">
            <a:noFill/>
            <a:round/>
            <a:headEnd/>
            <a:tailEnd/>
          </a:ln>
        </p:spPr>
        <p:txBody>
          <a:bodyPr/>
          <a:lstStyle/>
          <a:p>
            <a:r>
              <a:rPr lang="es-MX" sz="1200" b="0" u="none">
                <a:latin typeface="Verdana" pitchFamily="34" charset="0"/>
              </a:rPr>
              <a:t>Cauque del Maule</a:t>
            </a:r>
            <a:endParaRPr lang="es-ES" sz="1200" b="0" u="none">
              <a:latin typeface="Verdana" pitchFamily="34" charset="0"/>
            </a:endParaRPr>
          </a:p>
        </p:txBody>
      </p:sp>
      <p:sp>
        <p:nvSpPr>
          <p:cNvPr id="9256" name="45 Rectángulo">
            <a:hlinkClick r:id="rId26" action="ppaction://hlinksldjump"/>
          </p:cNvPr>
          <p:cNvSpPr>
            <a:spLocks noChangeArrowheads="1"/>
          </p:cNvSpPr>
          <p:nvPr/>
        </p:nvSpPr>
        <p:spPr bwMode="auto">
          <a:xfrm>
            <a:off x="785813" y="5286375"/>
            <a:ext cx="3500437" cy="285750"/>
          </a:xfrm>
          <a:prstGeom prst="rect">
            <a:avLst/>
          </a:prstGeom>
          <a:noFill/>
          <a:ln w="9525" algn="ctr">
            <a:noFill/>
            <a:round/>
            <a:headEnd/>
            <a:tailEnd/>
          </a:ln>
        </p:spPr>
        <p:txBody>
          <a:bodyPr/>
          <a:lstStyle/>
          <a:p>
            <a:r>
              <a:rPr lang="es-MX" sz="1200" b="0" u="none">
                <a:latin typeface="Verdana" pitchFamily="34" charset="0"/>
              </a:rPr>
              <a:t>Cauque del norte</a:t>
            </a:r>
            <a:endParaRPr lang="es-ES" sz="1200" b="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Congrio plateado</a:t>
            </a:r>
            <a:r>
              <a:rPr lang="es-MX" sz="900" dirty="0">
                <a:latin typeface="Verdana" pitchFamily="34" charset="0"/>
              </a:rPr>
              <a:t> </a:t>
            </a:r>
            <a:r>
              <a:rPr lang="es-MX" sz="900" i="1" dirty="0">
                <a:latin typeface="Verdana" pitchFamily="34" charset="0"/>
              </a:rPr>
              <a:t>(</a:t>
            </a:r>
            <a:r>
              <a:rPr lang="es-MX" sz="900" i="1" dirty="0" err="1">
                <a:latin typeface="Verdana" pitchFamily="34" charset="0"/>
              </a:rPr>
              <a:t>Basanago</a:t>
            </a:r>
            <a:r>
              <a:rPr lang="es-MX" sz="900" i="1" dirty="0">
                <a:latin typeface="Verdana" pitchFamily="34" charset="0"/>
              </a:rPr>
              <a:t> </a:t>
            </a:r>
            <a:r>
              <a:rPr lang="es-MX" sz="900" i="1" dirty="0" err="1">
                <a:latin typeface="Verdana" pitchFamily="34" charset="0"/>
              </a:rPr>
              <a:t>albescens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2948"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214313" y="928688"/>
            <a:ext cx="8786812" cy="552464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Corvina </a:t>
            </a:r>
            <a:r>
              <a:rPr lang="es-MX" sz="900" i="1" dirty="0">
                <a:latin typeface="Verdana" pitchFamily="34" charset="0"/>
              </a:rPr>
              <a:t>(</a:t>
            </a:r>
            <a:r>
              <a:rPr lang="es-ES" sz="900" i="1" dirty="0" err="1">
                <a:latin typeface="Verdana" pitchFamily="34" charset="0"/>
              </a:rPr>
              <a:t>Cilus</a:t>
            </a:r>
            <a:r>
              <a:rPr lang="es-ES" sz="900" i="1" dirty="0">
                <a:latin typeface="Verdana" pitchFamily="34" charset="0"/>
              </a:rPr>
              <a:t> </a:t>
            </a:r>
            <a:r>
              <a:rPr lang="es-ES" sz="900" i="1" dirty="0" err="1">
                <a:latin typeface="Verdana" pitchFamily="34" charset="0"/>
              </a:rPr>
              <a:t>gilberti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MX" sz="1200" b="0" u="none" dirty="0">
                <a:latin typeface="Verdana" pitchFamily="34" charset="0"/>
              </a:rPr>
              <a:t>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No aplica</a:t>
            </a:r>
            <a:r>
              <a:rPr lang="es-MX" sz="1400" b="0" u="none" dirty="0">
                <a:latin typeface="Verdana" pitchFamily="34" charset="0"/>
              </a:rPr>
              <a:t>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200" b="0" u="none" dirty="0" err="1">
                <a:latin typeface="Verdana" pitchFamily="34" charset="0"/>
              </a:rPr>
              <a:t>D.Ex.N°</a:t>
            </a:r>
            <a:r>
              <a:rPr lang="es-ES" sz="12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200" b="0" u="none" dirty="0">
              <a:latin typeface="Verdana" pitchFamily="34" charset="0"/>
            </a:endParaRPr>
          </a:p>
          <a:p>
            <a:pPr algn="just">
              <a:defRPr/>
            </a:pPr>
            <a:r>
              <a:rPr lang="es-ES" sz="1200" b="0" u="none" dirty="0">
                <a:latin typeface="Verdana" pitchFamily="34" charset="0"/>
              </a:rPr>
              <a:t>No obstante lo anterior, se permitirá la utilización del arte de pesca denominado "chinchorro“ (con o sin copo de las siguientes características: longitud máxima de 150 </a:t>
            </a:r>
            <a:r>
              <a:rPr lang="es-ES" sz="1200" b="0" u="none" dirty="0" err="1">
                <a:latin typeface="Verdana" pitchFamily="34" charset="0"/>
              </a:rPr>
              <a:t>bz</a:t>
            </a:r>
            <a:r>
              <a:rPr lang="es-ES" sz="1200" b="0" u="none" dirty="0">
                <a:latin typeface="Verdana" pitchFamily="34" charset="0"/>
              </a:rPr>
              <a:t> o 260 </a:t>
            </a:r>
            <a:r>
              <a:rPr lang="es-ES" sz="1200" b="0" u="none" dirty="0" err="1">
                <a:latin typeface="Verdana" pitchFamily="34" charset="0"/>
              </a:rPr>
              <a:t>mt</a:t>
            </a:r>
            <a:r>
              <a:rPr lang="es-ES" sz="1200" b="0" u="none" dirty="0">
                <a:latin typeface="Verdana" pitchFamily="34" charset="0"/>
              </a:rPr>
              <a:t>, altura máxima de 3 </a:t>
            </a:r>
            <a:r>
              <a:rPr lang="es-ES" sz="1200" b="0" u="none" dirty="0" err="1">
                <a:latin typeface="Verdana" pitchFamily="34" charset="0"/>
              </a:rPr>
              <a:t>bz</a:t>
            </a:r>
            <a:r>
              <a:rPr lang="es-ES" sz="1200" b="0" u="none" dirty="0">
                <a:latin typeface="Verdana" pitchFamily="34" charset="0"/>
              </a:rPr>
              <a:t>; el copo y las alas en su sector extremo, medio o central no podrán ser construidas con tamaños de malla inferiores a 4½ </a:t>
            </a:r>
            <a:r>
              <a:rPr lang="es-ES" sz="1200" b="0" u="none" dirty="0" err="1">
                <a:latin typeface="Verdana" pitchFamily="34" charset="0"/>
              </a:rPr>
              <a:t>plg</a:t>
            </a:r>
            <a:r>
              <a:rPr lang="es-ES" sz="1200" b="0" u="none" dirty="0">
                <a:latin typeface="Verdana" pitchFamily="34" charset="0"/>
              </a:rPr>
              <a:t>) por parte de las comunidades costeras de pescadores artesanales que tradicionalmente han realizado actividades pesqueras extractivas con dicho arte de pesca. Esto rige en el área marítima de la I a la X Regiones, con exclusión de la III y IV Regiones.</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R.Ex.N°</a:t>
            </a:r>
            <a:r>
              <a:rPr lang="es-ES" sz="1200" b="0" u="none" dirty="0">
                <a:latin typeface="Verdana" pitchFamily="34" charset="0"/>
              </a:rPr>
              <a:t> 1447 de 2010, fija para los ejemplares extraídos en el área marítima comprendida entre el límite norte de la XV región y el límite sur de la XII región, un TML de 60 </a:t>
            </a:r>
            <a:r>
              <a:rPr lang="es-ES" sz="1200" b="0" u="none" dirty="0" err="1">
                <a:latin typeface="Verdana" pitchFamily="34" charset="0"/>
              </a:rPr>
              <a:t>cms</a:t>
            </a:r>
            <a:r>
              <a:rPr lang="es-ES" sz="1200" b="0" u="none" dirty="0">
                <a:latin typeface="Verdana" pitchFamily="34" charset="0"/>
              </a:rPr>
              <a:t> de longitud total. La </a:t>
            </a:r>
            <a:r>
              <a:rPr lang="es-ES" sz="1200" b="0" u="none" dirty="0" err="1">
                <a:latin typeface="Verdana" pitchFamily="34" charset="0"/>
              </a:rPr>
              <a:t>R.Ex.N°</a:t>
            </a:r>
            <a:r>
              <a:rPr lang="es-ES" sz="1200" b="0" u="none" dirty="0">
                <a:latin typeface="Verdana" pitchFamily="34" charset="0"/>
              </a:rPr>
              <a:t> 1664 de 2010 modifica R.Ex.1447/2010 en el sentido de señalar que está medida comenzará a regir a partir del 30 de abril de 2012. La </a:t>
            </a:r>
            <a:r>
              <a:rPr lang="es-ES" sz="1200" b="0" u="none" dirty="0" err="1">
                <a:latin typeface="Verdana" pitchFamily="34" charset="0"/>
              </a:rPr>
              <a:t>Res.Ex.Nº</a:t>
            </a:r>
            <a:r>
              <a:rPr lang="es-ES" sz="1200" b="0" u="none" dirty="0">
                <a:latin typeface="Verdana" pitchFamily="34" charset="0"/>
              </a:rPr>
              <a:t> 1145 de 2012, prorroga por 1 año a partir del 30 de abril de 2012, la entrada en vigencia de esta medida. La </a:t>
            </a:r>
            <a:r>
              <a:rPr lang="es-ES" sz="1200" b="0" u="none" dirty="0" err="1">
                <a:latin typeface="Verdana" pitchFamily="34" charset="0"/>
              </a:rPr>
              <a:t>Res.Ex.Nº</a:t>
            </a:r>
            <a:r>
              <a:rPr lang="es-ES" sz="1200" b="0" u="none" dirty="0">
                <a:latin typeface="Verdana" pitchFamily="34" charset="0"/>
              </a:rPr>
              <a:t> 1117 de 2013, prorroga por 1 año a partir del 30 de abril de 2013, la entrada en vigencia de esta medida. </a:t>
            </a:r>
            <a:r>
              <a:rPr lang="es-ES" sz="1200" b="0" u="none" dirty="0" smtClean="0">
                <a:latin typeface="Verdana" pitchFamily="34" charset="0"/>
              </a:rPr>
              <a:t>La </a:t>
            </a:r>
            <a:r>
              <a:rPr lang="es-ES" sz="1200" b="0" u="none" dirty="0" err="1" smtClean="0">
                <a:latin typeface="Verdana" pitchFamily="34" charset="0"/>
              </a:rPr>
              <a:t>Res.Ex.Nº</a:t>
            </a:r>
            <a:r>
              <a:rPr lang="es-ES" sz="1200" b="0" u="none" dirty="0" smtClean="0">
                <a:latin typeface="Verdana" pitchFamily="34" charset="0"/>
              </a:rPr>
              <a:t> 1071 de 2014, prorroga por 1 año a partir del 30 de abril de 2014, la entrada en vigencia de esta medida. </a:t>
            </a:r>
            <a:endParaRPr lang="es-MX" sz="12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3972" name="57 Rectángulo redondeado">
            <a:hlinkClick r:id="rId2" action="ppaction://hlinksldjump"/>
          </p:cNvPr>
          <p:cNvSpPr>
            <a:spLocks noChangeArrowheads="1"/>
          </p:cNvSpPr>
          <p:nvPr/>
        </p:nvSpPr>
        <p:spPr bwMode="auto">
          <a:xfrm>
            <a:off x="7643813" y="1052513"/>
            <a:ext cx="1214437" cy="371475"/>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Corvinilla de Juan Fernández </a:t>
            </a:r>
            <a:r>
              <a:rPr lang="es-MX" sz="900" i="1" dirty="0">
                <a:latin typeface="Verdana" pitchFamily="34" charset="0"/>
              </a:rPr>
              <a:t>(</a:t>
            </a:r>
            <a:r>
              <a:rPr lang="es-MX" sz="900" i="1" dirty="0" err="1">
                <a:latin typeface="Verdana" pitchFamily="34" charset="0"/>
              </a:rPr>
              <a:t>Umbrina</a:t>
            </a:r>
            <a:r>
              <a:rPr lang="es-MX" sz="900" i="1" dirty="0">
                <a:latin typeface="Verdana" pitchFamily="34" charset="0"/>
              </a:rPr>
              <a:t> </a:t>
            </a:r>
            <a:r>
              <a:rPr lang="es-MX" sz="900" i="1" dirty="0" err="1">
                <a:latin typeface="Verdana" pitchFamily="34" charset="0"/>
              </a:rPr>
              <a:t>reedi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4996"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7" name="7 Rectángulo"/>
          <p:cNvSpPr>
            <a:spLocks noChangeArrowheads="1"/>
          </p:cNvSpPr>
          <p:nvPr/>
        </p:nvSpPr>
        <p:spPr bwMode="auto">
          <a:xfrm>
            <a:off x="428625" y="1143000"/>
            <a:ext cx="8358188" cy="178593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Cottoni</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Eucheuma</a:t>
            </a:r>
            <a:r>
              <a:rPr lang="es-ES" sz="900" i="1" dirty="0">
                <a:latin typeface="Verdana" pitchFamily="34" charset="0"/>
              </a:rPr>
              <a:t> </a:t>
            </a:r>
            <a:r>
              <a:rPr lang="es-ES" sz="900" i="1" dirty="0" err="1">
                <a:latin typeface="Verdana" pitchFamily="34" charset="0"/>
              </a:rPr>
              <a:t>cottonii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buFont typeface="Wingdings" pitchFamily="2" charset="2"/>
              <a:buChar char="ü"/>
              <a:defRPr/>
            </a:pPr>
            <a:r>
              <a:rPr lang="es-MX" sz="1400" b="0" u="none" dirty="0">
                <a:latin typeface="Verdana" pitchFamily="34" charset="0"/>
              </a:rPr>
              <a:t>Veda:						No aplica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86020" name="57 Rectángulo redondeado">
            <a:hlinkClick r:id="rId2" action="ppaction://hlinksldjump"/>
          </p:cNvPr>
          <p:cNvSpPr>
            <a:spLocks noChangeArrowheads="1"/>
          </p:cNvSpPr>
          <p:nvPr/>
        </p:nvSpPr>
        <p:spPr bwMode="auto">
          <a:xfrm>
            <a:off x="7429500" y="2500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000375"/>
            <a:ext cx="8358188" cy="328612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Culengue</a:t>
            </a:r>
            <a:r>
              <a:rPr lang="es-MX" sz="1400" dirty="0">
                <a:latin typeface="Verdana" pitchFamily="34" charset="0"/>
              </a:rPr>
              <a:t> </a:t>
            </a:r>
            <a:r>
              <a:rPr lang="es-MX" sz="900" i="1" dirty="0">
                <a:latin typeface="Verdana" pitchFamily="34" charset="0"/>
              </a:rPr>
              <a:t>(</a:t>
            </a:r>
            <a:r>
              <a:rPr lang="es-ES" sz="900" i="1" dirty="0" err="1">
                <a:latin typeface="Verdana" pitchFamily="34" charset="0"/>
              </a:rPr>
              <a:t>Gari</a:t>
            </a:r>
            <a:r>
              <a:rPr lang="es-ES" sz="900" i="1" dirty="0">
                <a:latin typeface="Verdana" pitchFamily="34" charset="0"/>
              </a:rPr>
              <a:t> solida)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400" b="0" u="none" dirty="0">
                <a:latin typeface="Verdana" pitchFamily="34" charset="0"/>
              </a:rPr>
              <a:t> </a:t>
            </a:r>
            <a:r>
              <a:rPr lang="es-ES" sz="1200" b="0" u="none" dirty="0" err="1">
                <a:latin typeface="Verdana" pitchFamily="34" charset="0"/>
              </a:rPr>
              <a:t>R.Ex.N°</a:t>
            </a:r>
            <a:r>
              <a:rPr lang="es-ES" sz="1200" b="0" u="none" dirty="0">
                <a:latin typeface="Verdana" pitchFamily="34" charset="0"/>
              </a:rPr>
              <a:t> 1208 de 2009, suspende por el plazo de 5 años contados a partir del 7 de abril de 2009, la inscripción en el RPA de la XV y I regiones, en todas sus categorías por haber alcanzado el estado de plena explotación.</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1102 de 1995, establece en el área marítima de la I a XI regiones una talla mínima legal de 60 mm.</a:t>
            </a:r>
          </a:p>
          <a:p>
            <a:pPr algn="just">
              <a:defRPr/>
            </a:pPr>
            <a:endParaRPr lang="es-MX" sz="1400" b="0" u="none" dirty="0">
              <a:latin typeface="Verdana" pitchFamily="34" charset="0"/>
            </a:endParaRPr>
          </a:p>
          <a:p>
            <a:pPr>
              <a:buFont typeface="Wingdings" pitchFamily="2" charset="2"/>
              <a:buChar char="ü"/>
              <a:defRPr/>
            </a:pPr>
            <a:r>
              <a:rPr lang="es-MX" sz="1400" b="0" u="none" dirty="0">
                <a:latin typeface="Verdana" pitchFamily="34" charset="0"/>
              </a:rPr>
              <a:t>Veda: 						No aplica </a:t>
            </a:r>
            <a:r>
              <a:rPr lang="es-MX" sz="1200" b="0" u="none" dirty="0">
                <a:latin typeface="Verdana" pitchFamily="34" charset="0"/>
              </a:rPr>
              <a:t/>
            </a:r>
            <a:br>
              <a:rPr lang="es-MX" sz="1200" b="0" u="none" dirty="0">
                <a:latin typeface="Verdana" pitchFamily="34" charset="0"/>
              </a:rPr>
            </a:b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86022" name="57 Rectángulo redondeado">
            <a:hlinkClick r:id="rId2" action="ppaction://hlinksldjump"/>
          </p:cNvPr>
          <p:cNvSpPr>
            <a:spLocks noChangeArrowheads="1"/>
          </p:cNvSpPr>
          <p:nvPr/>
        </p:nvSpPr>
        <p:spPr bwMode="auto">
          <a:xfrm>
            <a:off x="7429500" y="58578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Chungungo</a:t>
            </a:r>
            <a:r>
              <a:rPr lang="es-MX" sz="1400" dirty="0">
                <a:latin typeface="Verdana" pitchFamily="34" charset="0"/>
              </a:rPr>
              <a:t> o gato de mar </a:t>
            </a:r>
            <a:r>
              <a:rPr lang="es-MX" sz="900" i="1" dirty="0">
                <a:latin typeface="Verdana" pitchFamily="34" charset="0"/>
              </a:rPr>
              <a:t>(</a:t>
            </a:r>
            <a:r>
              <a:rPr lang="es-MX" sz="900" i="1" dirty="0" err="1">
                <a:latin typeface="Verdana" pitchFamily="34" charset="0"/>
              </a:rPr>
              <a:t>Lontra</a:t>
            </a:r>
            <a:r>
              <a:rPr lang="es-MX" sz="900" i="1" dirty="0">
                <a:latin typeface="Verdana" pitchFamily="34" charset="0"/>
              </a:rPr>
              <a:t> felina)</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7044"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común </a:t>
            </a:r>
            <a:r>
              <a:rPr lang="es-MX" sz="900" i="1" dirty="0">
                <a:latin typeface="Verdana" pitchFamily="34" charset="0"/>
              </a:rPr>
              <a:t>(</a:t>
            </a:r>
            <a:r>
              <a:rPr lang="es-MX" sz="900" i="1" dirty="0" err="1">
                <a:latin typeface="Verdana" pitchFamily="34" charset="0"/>
              </a:rPr>
              <a:t>Delphinus</a:t>
            </a:r>
            <a:r>
              <a:rPr lang="es-MX" sz="900" i="1" dirty="0">
                <a:latin typeface="Verdana" pitchFamily="34" charset="0"/>
              </a:rPr>
              <a:t> </a:t>
            </a:r>
            <a:r>
              <a:rPr lang="es-MX" sz="900" i="1" dirty="0" err="1">
                <a:latin typeface="Verdana" pitchFamily="34" charset="0"/>
              </a:rPr>
              <a:t>delphis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87046"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común de rostro largo </a:t>
            </a:r>
            <a:r>
              <a:rPr lang="es-MX" sz="900" i="1" dirty="0">
                <a:latin typeface="Verdana" pitchFamily="34" charset="0"/>
              </a:rPr>
              <a:t>(</a:t>
            </a:r>
            <a:r>
              <a:rPr lang="es-MX" sz="900" i="1" dirty="0" err="1">
                <a:latin typeface="Verdana" pitchFamily="34" charset="0"/>
              </a:rPr>
              <a:t>Delphinus</a:t>
            </a:r>
            <a:r>
              <a:rPr lang="es-MX" sz="900" i="1" dirty="0">
                <a:latin typeface="Verdana" pitchFamily="34" charset="0"/>
              </a:rPr>
              <a:t> </a:t>
            </a:r>
            <a:r>
              <a:rPr lang="es-MX" sz="900" i="1" dirty="0" err="1">
                <a:latin typeface="Verdana" pitchFamily="34" charset="0"/>
              </a:rPr>
              <a:t>capensis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8068"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gris </a:t>
            </a:r>
            <a:r>
              <a:rPr lang="es-MX" sz="900" i="1" dirty="0">
                <a:latin typeface="Verdana" pitchFamily="34" charset="0"/>
              </a:rPr>
              <a:t>(</a:t>
            </a:r>
            <a:r>
              <a:rPr lang="es-MX" sz="900" i="1" dirty="0" err="1">
                <a:latin typeface="Verdana" pitchFamily="34" charset="0"/>
              </a:rPr>
              <a:t>Gramphus</a:t>
            </a:r>
            <a:r>
              <a:rPr lang="es-MX" sz="900" i="1" dirty="0">
                <a:latin typeface="Verdana" pitchFamily="34" charset="0"/>
              </a:rPr>
              <a:t> </a:t>
            </a:r>
            <a:r>
              <a:rPr lang="es-MX" sz="900" i="1" dirty="0" err="1">
                <a:latin typeface="Verdana" pitchFamily="34" charset="0"/>
              </a:rPr>
              <a:t>griseus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88070"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listado o </a:t>
            </a:r>
            <a:r>
              <a:rPr lang="es-MX" sz="1400" dirty="0" err="1">
                <a:latin typeface="Verdana" pitchFamily="34" charset="0"/>
              </a:rPr>
              <a:t>estenela</a:t>
            </a:r>
            <a:r>
              <a:rPr lang="es-MX" sz="1400" dirty="0">
                <a:latin typeface="Verdana" pitchFamily="34" charset="0"/>
              </a:rPr>
              <a:t> listada </a:t>
            </a:r>
            <a:r>
              <a:rPr lang="es-MX" sz="900" i="1" dirty="0">
                <a:latin typeface="Verdana" pitchFamily="34" charset="0"/>
              </a:rPr>
              <a:t>(</a:t>
            </a:r>
            <a:r>
              <a:rPr lang="es-MX" sz="900" i="1" dirty="0" err="1">
                <a:latin typeface="Verdana" pitchFamily="34" charset="0"/>
              </a:rPr>
              <a:t>Stenella</a:t>
            </a:r>
            <a:r>
              <a:rPr lang="es-MX" sz="900" i="1" dirty="0">
                <a:latin typeface="Verdana" pitchFamily="34" charset="0"/>
              </a:rPr>
              <a:t> </a:t>
            </a:r>
            <a:r>
              <a:rPr lang="es-MX" sz="900" i="1" dirty="0" err="1">
                <a:latin typeface="Verdana" pitchFamily="34" charset="0"/>
              </a:rPr>
              <a:t>caeruleoalba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defRPr/>
            </a:pP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89092"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manchado o </a:t>
            </a:r>
            <a:r>
              <a:rPr lang="es-MX" sz="1400" dirty="0" err="1">
                <a:latin typeface="Verdana" pitchFamily="34" charset="0"/>
              </a:rPr>
              <a:t>estenela</a:t>
            </a:r>
            <a:r>
              <a:rPr lang="es-MX" sz="1400" dirty="0">
                <a:latin typeface="Verdana" pitchFamily="34" charset="0"/>
              </a:rPr>
              <a:t> machada </a:t>
            </a:r>
            <a:r>
              <a:rPr lang="es-MX" sz="900" i="1" dirty="0">
                <a:latin typeface="Verdana" pitchFamily="34" charset="0"/>
              </a:rPr>
              <a:t>(</a:t>
            </a:r>
            <a:r>
              <a:rPr lang="es-MX" sz="900" i="1" dirty="0" err="1">
                <a:latin typeface="Verdana" pitchFamily="34" charset="0"/>
              </a:rPr>
              <a:t>Stenella</a:t>
            </a:r>
            <a:r>
              <a:rPr lang="es-MX" sz="900" i="1" dirty="0">
                <a:latin typeface="Verdana" pitchFamily="34" charset="0"/>
              </a:rPr>
              <a:t> </a:t>
            </a:r>
            <a:r>
              <a:rPr lang="es-MX" sz="900" i="1" dirty="0" err="1">
                <a:latin typeface="Verdana" pitchFamily="34" charset="0"/>
              </a:rPr>
              <a:t>attenuata</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a:t>
            </a:r>
            <a:endParaRPr lang="es-MX" sz="1200" b="0" u="none" dirty="0">
              <a:latin typeface="Verdana" pitchFamily="34" charset="0"/>
            </a:endParaRPr>
          </a:p>
          <a:p>
            <a:pPr algn="just">
              <a:buFont typeface="Wingdings" pitchFamily="2" charset="2"/>
              <a:buChar char="ü"/>
              <a:defRPr/>
            </a:pP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89094"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oscuro </a:t>
            </a:r>
            <a:r>
              <a:rPr lang="es-MX" sz="900" i="1" dirty="0">
                <a:latin typeface="Verdana" pitchFamily="34" charset="0"/>
              </a:rPr>
              <a:t>(</a:t>
            </a:r>
            <a:r>
              <a:rPr lang="es-MX" sz="900" i="1" dirty="0" err="1">
                <a:latin typeface="Verdana" pitchFamily="34" charset="0"/>
              </a:rPr>
              <a:t>Lagenorhynchus</a:t>
            </a:r>
            <a:r>
              <a:rPr lang="es-MX" sz="900" i="1" dirty="0">
                <a:latin typeface="Verdana" pitchFamily="34" charset="0"/>
              </a:rPr>
              <a:t> </a:t>
            </a:r>
            <a:r>
              <a:rPr lang="es-MX" sz="900" i="1" dirty="0" err="1">
                <a:latin typeface="Verdana" pitchFamily="34" charset="0"/>
              </a:rPr>
              <a:t>obscurus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0116"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austral </a:t>
            </a:r>
            <a:r>
              <a:rPr lang="es-MX" sz="900" i="1" dirty="0">
                <a:latin typeface="Verdana" pitchFamily="34" charset="0"/>
              </a:rPr>
              <a:t>(</a:t>
            </a:r>
            <a:r>
              <a:rPr lang="es-MX" sz="900" i="1" dirty="0" err="1">
                <a:latin typeface="Verdana" pitchFamily="34" charset="0"/>
              </a:rPr>
              <a:t>Lagenorhynchus</a:t>
            </a:r>
            <a:r>
              <a:rPr lang="es-MX" sz="900" i="1" dirty="0">
                <a:latin typeface="Verdana" pitchFamily="34" charset="0"/>
              </a:rPr>
              <a:t> </a:t>
            </a:r>
            <a:r>
              <a:rPr lang="es-MX" sz="900" i="1" dirty="0" err="1">
                <a:latin typeface="Verdana" pitchFamily="34" charset="0"/>
              </a:rPr>
              <a:t>australis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0118"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cruzado </a:t>
            </a:r>
            <a:r>
              <a:rPr lang="es-MX" sz="900" i="1" dirty="0">
                <a:latin typeface="Verdana" pitchFamily="34" charset="0"/>
              </a:rPr>
              <a:t>(</a:t>
            </a:r>
            <a:r>
              <a:rPr lang="es-MX" sz="900" i="1" dirty="0" err="1">
                <a:latin typeface="Verdana" pitchFamily="34" charset="0"/>
              </a:rPr>
              <a:t>Lagenorhynchus</a:t>
            </a:r>
            <a:r>
              <a:rPr lang="es-MX" sz="900" i="1" dirty="0">
                <a:latin typeface="Verdana" pitchFamily="34" charset="0"/>
              </a:rPr>
              <a:t> </a:t>
            </a:r>
            <a:r>
              <a:rPr lang="es-MX" sz="900" i="1" dirty="0" err="1">
                <a:latin typeface="Verdana" pitchFamily="34" charset="0"/>
              </a:rPr>
              <a:t>cruciger</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1140"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liso del sur </a:t>
            </a:r>
            <a:r>
              <a:rPr lang="es-MX" sz="900" i="1" dirty="0">
                <a:latin typeface="Verdana" pitchFamily="34" charset="0"/>
              </a:rPr>
              <a:t>(</a:t>
            </a:r>
            <a:r>
              <a:rPr lang="es-MX" sz="900" i="1" dirty="0" err="1">
                <a:latin typeface="Verdana" pitchFamily="34" charset="0"/>
              </a:rPr>
              <a:t>Lissodelphis</a:t>
            </a:r>
            <a:r>
              <a:rPr lang="es-MX" sz="900" i="1" dirty="0">
                <a:latin typeface="Verdana" pitchFamily="34" charset="0"/>
              </a:rPr>
              <a:t> </a:t>
            </a:r>
            <a:r>
              <a:rPr lang="es-MX" sz="900" i="1" dirty="0" err="1">
                <a:latin typeface="Verdana" pitchFamily="34" charset="0"/>
              </a:rPr>
              <a:t>peronii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1142"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85875"/>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nariz de botella o </a:t>
            </a:r>
            <a:r>
              <a:rPr lang="es-MX" sz="1400" dirty="0" err="1">
                <a:latin typeface="Verdana" pitchFamily="34" charset="0"/>
              </a:rPr>
              <a:t>tursión</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Tursiops</a:t>
            </a:r>
            <a:r>
              <a:rPr lang="es-MX" sz="900" i="1" dirty="0">
                <a:latin typeface="Verdana" pitchFamily="34" charset="0"/>
              </a:rPr>
              <a:t> </a:t>
            </a:r>
            <a:r>
              <a:rPr lang="es-MX" sz="900" i="1" dirty="0" err="1">
                <a:latin typeface="Verdana" pitchFamily="34" charset="0"/>
              </a:rPr>
              <a:t>truncatus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2164"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429000"/>
            <a:ext cx="8358188" cy="2071688"/>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de diente áspero </a:t>
            </a:r>
            <a:r>
              <a:rPr lang="es-MX" sz="900" i="1" dirty="0">
                <a:latin typeface="Verdana" pitchFamily="34" charset="0"/>
              </a:rPr>
              <a:t>(</a:t>
            </a:r>
            <a:r>
              <a:rPr lang="es-MX" sz="900" i="1" dirty="0" err="1">
                <a:latin typeface="Verdana" pitchFamily="34" charset="0"/>
              </a:rPr>
              <a:t>Steno</a:t>
            </a:r>
            <a:r>
              <a:rPr lang="es-MX" sz="900" i="1" dirty="0">
                <a:latin typeface="Verdana" pitchFamily="34" charset="0"/>
              </a:rPr>
              <a:t> </a:t>
            </a:r>
            <a:r>
              <a:rPr lang="es-MX" sz="900" i="1" dirty="0" err="1">
                <a:latin typeface="Verdana" pitchFamily="34" charset="0"/>
              </a:rPr>
              <a:t>bredanensis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2166" name="57 Rectángulo redondeado">
            <a:hlinkClick r:id="rId2" action="ppaction://hlinksldjump"/>
          </p:cNvPr>
          <p:cNvSpPr>
            <a:spLocks noChangeArrowheads="1"/>
          </p:cNvSpPr>
          <p:nvPr/>
        </p:nvSpPr>
        <p:spPr bwMode="auto">
          <a:xfrm>
            <a:off x="7429500" y="507206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CONSULTA DE MEDIDAS DE ADMINISTRACIÓN VIGENTES</a:t>
            </a:r>
            <a:endParaRPr lang="es-ES" sz="2400" b="1" kern="1200" dirty="0">
              <a:solidFill>
                <a:srgbClr val="006CB7"/>
              </a:solidFill>
              <a:latin typeface="Verdana" pitchFamily="34" charset="0"/>
              <a:ea typeface="+mn-ea"/>
              <a:cs typeface="+mn-cs"/>
            </a:endParaRPr>
          </a:p>
        </p:txBody>
      </p:sp>
      <p:sp>
        <p:nvSpPr>
          <p:cNvPr id="33" name="32 Elipse"/>
          <p:cNvSpPr/>
          <p:nvPr/>
        </p:nvSpPr>
        <p:spPr bwMode="auto">
          <a:xfrm>
            <a:off x="357188" y="1285875"/>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D</a:t>
            </a:r>
            <a:endParaRPr lang="es-ES" dirty="0">
              <a:solidFill>
                <a:schemeClr val="bg1"/>
              </a:solidFill>
            </a:endParaRPr>
          </a:p>
        </p:txBody>
      </p:sp>
      <p:sp>
        <p:nvSpPr>
          <p:cNvPr id="10244" name="33 Rectángulo">
            <a:hlinkClick r:id="rId2" action="ppaction://hlinksldjump"/>
          </p:cNvPr>
          <p:cNvSpPr>
            <a:spLocks noChangeArrowheads="1"/>
          </p:cNvSpPr>
          <p:nvPr/>
        </p:nvSpPr>
        <p:spPr bwMode="auto">
          <a:xfrm>
            <a:off x="1357313" y="1571625"/>
            <a:ext cx="1857375" cy="285750"/>
          </a:xfrm>
          <a:prstGeom prst="rect">
            <a:avLst/>
          </a:prstGeom>
          <a:noFill/>
          <a:ln w="9525" algn="ctr">
            <a:noFill/>
            <a:round/>
            <a:headEnd/>
            <a:tailEnd/>
          </a:ln>
        </p:spPr>
        <p:txBody>
          <a:bodyPr/>
          <a:lstStyle/>
          <a:p>
            <a:r>
              <a:rPr lang="es-MX" sz="1400" b="0" u="none">
                <a:latin typeface="Verdana" pitchFamily="34" charset="0"/>
              </a:rPr>
              <a:t>Delfín común</a:t>
            </a:r>
            <a:endParaRPr lang="es-ES" sz="1400" b="0" u="none">
              <a:latin typeface="Verdana" pitchFamily="34" charset="0"/>
            </a:endParaRPr>
          </a:p>
        </p:txBody>
      </p:sp>
      <p:sp>
        <p:nvSpPr>
          <p:cNvPr id="10245" name="39 Rectángulo">
            <a:hlinkClick r:id="rId3" action="ppaction://hlinksldjump"/>
          </p:cNvPr>
          <p:cNvSpPr>
            <a:spLocks noChangeArrowheads="1"/>
          </p:cNvSpPr>
          <p:nvPr/>
        </p:nvSpPr>
        <p:spPr bwMode="auto">
          <a:xfrm>
            <a:off x="1357313" y="2286000"/>
            <a:ext cx="3357562" cy="285750"/>
          </a:xfrm>
          <a:prstGeom prst="rect">
            <a:avLst/>
          </a:prstGeom>
          <a:noFill/>
          <a:ln w="9525" algn="ctr">
            <a:noFill/>
            <a:round/>
            <a:headEnd/>
            <a:tailEnd/>
          </a:ln>
        </p:spPr>
        <p:txBody>
          <a:bodyPr/>
          <a:lstStyle/>
          <a:p>
            <a:r>
              <a:rPr lang="es-MX" sz="1400" b="0" u="none">
                <a:latin typeface="Verdana" pitchFamily="34" charset="0"/>
              </a:rPr>
              <a:t>Delfín girador o estenela giradora</a:t>
            </a:r>
            <a:endParaRPr lang="es-ES" sz="1400" b="0" u="none">
              <a:latin typeface="Verdana" pitchFamily="34" charset="0"/>
            </a:endParaRPr>
          </a:p>
        </p:txBody>
      </p:sp>
      <p:sp>
        <p:nvSpPr>
          <p:cNvPr id="10246" name="40 Rectángulo">
            <a:hlinkClick r:id="rId4" action="ppaction://hlinksldjump"/>
          </p:cNvPr>
          <p:cNvSpPr>
            <a:spLocks noChangeArrowheads="1"/>
          </p:cNvSpPr>
          <p:nvPr/>
        </p:nvSpPr>
        <p:spPr bwMode="auto">
          <a:xfrm>
            <a:off x="1357313" y="2643188"/>
            <a:ext cx="2500312" cy="285750"/>
          </a:xfrm>
          <a:prstGeom prst="rect">
            <a:avLst/>
          </a:prstGeom>
          <a:noFill/>
          <a:ln w="9525" algn="ctr">
            <a:noFill/>
            <a:round/>
            <a:headEnd/>
            <a:tailEnd/>
          </a:ln>
        </p:spPr>
        <p:txBody>
          <a:bodyPr/>
          <a:lstStyle/>
          <a:p>
            <a:r>
              <a:rPr lang="es-MX" sz="1400" b="0" u="none">
                <a:latin typeface="Verdana" pitchFamily="34" charset="0"/>
              </a:rPr>
              <a:t>Delfín gris</a:t>
            </a:r>
            <a:endParaRPr lang="es-ES" sz="1400" b="0" u="none">
              <a:latin typeface="Verdana" pitchFamily="34" charset="0"/>
            </a:endParaRPr>
          </a:p>
        </p:txBody>
      </p:sp>
      <p:sp>
        <p:nvSpPr>
          <p:cNvPr id="10247" name="41 Rectángulo">
            <a:hlinkClick r:id="rId5" action="ppaction://hlinksldjump"/>
          </p:cNvPr>
          <p:cNvSpPr>
            <a:spLocks noChangeArrowheads="1"/>
          </p:cNvSpPr>
          <p:nvPr/>
        </p:nvSpPr>
        <p:spPr bwMode="auto">
          <a:xfrm>
            <a:off x="1357313" y="3000375"/>
            <a:ext cx="3214687" cy="285750"/>
          </a:xfrm>
          <a:prstGeom prst="rect">
            <a:avLst/>
          </a:prstGeom>
          <a:noFill/>
          <a:ln w="9525" algn="ctr">
            <a:noFill/>
            <a:round/>
            <a:headEnd/>
            <a:tailEnd/>
          </a:ln>
        </p:spPr>
        <p:txBody>
          <a:bodyPr/>
          <a:lstStyle/>
          <a:p>
            <a:r>
              <a:rPr lang="es-MX" sz="1400" b="0" u="none">
                <a:latin typeface="Verdana" pitchFamily="34" charset="0"/>
              </a:rPr>
              <a:t>Delfín listado o estenela listada</a:t>
            </a:r>
            <a:endParaRPr lang="es-ES" sz="1400" b="0" u="none">
              <a:latin typeface="Verdana" pitchFamily="34" charset="0"/>
            </a:endParaRPr>
          </a:p>
        </p:txBody>
      </p:sp>
      <p:sp>
        <p:nvSpPr>
          <p:cNvPr id="10248" name="42 Rectángulo">
            <a:hlinkClick r:id="rId5" action="ppaction://hlinksldjump"/>
          </p:cNvPr>
          <p:cNvSpPr>
            <a:spLocks noChangeArrowheads="1"/>
          </p:cNvSpPr>
          <p:nvPr/>
        </p:nvSpPr>
        <p:spPr bwMode="auto">
          <a:xfrm>
            <a:off x="1357313" y="3357563"/>
            <a:ext cx="4000500" cy="285750"/>
          </a:xfrm>
          <a:prstGeom prst="rect">
            <a:avLst/>
          </a:prstGeom>
          <a:noFill/>
          <a:ln w="9525" algn="ctr">
            <a:noFill/>
            <a:round/>
            <a:headEnd/>
            <a:tailEnd/>
          </a:ln>
        </p:spPr>
        <p:txBody>
          <a:bodyPr/>
          <a:lstStyle/>
          <a:p>
            <a:r>
              <a:rPr lang="es-MX" sz="1400" b="0" u="none">
                <a:latin typeface="Verdana" pitchFamily="34" charset="0"/>
              </a:rPr>
              <a:t>Delfín manchado o estenela manchada</a:t>
            </a:r>
            <a:endParaRPr lang="es-ES" sz="1400" b="0" u="none">
              <a:latin typeface="Verdana" pitchFamily="34" charset="0"/>
            </a:endParaRPr>
          </a:p>
        </p:txBody>
      </p:sp>
      <p:sp>
        <p:nvSpPr>
          <p:cNvPr id="10249" name="43 Rectángulo">
            <a:hlinkClick r:id="rId6" action="ppaction://hlinksldjump"/>
          </p:cNvPr>
          <p:cNvSpPr>
            <a:spLocks noChangeArrowheads="1"/>
          </p:cNvSpPr>
          <p:nvPr/>
        </p:nvSpPr>
        <p:spPr bwMode="auto">
          <a:xfrm>
            <a:off x="1357313" y="3714750"/>
            <a:ext cx="1857375" cy="285750"/>
          </a:xfrm>
          <a:prstGeom prst="rect">
            <a:avLst/>
          </a:prstGeom>
          <a:noFill/>
          <a:ln w="9525" algn="ctr">
            <a:noFill/>
            <a:round/>
            <a:headEnd/>
            <a:tailEnd/>
          </a:ln>
        </p:spPr>
        <p:txBody>
          <a:bodyPr/>
          <a:lstStyle/>
          <a:p>
            <a:r>
              <a:rPr lang="es-MX" sz="1400" b="0" u="none">
                <a:latin typeface="Verdana" pitchFamily="34" charset="0"/>
              </a:rPr>
              <a:t>Delfín oscuro</a:t>
            </a:r>
            <a:endParaRPr lang="es-ES" sz="1400" b="0" u="none">
              <a:latin typeface="Verdana" pitchFamily="34" charset="0"/>
            </a:endParaRPr>
          </a:p>
        </p:txBody>
      </p:sp>
      <p:sp>
        <p:nvSpPr>
          <p:cNvPr id="10250" name="44 Rectángulo">
            <a:hlinkClick r:id="rId6" action="ppaction://hlinksldjump"/>
          </p:cNvPr>
          <p:cNvSpPr>
            <a:spLocks noChangeArrowheads="1"/>
          </p:cNvSpPr>
          <p:nvPr/>
        </p:nvSpPr>
        <p:spPr bwMode="auto">
          <a:xfrm>
            <a:off x="1357313" y="4071938"/>
            <a:ext cx="2928937" cy="357187"/>
          </a:xfrm>
          <a:prstGeom prst="rect">
            <a:avLst/>
          </a:prstGeom>
          <a:noFill/>
          <a:ln w="9525" algn="ctr">
            <a:noFill/>
            <a:round/>
            <a:headEnd/>
            <a:tailEnd/>
          </a:ln>
        </p:spPr>
        <p:txBody>
          <a:bodyPr/>
          <a:lstStyle/>
          <a:p>
            <a:r>
              <a:rPr lang="es-MX" sz="1400" b="0" u="none">
                <a:latin typeface="Verdana" pitchFamily="34" charset="0"/>
              </a:rPr>
              <a:t>Delfín austral</a:t>
            </a:r>
            <a:endParaRPr lang="es-ES" sz="1400" b="0" u="none">
              <a:latin typeface="Verdana" pitchFamily="34" charset="0"/>
            </a:endParaRPr>
          </a:p>
        </p:txBody>
      </p:sp>
      <p:sp>
        <p:nvSpPr>
          <p:cNvPr id="10251" name="45 Rectángulo">
            <a:hlinkClick r:id="rId7" action="ppaction://hlinksldjump"/>
          </p:cNvPr>
          <p:cNvSpPr>
            <a:spLocks noChangeArrowheads="1"/>
          </p:cNvSpPr>
          <p:nvPr/>
        </p:nvSpPr>
        <p:spPr bwMode="auto">
          <a:xfrm>
            <a:off x="1357313" y="4429125"/>
            <a:ext cx="3500437" cy="285750"/>
          </a:xfrm>
          <a:prstGeom prst="rect">
            <a:avLst/>
          </a:prstGeom>
          <a:noFill/>
          <a:ln w="9525" algn="ctr">
            <a:noFill/>
            <a:round/>
            <a:headEnd/>
            <a:tailEnd/>
          </a:ln>
        </p:spPr>
        <p:txBody>
          <a:bodyPr/>
          <a:lstStyle/>
          <a:p>
            <a:r>
              <a:rPr lang="es-MX" sz="1400" b="0" u="none">
                <a:latin typeface="Verdana" pitchFamily="34" charset="0"/>
              </a:rPr>
              <a:t>Delfín cruzado</a:t>
            </a:r>
            <a:endParaRPr lang="es-ES" sz="1400" b="0" u="none">
              <a:latin typeface="Verdana" pitchFamily="34" charset="0"/>
            </a:endParaRPr>
          </a:p>
        </p:txBody>
      </p:sp>
      <p:sp>
        <p:nvSpPr>
          <p:cNvPr id="10252" name="46 Rectángulo">
            <a:hlinkClick r:id="rId7" action="ppaction://hlinksldjump"/>
          </p:cNvPr>
          <p:cNvSpPr>
            <a:spLocks noChangeArrowheads="1"/>
          </p:cNvSpPr>
          <p:nvPr/>
        </p:nvSpPr>
        <p:spPr bwMode="auto">
          <a:xfrm>
            <a:off x="1357313" y="4786313"/>
            <a:ext cx="3214687" cy="285750"/>
          </a:xfrm>
          <a:prstGeom prst="rect">
            <a:avLst/>
          </a:prstGeom>
          <a:noFill/>
          <a:ln w="9525" algn="ctr">
            <a:noFill/>
            <a:round/>
            <a:headEnd/>
            <a:tailEnd/>
          </a:ln>
        </p:spPr>
        <p:txBody>
          <a:bodyPr/>
          <a:lstStyle/>
          <a:p>
            <a:r>
              <a:rPr lang="es-MX" sz="1400" b="0" u="none">
                <a:latin typeface="Verdana" pitchFamily="34" charset="0"/>
              </a:rPr>
              <a:t>Delfín liso del sur</a:t>
            </a:r>
            <a:endParaRPr lang="es-ES" sz="1400" b="0" u="none">
              <a:latin typeface="Verdana" pitchFamily="34" charset="0"/>
            </a:endParaRPr>
          </a:p>
        </p:txBody>
      </p:sp>
      <p:sp>
        <p:nvSpPr>
          <p:cNvPr id="10253" name="47 Rectángulo">
            <a:hlinkClick r:id="rId8" action="ppaction://hlinksldjump"/>
          </p:cNvPr>
          <p:cNvSpPr>
            <a:spLocks noChangeArrowheads="1"/>
          </p:cNvSpPr>
          <p:nvPr/>
        </p:nvSpPr>
        <p:spPr bwMode="auto">
          <a:xfrm>
            <a:off x="1357313" y="5143500"/>
            <a:ext cx="3143250" cy="285750"/>
          </a:xfrm>
          <a:prstGeom prst="rect">
            <a:avLst/>
          </a:prstGeom>
          <a:noFill/>
          <a:ln w="9525" algn="ctr">
            <a:noFill/>
            <a:round/>
            <a:headEnd/>
            <a:tailEnd/>
          </a:ln>
        </p:spPr>
        <p:txBody>
          <a:bodyPr/>
          <a:lstStyle/>
          <a:p>
            <a:r>
              <a:rPr lang="es-MX" sz="1400" b="0" u="none">
                <a:latin typeface="Verdana" pitchFamily="34" charset="0"/>
              </a:rPr>
              <a:t>Delfín nariz de botella o tursión</a:t>
            </a:r>
            <a:endParaRPr lang="es-ES" sz="1400" b="0" u="none">
              <a:latin typeface="Verdana" pitchFamily="34" charset="0"/>
            </a:endParaRPr>
          </a:p>
        </p:txBody>
      </p:sp>
      <p:sp>
        <p:nvSpPr>
          <p:cNvPr id="10254" name="49 Rectángulo">
            <a:hlinkClick r:id="rId8" action="ppaction://hlinksldjump"/>
          </p:cNvPr>
          <p:cNvSpPr>
            <a:spLocks noChangeArrowheads="1"/>
          </p:cNvSpPr>
          <p:nvPr/>
        </p:nvSpPr>
        <p:spPr bwMode="auto">
          <a:xfrm>
            <a:off x="1357313" y="5500688"/>
            <a:ext cx="3286125" cy="285750"/>
          </a:xfrm>
          <a:prstGeom prst="rect">
            <a:avLst/>
          </a:prstGeom>
          <a:noFill/>
          <a:ln w="9525" algn="ctr">
            <a:noFill/>
            <a:round/>
            <a:headEnd/>
            <a:tailEnd/>
          </a:ln>
        </p:spPr>
        <p:txBody>
          <a:bodyPr/>
          <a:lstStyle/>
          <a:p>
            <a:r>
              <a:rPr lang="es-MX" sz="1400" b="0" u="none">
                <a:latin typeface="Verdana" pitchFamily="34" charset="0"/>
              </a:rPr>
              <a:t>Delfín de diente áspero</a:t>
            </a:r>
            <a:endParaRPr lang="es-ES" sz="1400" b="0" u="none">
              <a:latin typeface="Verdana" pitchFamily="34" charset="0"/>
            </a:endParaRPr>
          </a:p>
        </p:txBody>
      </p:sp>
      <p:sp>
        <p:nvSpPr>
          <p:cNvPr id="10255" name="50 Rectángulo">
            <a:hlinkClick r:id="rId3" action="ppaction://hlinksldjump"/>
          </p:cNvPr>
          <p:cNvSpPr>
            <a:spLocks noChangeArrowheads="1"/>
          </p:cNvSpPr>
          <p:nvPr/>
        </p:nvSpPr>
        <p:spPr bwMode="auto">
          <a:xfrm>
            <a:off x="1357313" y="5857875"/>
            <a:ext cx="2857500" cy="285750"/>
          </a:xfrm>
          <a:prstGeom prst="rect">
            <a:avLst/>
          </a:prstGeom>
          <a:noFill/>
          <a:ln w="9525" algn="ctr">
            <a:noFill/>
            <a:round/>
            <a:headEnd/>
            <a:tailEnd/>
          </a:ln>
        </p:spPr>
        <p:txBody>
          <a:bodyPr/>
          <a:lstStyle/>
          <a:p>
            <a:r>
              <a:rPr lang="es-MX" sz="1400" b="0" u="none">
                <a:latin typeface="Verdana" pitchFamily="34" charset="0"/>
              </a:rPr>
              <a:t>Dorado</a:t>
            </a:r>
            <a:endParaRPr lang="es-ES" sz="1400" b="0" u="none">
              <a:latin typeface="Verdana" pitchFamily="34" charset="0"/>
            </a:endParaRPr>
          </a:p>
        </p:txBody>
      </p:sp>
      <p:sp>
        <p:nvSpPr>
          <p:cNvPr id="10256" name="51 Rectángulo">
            <a:hlinkClick r:id="rId9" action="ppaction://hlinksldjump"/>
          </p:cNvPr>
          <p:cNvSpPr>
            <a:spLocks noChangeArrowheads="1"/>
          </p:cNvSpPr>
          <p:nvPr/>
        </p:nvSpPr>
        <p:spPr bwMode="auto">
          <a:xfrm>
            <a:off x="5929313" y="1571625"/>
            <a:ext cx="3071812" cy="285750"/>
          </a:xfrm>
          <a:prstGeom prst="rect">
            <a:avLst/>
          </a:prstGeom>
          <a:noFill/>
          <a:ln w="9525" algn="ctr">
            <a:noFill/>
            <a:round/>
            <a:headEnd/>
            <a:tailEnd/>
          </a:ln>
        </p:spPr>
        <p:txBody>
          <a:bodyPr/>
          <a:lstStyle/>
          <a:p>
            <a:r>
              <a:rPr lang="es-MX" sz="1400" b="0" u="none">
                <a:latin typeface="Verdana" pitchFamily="34" charset="0"/>
              </a:rPr>
              <a:t>Erizo</a:t>
            </a:r>
            <a:endParaRPr lang="es-ES" sz="1400" b="0" u="none">
              <a:latin typeface="Verdana" pitchFamily="34" charset="0"/>
            </a:endParaRPr>
          </a:p>
        </p:txBody>
      </p:sp>
      <p:sp>
        <p:nvSpPr>
          <p:cNvPr id="10257" name="52 Rectángulo">
            <a:hlinkClick r:id="rId10" action="ppaction://hlinksldjump"/>
          </p:cNvPr>
          <p:cNvSpPr>
            <a:spLocks noChangeArrowheads="1"/>
          </p:cNvSpPr>
          <p:nvPr/>
        </p:nvSpPr>
        <p:spPr bwMode="auto">
          <a:xfrm>
            <a:off x="5929313" y="1928813"/>
            <a:ext cx="1857375" cy="285750"/>
          </a:xfrm>
          <a:prstGeom prst="rect">
            <a:avLst/>
          </a:prstGeom>
          <a:noFill/>
          <a:ln w="9525" algn="ctr">
            <a:noFill/>
            <a:round/>
            <a:headEnd/>
            <a:tailEnd/>
          </a:ln>
        </p:spPr>
        <p:txBody>
          <a:bodyPr/>
          <a:lstStyle/>
          <a:p>
            <a:r>
              <a:rPr lang="es-MX" sz="1400" b="0" u="none">
                <a:latin typeface="Verdana" pitchFamily="34" charset="0"/>
              </a:rPr>
              <a:t>Esturión blanco</a:t>
            </a:r>
            <a:endParaRPr lang="es-ES" sz="1400" b="0" u="none">
              <a:latin typeface="Verdana" pitchFamily="34" charset="0"/>
            </a:endParaRPr>
          </a:p>
        </p:txBody>
      </p:sp>
      <p:sp>
        <p:nvSpPr>
          <p:cNvPr id="10258" name="53 Rectángulo">
            <a:hlinkClick r:id="rId10" action="ppaction://hlinksldjump"/>
          </p:cNvPr>
          <p:cNvSpPr>
            <a:spLocks noChangeArrowheads="1"/>
          </p:cNvSpPr>
          <p:nvPr/>
        </p:nvSpPr>
        <p:spPr bwMode="auto">
          <a:xfrm>
            <a:off x="5929313" y="2286000"/>
            <a:ext cx="2928937" cy="285750"/>
          </a:xfrm>
          <a:prstGeom prst="rect">
            <a:avLst/>
          </a:prstGeom>
          <a:noFill/>
          <a:ln w="9525" algn="ctr">
            <a:noFill/>
            <a:round/>
            <a:headEnd/>
            <a:tailEnd/>
          </a:ln>
        </p:spPr>
        <p:txBody>
          <a:bodyPr/>
          <a:lstStyle/>
          <a:p>
            <a:r>
              <a:rPr lang="es-MX" sz="1400" b="0" u="none">
                <a:latin typeface="Verdana" pitchFamily="34" charset="0"/>
              </a:rPr>
              <a:t>Esturión de Siberia</a:t>
            </a:r>
            <a:endParaRPr lang="es-ES" sz="1400" b="0" u="none">
              <a:latin typeface="Verdana" pitchFamily="34" charset="0"/>
            </a:endParaRPr>
          </a:p>
        </p:txBody>
      </p:sp>
      <p:sp>
        <p:nvSpPr>
          <p:cNvPr id="10259" name="54 Rectángulo">
            <a:hlinkClick r:id="rId10" action="ppaction://hlinksldjump"/>
          </p:cNvPr>
          <p:cNvSpPr>
            <a:spLocks noChangeArrowheads="1"/>
          </p:cNvSpPr>
          <p:nvPr/>
        </p:nvSpPr>
        <p:spPr bwMode="auto">
          <a:xfrm>
            <a:off x="5929313" y="3214688"/>
            <a:ext cx="2786062" cy="285750"/>
          </a:xfrm>
          <a:prstGeom prst="rect">
            <a:avLst/>
          </a:prstGeom>
          <a:noFill/>
          <a:ln w="9525" algn="ctr">
            <a:noFill/>
            <a:round/>
            <a:headEnd/>
            <a:tailEnd/>
          </a:ln>
        </p:spPr>
        <p:txBody>
          <a:bodyPr/>
          <a:lstStyle/>
          <a:p>
            <a:r>
              <a:rPr lang="es-MX" sz="1400" b="0" u="none">
                <a:latin typeface="Verdana" pitchFamily="34" charset="0"/>
              </a:rPr>
              <a:t>Falsa orca</a:t>
            </a:r>
            <a:endParaRPr lang="es-ES" sz="1400" b="0" u="none">
              <a:latin typeface="Verdana" pitchFamily="34" charset="0"/>
            </a:endParaRPr>
          </a:p>
        </p:txBody>
      </p:sp>
      <p:sp>
        <p:nvSpPr>
          <p:cNvPr id="10260" name="55 Rectángulo">
            <a:hlinkClick r:id="rId11" action="ppaction://hlinksldjump"/>
          </p:cNvPr>
          <p:cNvSpPr>
            <a:spLocks noChangeArrowheads="1"/>
          </p:cNvSpPr>
          <p:nvPr/>
        </p:nvSpPr>
        <p:spPr bwMode="auto">
          <a:xfrm>
            <a:off x="5929313" y="3571875"/>
            <a:ext cx="1857375" cy="285750"/>
          </a:xfrm>
          <a:prstGeom prst="rect">
            <a:avLst/>
          </a:prstGeom>
          <a:noFill/>
          <a:ln w="9525" algn="ctr">
            <a:noFill/>
            <a:round/>
            <a:headEnd/>
            <a:tailEnd/>
          </a:ln>
        </p:spPr>
        <p:txBody>
          <a:bodyPr/>
          <a:lstStyle/>
          <a:p>
            <a:r>
              <a:rPr lang="es-MX" sz="1400" b="0" u="none">
                <a:latin typeface="Verdana" pitchFamily="34" charset="0"/>
              </a:rPr>
              <a:t>Foca elefante</a:t>
            </a:r>
            <a:endParaRPr lang="es-ES" sz="1400" b="0" u="none">
              <a:latin typeface="Verdana" pitchFamily="34" charset="0"/>
            </a:endParaRPr>
          </a:p>
        </p:txBody>
      </p:sp>
      <p:sp>
        <p:nvSpPr>
          <p:cNvPr id="10261" name="7 Rectángulo"/>
          <p:cNvSpPr>
            <a:spLocks noChangeArrowheads="1"/>
          </p:cNvSpPr>
          <p:nvPr/>
        </p:nvSpPr>
        <p:spPr bwMode="auto">
          <a:xfrm>
            <a:off x="2428875" y="1000125"/>
            <a:ext cx="4643438" cy="428625"/>
          </a:xfrm>
          <a:prstGeom prst="rect">
            <a:avLst/>
          </a:prstGeom>
          <a:noFill/>
          <a:ln w="9525" algn="ctr">
            <a:noFill/>
            <a:round/>
            <a:headEnd/>
            <a:tailEnd/>
          </a:ln>
        </p:spPr>
        <p:txBody>
          <a:bodyPr/>
          <a:lstStyle/>
          <a:p>
            <a:pPr algn="just"/>
            <a:r>
              <a:rPr lang="es-MX" sz="1400" b="0" u="none">
                <a:latin typeface="Verdana" pitchFamily="34" charset="0"/>
              </a:rPr>
              <a:t>Seleccione el recurso por el que desea consultar:</a:t>
            </a:r>
          </a:p>
          <a:p>
            <a:pPr algn="just"/>
            <a:endParaRPr lang="es-ES" sz="1400" b="0" u="none">
              <a:latin typeface="Verdana" pitchFamily="34" charset="0"/>
            </a:endParaRPr>
          </a:p>
        </p:txBody>
      </p:sp>
      <p:sp>
        <p:nvSpPr>
          <p:cNvPr id="10262" name="57 Rectángulo redondeado">
            <a:hlinkClick r:id="rId12" action="ppaction://hlinksldjump"/>
          </p:cNvPr>
          <p:cNvSpPr>
            <a:spLocks noChangeArrowheads="1"/>
          </p:cNvSpPr>
          <p:nvPr/>
        </p:nvSpPr>
        <p:spPr bwMode="auto">
          <a:xfrm>
            <a:off x="7286625"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263" name="23 Rectángulo">
            <a:hlinkClick r:id="rId11" action="ppaction://hlinksldjump"/>
          </p:cNvPr>
          <p:cNvSpPr>
            <a:spLocks noChangeArrowheads="1"/>
          </p:cNvSpPr>
          <p:nvPr/>
        </p:nvSpPr>
        <p:spPr bwMode="auto">
          <a:xfrm>
            <a:off x="5929313" y="3929063"/>
            <a:ext cx="2928937" cy="285750"/>
          </a:xfrm>
          <a:prstGeom prst="rect">
            <a:avLst/>
          </a:prstGeom>
          <a:noFill/>
          <a:ln w="9525" algn="ctr">
            <a:noFill/>
            <a:round/>
            <a:headEnd/>
            <a:tailEnd/>
          </a:ln>
        </p:spPr>
        <p:txBody>
          <a:bodyPr/>
          <a:lstStyle/>
          <a:p>
            <a:r>
              <a:rPr lang="es-MX" sz="1400" b="0" u="none">
                <a:latin typeface="Verdana" pitchFamily="34" charset="0"/>
              </a:rPr>
              <a:t>Foca cangrejera</a:t>
            </a:r>
            <a:endParaRPr lang="es-ES" sz="1400" b="0" u="none">
              <a:latin typeface="Verdana" pitchFamily="34" charset="0"/>
            </a:endParaRPr>
          </a:p>
        </p:txBody>
      </p:sp>
      <p:sp>
        <p:nvSpPr>
          <p:cNvPr id="10264" name="24 Rectángulo">
            <a:hlinkClick r:id="rId11" action="ppaction://hlinksldjump"/>
          </p:cNvPr>
          <p:cNvSpPr>
            <a:spLocks noChangeArrowheads="1"/>
          </p:cNvSpPr>
          <p:nvPr/>
        </p:nvSpPr>
        <p:spPr bwMode="auto">
          <a:xfrm>
            <a:off x="5929313" y="4286250"/>
            <a:ext cx="2786062" cy="285750"/>
          </a:xfrm>
          <a:prstGeom prst="rect">
            <a:avLst/>
          </a:prstGeom>
          <a:noFill/>
          <a:ln w="9525" algn="ctr">
            <a:noFill/>
            <a:round/>
            <a:headEnd/>
            <a:tailEnd/>
          </a:ln>
        </p:spPr>
        <p:txBody>
          <a:bodyPr/>
          <a:lstStyle/>
          <a:p>
            <a:r>
              <a:rPr lang="es-MX" sz="1400" b="0" u="none">
                <a:latin typeface="Verdana" pitchFamily="34" charset="0"/>
              </a:rPr>
              <a:t>Foca leopardo</a:t>
            </a:r>
            <a:endParaRPr lang="es-ES" sz="1400" b="0" u="none">
              <a:latin typeface="Verdana" pitchFamily="34" charset="0"/>
            </a:endParaRPr>
          </a:p>
        </p:txBody>
      </p:sp>
      <p:sp>
        <p:nvSpPr>
          <p:cNvPr id="10265" name="25 Rectángulo">
            <a:hlinkClick r:id="rId13" action="ppaction://hlinksldjump"/>
          </p:cNvPr>
          <p:cNvSpPr>
            <a:spLocks noChangeArrowheads="1"/>
          </p:cNvSpPr>
          <p:nvPr/>
        </p:nvSpPr>
        <p:spPr bwMode="auto">
          <a:xfrm>
            <a:off x="5929313" y="4643438"/>
            <a:ext cx="1857375" cy="285750"/>
          </a:xfrm>
          <a:prstGeom prst="rect">
            <a:avLst/>
          </a:prstGeom>
          <a:noFill/>
          <a:ln w="9525" algn="ctr">
            <a:noFill/>
            <a:round/>
            <a:headEnd/>
            <a:tailEnd/>
          </a:ln>
        </p:spPr>
        <p:txBody>
          <a:bodyPr/>
          <a:lstStyle/>
          <a:p>
            <a:r>
              <a:rPr lang="es-MX" sz="1400" b="0" u="none">
                <a:latin typeface="Verdana" pitchFamily="34" charset="0"/>
              </a:rPr>
              <a:t>Foca de Weddell</a:t>
            </a:r>
            <a:endParaRPr lang="es-ES" sz="1400" b="0" u="none">
              <a:latin typeface="Verdana" pitchFamily="34" charset="0"/>
            </a:endParaRPr>
          </a:p>
        </p:txBody>
      </p:sp>
      <p:sp>
        <p:nvSpPr>
          <p:cNvPr id="10266" name="26 Rectángulo">
            <a:hlinkClick r:id="rId13" action="ppaction://hlinksldjump"/>
          </p:cNvPr>
          <p:cNvSpPr>
            <a:spLocks noChangeArrowheads="1"/>
          </p:cNvSpPr>
          <p:nvPr/>
        </p:nvSpPr>
        <p:spPr bwMode="auto">
          <a:xfrm>
            <a:off x="5929313" y="5000625"/>
            <a:ext cx="2928937" cy="285750"/>
          </a:xfrm>
          <a:prstGeom prst="rect">
            <a:avLst/>
          </a:prstGeom>
          <a:noFill/>
          <a:ln w="9525" algn="ctr">
            <a:noFill/>
            <a:round/>
            <a:headEnd/>
            <a:tailEnd/>
          </a:ln>
        </p:spPr>
        <p:txBody>
          <a:bodyPr/>
          <a:lstStyle/>
          <a:p>
            <a:r>
              <a:rPr lang="es-MX" sz="1400" b="0" u="none">
                <a:latin typeface="Verdana" pitchFamily="34" charset="0"/>
              </a:rPr>
              <a:t>Foca de Ross</a:t>
            </a:r>
            <a:endParaRPr lang="es-ES" sz="1400" b="0" u="none">
              <a:latin typeface="Verdana" pitchFamily="34" charset="0"/>
            </a:endParaRPr>
          </a:p>
        </p:txBody>
      </p:sp>
      <p:sp>
        <p:nvSpPr>
          <p:cNvPr id="10267" name="50 Rectángulo">
            <a:hlinkClick r:id="rId3" action="ppaction://hlinksldjump"/>
          </p:cNvPr>
          <p:cNvSpPr>
            <a:spLocks noChangeArrowheads="1"/>
          </p:cNvSpPr>
          <p:nvPr/>
        </p:nvSpPr>
        <p:spPr bwMode="auto">
          <a:xfrm>
            <a:off x="1357313" y="6215063"/>
            <a:ext cx="2857500" cy="285750"/>
          </a:xfrm>
          <a:prstGeom prst="rect">
            <a:avLst/>
          </a:prstGeom>
          <a:noFill/>
          <a:ln w="9525" algn="ctr">
            <a:noFill/>
            <a:round/>
            <a:headEnd/>
            <a:tailEnd/>
          </a:ln>
        </p:spPr>
        <p:txBody>
          <a:bodyPr/>
          <a:lstStyle/>
          <a:p>
            <a:r>
              <a:rPr lang="es-MX" sz="1400" b="0" u="none">
                <a:latin typeface="Verdana" pitchFamily="34" charset="0"/>
              </a:rPr>
              <a:t>Draco rayado</a:t>
            </a:r>
            <a:endParaRPr lang="es-ES" sz="1400" b="0" u="none">
              <a:latin typeface="Verdana" pitchFamily="34" charset="0"/>
            </a:endParaRPr>
          </a:p>
        </p:txBody>
      </p:sp>
      <p:sp>
        <p:nvSpPr>
          <p:cNvPr id="31" name="30 Elipse"/>
          <p:cNvSpPr/>
          <p:nvPr/>
        </p:nvSpPr>
        <p:spPr bwMode="auto">
          <a:xfrm>
            <a:off x="5000625" y="1357313"/>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E</a:t>
            </a:r>
            <a:endParaRPr lang="es-ES" dirty="0">
              <a:solidFill>
                <a:schemeClr val="bg1"/>
              </a:solidFill>
            </a:endParaRPr>
          </a:p>
        </p:txBody>
      </p:sp>
      <p:sp>
        <p:nvSpPr>
          <p:cNvPr id="32" name="31 Elipse"/>
          <p:cNvSpPr/>
          <p:nvPr/>
        </p:nvSpPr>
        <p:spPr bwMode="auto">
          <a:xfrm>
            <a:off x="5000625" y="2928938"/>
            <a:ext cx="857250" cy="714375"/>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defRPr/>
            </a:pPr>
            <a:r>
              <a:rPr lang="es-MX" dirty="0">
                <a:solidFill>
                  <a:schemeClr val="bg1"/>
                </a:solidFill>
              </a:rPr>
              <a:t>F</a:t>
            </a:r>
            <a:endParaRPr lang="es-ES" dirty="0">
              <a:solidFill>
                <a:schemeClr val="bg1"/>
              </a:solidFill>
            </a:endParaRPr>
          </a:p>
        </p:txBody>
      </p:sp>
      <p:sp>
        <p:nvSpPr>
          <p:cNvPr id="10270" name="33 Rectángulo">
            <a:hlinkClick r:id="rId4" action="ppaction://hlinksldjump"/>
          </p:cNvPr>
          <p:cNvSpPr>
            <a:spLocks noChangeArrowheads="1"/>
          </p:cNvSpPr>
          <p:nvPr/>
        </p:nvSpPr>
        <p:spPr bwMode="auto">
          <a:xfrm>
            <a:off x="1357313" y="1928813"/>
            <a:ext cx="2857500" cy="285750"/>
          </a:xfrm>
          <a:prstGeom prst="rect">
            <a:avLst/>
          </a:prstGeom>
          <a:noFill/>
          <a:ln w="9525" algn="ctr">
            <a:noFill/>
            <a:round/>
            <a:headEnd/>
            <a:tailEnd/>
          </a:ln>
        </p:spPr>
        <p:txBody>
          <a:bodyPr/>
          <a:lstStyle/>
          <a:p>
            <a:r>
              <a:rPr lang="es-MX" sz="1400" b="0" u="none">
                <a:latin typeface="Verdana" pitchFamily="34" charset="0"/>
              </a:rPr>
              <a:t>Delfín común  de rostro largo</a:t>
            </a:r>
            <a:endParaRPr lang="es-ES" sz="1400" b="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000125"/>
            <a:ext cx="8358188" cy="2000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Delfín girador o </a:t>
            </a:r>
            <a:r>
              <a:rPr lang="es-MX" sz="1400" dirty="0" err="1">
                <a:latin typeface="Verdana" pitchFamily="34" charset="0"/>
              </a:rPr>
              <a:t>estenela</a:t>
            </a:r>
            <a:r>
              <a:rPr lang="es-MX" sz="1400" dirty="0">
                <a:latin typeface="Verdana" pitchFamily="34" charset="0"/>
              </a:rPr>
              <a:t> giradora </a:t>
            </a:r>
            <a:r>
              <a:rPr lang="es-MX" sz="900" i="1" dirty="0">
                <a:latin typeface="Verdana" pitchFamily="34" charset="0"/>
              </a:rPr>
              <a:t>(</a:t>
            </a:r>
            <a:r>
              <a:rPr lang="es-MX" sz="900" i="1" dirty="0" err="1">
                <a:latin typeface="Verdana" pitchFamily="34" charset="0"/>
              </a:rPr>
              <a:t>Stenella</a:t>
            </a:r>
            <a:r>
              <a:rPr lang="es-MX" sz="900" i="1" dirty="0">
                <a:latin typeface="Verdana" pitchFamily="34" charset="0"/>
              </a:rPr>
              <a:t> </a:t>
            </a:r>
            <a:r>
              <a:rPr lang="es-MX" sz="900" i="1" dirty="0" err="1">
                <a:latin typeface="Verdana" pitchFamily="34" charset="0"/>
              </a:rPr>
              <a:t>longirostris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3188" name="57 Rectángulo redondeado">
            <a:hlinkClick r:id="rId2" action="ppaction://hlinksldjump"/>
          </p:cNvPr>
          <p:cNvSpPr>
            <a:spLocks noChangeArrowheads="1"/>
          </p:cNvSpPr>
          <p:nvPr/>
        </p:nvSpPr>
        <p:spPr bwMode="auto">
          <a:xfrm>
            <a:off x="7429500" y="25717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3071813"/>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Dorado </a:t>
            </a:r>
            <a:r>
              <a:rPr lang="es-MX" sz="900" i="1" dirty="0">
                <a:latin typeface="Verdana" pitchFamily="34" charset="0"/>
              </a:rPr>
              <a:t>(</a:t>
            </a:r>
            <a:r>
              <a:rPr lang="es-ES" sz="900" i="1" dirty="0" err="1">
                <a:latin typeface="Verdana" pitchFamily="34" charset="0"/>
              </a:rPr>
              <a:t>Coryphaena</a:t>
            </a:r>
            <a:r>
              <a:rPr lang="es-ES" sz="900" i="1" dirty="0">
                <a:latin typeface="Verdana" pitchFamily="34" charset="0"/>
              </a:rPr>
              <a:t> </a:t>
            </a:r>
            <a:r>
              <a:rPr lang="es-ES" sz="900" i="1" dirty="0" err="1">
                <a:latin typeface="Verdana" pitchFamily="34" charset="0"/>
              </a:rPr>
              <a:t>hippurus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3190" name="57 Rectángulo redondeado">
            <a:hlinkClick r:id="rId2" action="ppaction://hlinksldjump"/>
          </p:cNvPr>
          <p:cNvSpPr>
            <a:spLocks noChangeArrowheads="1"/>
          </p:cNvSpPr>
          <p:nvPr/>
        </p:nvSpPr>
        <p:spPr bwMode="auto">
          <a:xfrm>
            <a:off x="7429500" y="42862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4786313"/>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Draco</a:t>
            </a:r>
            <a:r>
              <a:rPr lang="es-MX" sz="1400" dirty="0">
                <a:latin typeface="Verdana" pitchFamily="34" charset="0"/>
              </a:rPr>
              <a:t> rayado </a:t>
            </a:r>
            <a:r>
              <a:rPr lang="es-MX" sz="900" i="1" dirty="0">
                <a:latin typeface="Verdana" pitchFamily="34" charset="0"/>
              </a:rPr>
              <a:t>(</a:t>
            </a:r>
            <a:r>
              <a:rPr lang="es-ES" sz="900" i="1" dirty="0" err="1">
                <a:latin typeface="Verdana" pitchFamily="34" charset="0"/>
              </a:rPr>
              <a:t>Champsocephalus</a:t>
            </a:r>
            <a:r>
              <a:rPr lang="es-ES" sz="900" i="1" dirty="0">
                <a:latin typeface="Verdana" pitchFamily="34" charset="0"/>
              </a:rPr>
              <a:t> </a:t>
            </a:r>
            <a:r>
              <a:rPr lang="es-ES" sz="900" i="1" dirty="0" err="1">
                <a:latin typeface="Verdana" pitchFamily="34" charset="0"/>
              </a:rPr>
              <a:t>gunnari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3192" name="57 Rectángulo redondeado">
            <a:hlinkClick r:id="rId2" action="ppaction://hlinksldjump"/>
          </p:cNvPr>
          <p:cNvSpPr>
            <a:spLocks noChangeArrowheads="1"/>
          </p:cNvSpPr>
          <p:nvPr/>
        </p:nvSpPr>
        <p:spPr bwMode="auto">
          <a:xfrm>
            <a:off x="7429500" y="60007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214313" y="836613"/>
            <a:ext cx="8715375" cy="5688731"/>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Erizo</a:t>
            </a:r>
            <a:r>
              <a:rPr lang="es-ES" sz="1400" b="0" u="none" dirty="0">
                <a:latin typeface="Verdana" pitchFamily="34" charset="0"/>
              </a:rPr>
              <a:t> </a:t>
            </a:r>
            <a:r>
              <a:rPr lang="es-ES" sz="1000" i="1" u="none" dirty="0">
                <a:latin typeface="Verdana" pitchFamily="34" charset="0"/>
              </a:rPr>
              <a:t>(</a:t>
            </a:r>
            <a:r>
              <a:rPr lang="es-ES" sz="1000" i="1" u="none" dirty="0" err="1">
                <a:latin typeface="Verdana" pitchFamily="34" charset="0"/>
              </a:rPr>
              <a:t>Loxechinus</a:t>
            </a:r>
            <a:r>
              <a:rPr lang="es-ES" sz="1000" i="1" u="none" dirty="0">
                <a:latin typeface="Verdana" pitchFamily="34" charset="0"/>
              </a:rPr>
              <a:t> </a:t>
            </a:r>
            <a:r>
              <a:rPr lang="es-ES" sz="1000" i="1" u="none" dirty="0" err="1">
                <a:latin typeface="Verdana" pitchFamily="34" charset="0"/>
              </a:rPr>
              <a:t>albus</a:t>
            </a:r>
            <a:r>
              <a:rPr lang="es-ES" sz="1000" i="1" u="none" dirty="0" smtClean="0">
                <a:latin typeface="Verdana" pitchFamily="34" charset="0"/>
              </a:rPr>
              <a:t>)</a:t>
            </a:r>
          </a:p>
          <a:p>
            <a:pPr algn="just">
              <a:buFont typeface="Wingdings" pitchFamily="2" charset="2"/>
              <a:buChar char="ü"/>
              <a:defRPr/>
            </a:pPr>
            <a:r>
              <a:rPr lang="es-MX" sz="1400" b="0" u="none" dirty="0" smtClean="0">
                <a:latin typeface="Verdana" pitchFamily="34" charset="0"/>
              </a:rPr>
              <a:t>Acceso</a:t>
            </a:r>
            <a:r>
              <a:rPr lang="es-MX" sz="1400" b="0" u="none" dirty="0">
                <a:latin typeface="Verdana" pitchFamily="34" charset="0"/>
              </a:rPr>
              <a:t>: </a:t>
            </a:r>
            <a:r>
              <a:rPr lang="es-MX" sz="1100" b="0" u="none" dirty="0">
                <a:latin typeface="Verdana" pitchFamily="34" charset="0"/>
              </a:rPr>
              <a:t>	</a:t>
            </a:r>
            <a:r>
              <a:rPr lang="es-ES" sz="1000" b="0" u="none" dirty="0" err="1">
                <a:latin typeface="Verdana" pitchFamily="34" charset="0"/>
              </a:rPr>
              <a:t>R.Ex.N°</a:t>
            </a:r>
            <a:r>
              <a:rPr lang="es-ES" sz="1000" b="0" u="none" dirty="0">
                <a:latin typeface="Verdana" pitchFamily="34" charset="0"/>
              </a:rPr>
              <a:t> </a:t>
            </a:r>
            <a:r>
              <a:rPr lang="es-ES" sz="1000" b="0" u="none" dirty="0" smtClean="0">
                <a:latin typeface="Verdana" pitchFamily="34" charset="0"/>
              </a:rPr>
              <a:t>74 </a:t>
            </a:r>
            <a:r>
              <a:rPr lang="es-ES" sz="1000" b="0" u="none" dirty="0">
                <a:latin typeface="Verdana" pitchFamily="34" charset="0"/>
              </a:rPr>
              <a:t>de </a:t>
            </a:r>
            <a:r>
              <a:rPr lang="es-ES" sz="1000" b="0" u="none" dirty="0" smtClean="0">
                <a:latin typeface="Verdana" pitchFamily="34" charset="0"/>
              </a:rPr>
              <a:t>2015, </a:t>
            </a:r>
            <a:r>
              <a:rPr lang="es-ES" sz="1000" b="0" u="none" dirty="0">
                <a:latin typeface="Verdana" pitchFamily="34" charset="0"/>
              </a:rPr>
              <a:t>suspende </a:t>
            </a:r>
            <a:r>
              <a:rPr lang="es-ES" sz="1000" b="0" u="none" dirty="0" smtClean="0">
                <a:latin typeface="Verdana" pitchFamily="34" charset="0"/>
              </a:rPr>
              <a:t>por 5 años desde </a:t>
            </a:r>
            <a:r>
              <a:rPr lang="es-ES" sz="1000" b="0" u="none" dirty="0">
                <a:latin typeface="Verdana" pitchFamily="34" charset="0"/>
              </a:rPr>
              <a:t>el </a:t>
            </a:r>
            <a:r>
              <a:rPr lang="es-ES" sz="1000" b="0" u="none" dirty="0" smtClean="0">
                <a:latin typeface="Verdana" pitchFamily="34" charset="0"/>
              </a:rPr>
              <a:t>19 </a:t>
            </a:r>
            <a:r>
              <a:rPr lang="es-ES" sz="1000" b="0" u="none" dirty="0">
                <a:latin typeface="Verdana" pitchFamily="34" charset="0"/>
              </a:rPr>
              <a:t>de </a:t>
            </a:r>
            <a:r>
              <a:rPr lang="es-ES" sz="1000" b="0" u="none" dirty="0" smtClean="0">
                <a:latin typeface="Verdana" pitchFamily="34" charset="0"/>
              </a:rPr>
              <a:t>enero de 2015, la </a:t>
            </a:r>
            <a:r>
              <a:rPr lang="es-ES" sz="1000" b="0" u="none" dirty="0">
                <a:latin typeface="Verdana" pitchFamily="34" charset="0"/>
              </a:rPr>
              <a:t>inscripción en la RPA de erizo en las regiones </a:t>
            </a:r>
            <a:r>
              <a:rPr lang="es-ES" sz="1000" b="0" u="none" dirty="0" smtClean="0">
                <a:latin typeface="Verdana" pitchFamily="34" charset="0"/>
              </a:rPr>
              <a:t>IX, XIV</a:t>
            </a:r>
            <a:r>
              <a:rPr lang="es-ES" sz="1000" b="0" u="none" dirty="0">
                <a:latin typeface="Verdana" pitchFamily="34" charset="0"/>
              </a:rPr>
              <a:t>, X, XI y XII, en todas sus categorías, por haber alcanzado el estado de plena explotación en dicha área de pesca</a:t>
            </a:r>
            <a:r>
              <a:rPr lang="es-ES" sz="1000" b="0" u="none" dirty="0" smtClean="0">
                <a:latin typeface="Verdana" pitchFamily="34" charset="0"/>
              </a:rPr>
              <a:t>.</a:t>
            </a:r>
            <a:endParaRPr lang="es-ES" sz="1000" b="0" u="none" dirty="0">
              <a:latin typeface="Verdana" pitchFamily="34" charset="0"/>
            </a:endParaRPr>
          </a:p>
          <a:p>
            <a:pPr algn="just">
              <a:defRPr/>
            </a:pPr>
            <a:r>
              <a:rPr lang="es-ES" sz="1000" b="0" u="none" dirty="0" smtClean="0">
                <a:latin typeface="Verdana" pitchFamily="34" charset="0"/>
              </a:rPr>
              <a:t>La </a:t>
            </a:r>
            <a:r>
              <a:rPr lang="es-ES" sz="1000" b="0" u="none" dirty="0" err="1">
                <a:latin typeface="Verdana" pitchFamily="34" charset="0"/>
              </a:rPr>
              <a:t>R.Ex.N°</a:t>
            </a:r>
            <a:r>
              <a:rPr lang="es-ES" sz="1000" b="0" u="none" dirty="0">
                <a:latin typeface="Verdana" pitchFamily="34" charset="0"/>
              </a:rPr>
              <a:t> </a:t>
            </a:r>
            <a:r>
              <a:rPr lang="es-ES" sz="1000" b="0" u="none" dirty="0" smtClean="0">
                <a:latin typeface="Verdana" pitchFamily="34" charset="0"/>
              </a:rPr>
              <a:t>260 </a:t>
            </a:r>
            <a:r>
              <a:rPr lang="es-ES" sz="1000" b="0" u="none" dirty="0">
                <a:latin typeface="Verdana" pitchFamily="34" charset="0"/>
              </a:rPr>
              <a:t>de </a:t>
            </a:r>
            <a:r>
              <a:rPr lang="es-ES" sz="1000" b="0" u="none" dirty="0" smtClean="0">
                <a:latin typeface="Verdana" pitchFamily="34" charset="0"/>
              </a:rPr>
              <a:t>2015, </a:t>
            </a:r>
            <a:r>
              <a:rPr lang="es-ES" sz="1000" b="0" u="none" dirty="0">
                <a:latin typeface="Verdana" pitchFamily="34" charset="0"/>
              </a:rPr>
              <a:t>suspende por el plazo de 5 años, a contar del día </a:t>
            </a:r>
            <a:r>
              <a:rPr lang="es-ES" sz="1000" b="0" u="none" dirty="0" smtClean="0">
                <a:latin typeface="Verdana" pitchFamily="34" charset="0"/>
              </a:rPr>
              <a:t>9 </a:t>
            </a:r>
            <a:r>
              <a:rPr lang="es-ES" sz="1000" b="0" u="none" dirty="0">
                <a:latin typeface="Verdana" pitchFamily="34" charset="0"/>
              </a:rPr>
              <a:t>de febrero de </a:t>
            </a:r>
            <a:r>
              <a:rPr lang="es-ES" sz="1000" b="0" u="none" dirty="0" smtClean="0">
                <a:latin typeface="Verdana" pitchFamily="34" charset="0"/>
              </a:rPr>
              <a:t>2015, </a:t>
            </a:r>
            <a:r>
              <a:rPr lang="es-ES" sz="1000" b="0" u="none" dirty="0">
                <a:latin typeface="Verdana" pitchFamily="34" charset="0"/>
              </a:rPr>
              <a:t>la inscripción en los registros pesqueros artesanales de las regiones XV a </a:t>
            </a:r>
            <a:r>
              <a:rPr lang="es-ES" sz="1000" b="0" u="none" dirty="0" smtClean="0">
                <a:latin typeface="Verdana" pitchFamily="34" charset="0"/>
              </a:rPr>
              <a:t>VIII, </a:t>
            </a:r>
            <a:r>
              <a:rPr lang="es-ES" sz="1000" b="0" u="none" dirty="0">
                <a:latin typeface="Verdana" pitchFamily="34" charset="0"/>
              </a:rPr>
              <a:t>en todas sus categorías, por haber alcanzado el estado de plena explotación en dicha área de pesca</a:t>
            </a:r>
            <a:r>
              <a:rPr lang="es-ES" sz="1000" b="0" u="none" dirty="0" smtClean="0">
                <a:latin typeface="Verdana" pitchFamily="34" charset="0"/>
              </a:rPr>
              <a:t>.</a:t>
            </a:r>
            <a:endParaRPr lang="es-MX" sz="1000" b="0" u="none" dirty="0">
              <a:latin typeface="Verdana" pitchFamily="34" charset="0"/>
            </a:endParaRP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ES" sz="1000" b="0" u="none" dirty="0" smtClean="0">
                <a:latin typeface="Verdana" pitchFamily="34" charset="0"/>
              </a:rPr>
              <a:t>D.Ex.Nº1 de 2015, </a:t>
            </a:r>
            <a:r>
              <a:rPr lang="es-MX" sz="1000" b="0" u="none" dirty="0" smtClean="0">
                <a:latin typeface="Verdana" pitchFamily="34" charset="0"/>
              </a:rPr>
              <a:t>establece entre el 14 de enero y el 1 de marzo, ambos de 2015 una cuota de </a:t>
            </a:r>
            <a:r>
              <a:rPr lang="es-MX" sz="1000" b="0" u="none" dirty="0">
                <a:latin typeface="Verdana" pitchFamily="34" charset="0"/>
              </a:rPr>
              <a:t>captura para el área marítima de la X y XI regiones </a:t>
            </a:r>
            <a:r>
              <a:rPr lang="es-MX" sz="1000" b="0" u="none" dirty="0" smtClean="0">
                <a:latin typeface="Verdana" pitchFamily="34" charset="0"/>
              </a:rPr>
              <a:t>de 660.000 unidades (600.000 </a:t>
            </a:r>
            <a:r>
              <a:rPr lang="es-MX" sz="1000" b="0" u="none" dirty="0">
                <a:latin typeface="Verdana" pitchFamily="34" charset="0"/>
              </a:rPr>
              <a:t>para X Región y </a:t>
            </a:r>
            <a:r>
              <a:rPr lang="es-MX" sz="1000" b="0" u="none" dirty="0" smtClean="0">
                <a:latin typeface="Verdana" pitchFamily="34" charset="0"/>
              </a:rPr>
              <a:t>60.000 para </a:t>
            </a:r>
            <a:r>
              <a:rPr lang="es-MX" sz="1000" b="0" u="none" dirty="0">
                <a:latin typeface="Verdana" pitchFamily="34" charset="0"/>
              </a:rPr>
              <a:t>la XI Región).</a:t>
            </a:r>
          </a:p>
          <a:p>
            <a:pPr algn="just">
              <a:defRPr/>
            </a:pPr>
            <a:r>
              <a:rPr lang="es-ES" sz="1000" b="0" u="none" dirty="0" smtClean="0">
                <a:latin typeface="Verdana" pitchFamily="34" charset="0"/>
              </a:rPr>
              <a:t>D.Ex.Nº118 de 2015, establece cuota anual de captura de 18.000 ton a ser </a:t>
            </a:r>
            <a:r>
              <a:rPr lang="es-ES" sz="1000" b="0" u="none" dirty="0" err="1" smtClean="0">
                <a:latin typeface="Verdana" pitchFamily="34" charset="0"/>
              </a:rPr>
              <a:t>extraidas</a:t>
            </a:r>
            <a:r>
              <a:rPr lang="es-ES" sz="1000" b="0" u="none" dirty="0" smtClean="0">
                <a:latin typeface="Verdana" pitchFamily="34" charset="0"/>
              </a:rPr>
              <a:t> en el área marítima comprendida entre las regiones X y XI (X región y zona contigua: 13.500 t y XI Región: 4.500 t).</a:t>
            </a:r>
            <a:r>
              <a:rPr lang="es-ES" sz="1100" b="0" u="none" dirty="0" smtClean="0">
                <a:latin typeface="Verdana" pitchFamily="34" charset="0"/>
              </a:rPr>
              <a:t> </a:t>
            </a:r>
            <a:endParaRPr lang="es-MX" sz="1100" b="0" u="none" dirty="0" smtClean="0">
              <a:latin typeface="Verdana" pitchFamily="34" charset="0"/>
            </a:endParaRP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MX" sz="1000" b="0" u="none" dirty="0">
                <a:latin typeface="Verdana" pitchFamily="34" charset="0"/>
              </a:rPr>
              <a:t>No aplica</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000" b="0" u="none" dirty="0" err="1" smtClean="0">
                <a:latin typeface="Verdana" pitchFamily="34" charset="0"/>
              </a:rPr>
              <a:t>D.Ex.N°</a:t>
            </a:r>
            <a:r>
              <a:rPr lang="es-ES" sz="1000" b="0" u="none" dirty="0" smtClean="0">
                <a:latin typeface="Verdana" pitchFamily="34" charset="0"/>
              </a:rPr>
              <a:t> 291 de 1987: Establece </a:t>
            </a:r>
            <a:r>
              <a:rPr lang="es-ES" sz="1000" b="0" u="none" dirty="0">
                <a:latin typeface="Verdana" pitchFamily="34" charset="0"/>
              </a:rPr>
              <a:t>en todo el territorio nacional, una talla mínima de extracción para el recurso erizo de 7 cm de diámetro, sin incluir las púas. </a:t>
            </a:r>
            <a:r>
              <a:rPr lang="es-ES" sz="1000" b="0" u="none" dirty="0" smtClean="0">
                <a:latin typeface="Verdana" pitchFamily="34" charset="0"/>
              </a:rPr>
              <a:t>D.Ex.Nº1 de 2015, </a:t>
            </a:r>
            <a:r>
              <a:rPr lang="es-ES" sz="1000" b="0" u="none" dirty="0">
                <a:latin typeface="Verdana" pitchFamily="34" charset="0"/>
              </a:rPr>
              <a:t>establece talla mínima de extracción en las regiones X y XI de </a:t>
            </a:r>
            <a:r>
              <a:rPr lang="es-ES" sz="1000" b="0" u="none" dirty="0" smtClean="0">
                <a:latin typeface="Verdana" pitchFamily="34" charset="0"/>
              </a:rPr>
              <a:t>8 centímetros de diámetro de testa, </a:t>
            </a:r>
            <a:r>
              <a:rPr lang="es-ES" sz="1000" b="0" u="none" dirty="0">
                <a:latin typeface="Verdana" pitchFamily="34" charset="0"/>
              </a:rPr>
              <a:t>desde  el </a:t>
            </a:r>
            <a:r>
              <a:rPr lang="es-MX" sz="1000" b="0" u="none" dirty="0" smtClean="0">
                <a:latin typeface="Verdana" pitchFamily="34" charset="0"/>
              </a:rPr>
              <a:t>14 de enero y el 1 de marzo, ambos de 2015</a:t>
            </a:r>
            <a:r>
              <a:rPr lang="es-ES" sz="1000" b="0" u="none" dirty="0" smtClean="0">
                <a:latin typeface="Verdana" pitchFamily="34" charset="0"/>
              </a:rPr>
              <a:t>.</a:t>
            </a:r>
          </a:p>
          <a:p>
            <a:pPr algn="just">
              <a:defRPr/>
            </a:pPr>
            <a:r>
              <a:rPr lang="es-ES" sz="1000" b="0" u="none" dirty="0" err="1" smtClean="0">
                <a:latin typeface="Verdana" pitchFamily="34" charset="0"/>
              </a:rPr>
              <a:t>R.Ex.Nº</a:t>
            </a:r>
            <a:r>
              <a:rPr lang="es-ES" sz="1000" b="0" u="none" dirty="0" smtClean="0">
                <a:latin typeface="Verdana" pitchFamily="34" charset="0"/>
              </a:rPr>
              <a:t> 632 de 2015, establece talla mínima de extracción en el área marítima de las regiones X y XI, de 60 milímetros de diámetro sin incluir púas, desde el </a:t>
            </a:r>
            <a:r>
              <a:rPr lang="es-MX" sz="1000" b="0" u="none" dirty="0" smtClean="0">
                <a:latin typeface="Verdana" pitchFamily="34" charset="0"/>
              </a:rPr>
              <a:t>12 de marzo y hasta el 15 de octubre, ambas de 2015, se exceptúan las áreas de manejo</a:t>
            </a:r>
            <a:r>
              <a:rPr lang="es-ES" sz="1000" b="0" u="none" dirty="0" smtClean="0">
                <a:latin typeface="Verdana" pitchFamily="34" charset="0"/>
              </a:rPr>
              <a:t>.</a:t>
            </a:r>
            <a:endParaRPr lang="es-MX" sz="1000" b="0" u="none" dirty="0">
              <a:latin typeface="Verdana" pitchFamily="34" charset="0"/>
            </a:endParaRP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Veda: </a:t>
            </a:r>
            <a:r>
              <a:rPr lang="es-ES" sz="1000" b="0" dirty="0" err="1">
                <a:latin typeface="Verdana" pitchFamily="34" charset="0"/>
              </a:rPr>
              <a:t>D.Ex.N°</a:t>
            </a:r>
            <a:r>
              <a:rPr lang="es-ES" sz="1000" b="0" dirty="0">
                <a:latin typeface="Verdana" pitchFamily="34" charset="0"/>
              </a:rPr>
              <a:t> 291 de 1987, </a:t>
            </a:r>
            <a:r>
              <a:rPr lang="es-ES" sz="1000" b="0" u="none" dirty="0">
                <a:latin typeface="Verdana" pitchFamily="34" charset="0"/>
              </a:rPr>
              <a:t>establece a partir de 1988, veda estacional la cual rige en el litoral entre la XV a XI región, durante el período comprendido desde el 15 de octubre de cada año y hasta el 15 de enero del año siguiente. </a:t>
            </a:r>
            <a:r>
              <a:rPr lang="es-ES" sz="1000" b="0" dirty="0">
                <a:latin typeface="Verdana" pitchFamily="34" charset="0"/>
              </a:rPr>
              <a:t>El </a:t>
            </a:r>
            <a:r>
              <a:rPr lang="es-ES" sz="1000" b="0" dirty="0" err="1">
                <a:latin typeface="Verdana" pitchFamily="34" charset="0"/>
              </a:rPr>
              <a:t>D.Ex.N°</a:t>
            </a:r>
            <a:r>
              <a:rPr lang="es-ES" sz="1000" b="0" dirty="0">
                <a:latin typeface="Verdana" pitchFamily="34" charset="0"/>
              </a:rPr>
              <a:t> 275 de 1999 modificado por D.Ex.N°742 de 2011</a:t>
            </a:r>
            <a:r>
              <a:rPr lang="es-ES" sz="1000" b="0" u="none" dirty="0">
                <a:latin typeface="Verdana" pitchFamily="34" charset="0"/>
              </a:rPr>
              <a:t>, establece veda biológica en el área marítima de la XII región, entre el 1 de septiembre de cada año y el 15 de marzo del año siguiente, ambas fechas inclusive, y el </a:t>
            </a:r>
            <a:r>
              <a:rPr lang="es-ES" sz="1000" b="0" dirty="0" err="1">
                <a:latin typeface="Verdana" pitchFamily="34" charset="0"/>
              </a:rPr>
              <a:t>D.Ex.N°</a:t>
            </a:r>
            <a:r>
              <a:rPr lang="es-ES" sz="1000" b="0" dirty="0">
                <a:latin typeface="Verdana" pitchFamily="34" charset="0"/>
              </a:rPr>
              <a:t> 439 de 2000</a:t>
            </a:r>
            <a:r>
              <a:rPr lang="es-ES" sz="1000" b="0" u="none" dirty="0">
                <a:latin typeface="Verdana" pitchFamily="34" charset="0"/>
              </a:rPr>
              <a:t>, establece veda biológica en el área marítima comprendida entre el límite norte de la X región y el límite sur de la XI región, que regirá entre el 16 de enero y el 1° de marzo de cada año, ambas fechas inclusive. </a:t>
            </a:r>
            <a:r>
              <a:rPr lang="es-ES" sz="1000" b="0" u="none" dirty="0" err="1" smtClean="0">
                <a:latin typeface="Verdana" pitchFamily="34" charset="0"/>
              </a:rPr>
              <a:t>D.Ex.Nº</a:t>
            </a:r>
            <a:r>
              <a:rPr lang="es-ES" sz="1000" b="0" u="none" dirty="0" smtClean="0">
                <a:latin typeface="Verdana" pitchFamily="34" charset="0"/>
              </a:rPr>
              <a:t> 34 de 2013, excluye a la XIV Región de la veda establecida en el </a:t>
            </a:r>
            <a:r>
              <a:rPr lang="es-ES" sz="1000" b="0" u="none" dirty="0" err="1" smtClean="0">
                <a:latin typeface="Verdana" pitchFamily="34" charset="0"/>
              </a:rPr>
              <a:t>D.Ex.N°</a:t>
            </a:r>
            <a:r>
              <a:rPr lang="es-ES" sz="1000" b="0" u="none" dirty="0" smtClean="0">
                <a:latin typeface="Verdana" pitchFamily="34" charset="0"/>
              </a:rPr>
              <a:t> 439 de 2000. </a:t>
            </a:r>
            <a:r>
              <a:rPr lang="es-ES" sz="1000" b="0" dirty="0" err="1" smtClean="0">
                <a:latin typeface="Verdana" pitchFamily="34" charset="0"/>
              </a:rPr>
              <a:t>D.Ex.N</a:t>
            </a:r>
            <a:r>
              <a:rPr lang="es-ES" sz="1000" b="0" dirty="0" err="1">
                <a:latin typeface="Verdana" pitchFamily="34" charset="0"/>
              </a:rPr>
              <a:t>°</a:t>
            </a:r>
            <a:r>
              <a:rPr lang="es-ES" sz="1000" b="0" dirty="0">
                <a:latin typeface="Verdana" pitchFamily="34" charset="0"/>
              </a:rPr>
              <a:t> 524 de 2003, </a:t>
            </a:r>
            <a:r>
              <a:rPr lang="es-ES" sz="1000" b="0" u="none" dirty="0">
                <a:latin typeface="Verdana" pitchFamily="34" charset="0"/>
              </a:rPr>
              <a:t>establece veda biológica en el área marítima comprendida entre el paralelo 47º 10’ L.S. y el límite sur de la XI Región, la que regirá entre el 15 de agosto de cada año y 15 de marzo del año siguiente, ambas fechas inclusive. </a:t>
            </a:r>
            <a:r>
              <a:rPr lang="es-ES" sz="1000" b="0" dirty="0" smtClean="0">
                <a:latin typeface="Verdana" pitchFamily="34" charset="0"/>
              </a:rPr>
              <a:t>D.Ex.Nº425 de 2014</a:t>
            </a:r>
            <a:r>
              <a:rPr lang="es-ES" sz="1000" b="0" u="none" dirty="0" smtClean="0">
                <a:latin typeface="Verdana" pitchFamily="34" charset="0"/>
              </a:rPr>
              <a:t> (modificado por D.Ex.Nº131 de 2015), establece veda extractiva en el sector </a:t>
            </a:r>
            <a:r>
              <a:rPr lang="es-ES" sz="1000" b="0" u="none" dirty="0" err="1" smtClean="0">
                <a:latin typeface="Verdana" pitchFamily="34" charset="0"/>
              </a:rPr>
              <a:t>Carelmapu</a:t>
            </a:r>
            <a:r>
              <a:rPr lang="es-ES" sz="1000" b="0" u="none" dirty="0" smtClean="0">
                <a:latin typeface="Verdana" pitchFamily="34" charset="0"/>
              </a:rPr>
              <a:t>, X Región, entre el 8 de agosto de 2014 y el 31 de mayo de 2015. Establece una veda extractiva en el sector </a:t>
            </a:r>
            <a:r>
              <a:rPr lang="es-ES" sz="1000" b="0" u="none" dirty="0" err="1" smtClean="0">
                <a:latin typeface="Verdana" pitchFamily="34" charset="0"/>
              </a:rPr>
              <a:t>Carelmapu</a:t>
            </a:r>
            <a:r>
              <a:rPr lang="es-ES" sz="1000" b="0" u="none" dirty="0" smtClean="0">
                <a:latin typeface="Verdana" pitchFamily="34" charset="0"/>
              </a:rPr>
              <a:t>, X Región, entre el 1 de septiembre de 2015 y el 31 de mayo de 2016. El mismo decreto especifica las coordenadas geográficas que delimitan la mencionada área. </a:t>
            </a:r>
            <a:r>
              <a:rPr lang="es-ES" sz="1000" b="0" dirty="0" smtClean="0">
                <a:latin typeface="Verdana" pitchFamily="34" charset="0"/>
              </a:rPr>
              <a:t>D.Ex.Nº1 de 2015</a:t>
            </a:r>
            <a:r>
              <a:rPr lang="es-ES" sz="1000" b="0" u="none" dirty="0" smtClean="0">
                <a:latin typeface="Verdana" pitchFamily="34" charset="0"/>
              </a:rPr>
              <a:t>, suspende a partir del 14 de enero y hasta el 1 de marzo ambos de 2015 la veda biológica establecida por D.S.Nº 291 de 1987 y por D.Ex.Nº439 de 2000, entre la regiones X y XI.</a:t>
            </a:r>
            <a:endParaRPr lang="es-ES" sz="1000" b="0" u="none" dirty="0">
              <a:latin typeface="Verdana" pitchFamily="34" charset="0"/>
            </a:endParaRPr>
          </a:p>
        </p:txBody>
      </p:sp>
      <p:sp>
        <p:nvSpPr>
          <p:cNvPr id="2" name="1 Título"/>
          <p:cNvSpPr>
            <a:spLocks noGrp="1"/>
          </p:cNvSpPr>
          <p:nvPr>
            <p:ph type="title"/>
          </p:nvPr>
        </p:nvSpPr>
        <p:spPr>
          <a:xfrm>
            <a:off x="642938" y="52388"/>
            <a:ext cx="7772400" cy="855662"/>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4212" name="57 Rectángulo redondeado">
            <a:hlinkClick r:id="rId2" action="ppaction://hlinksldjump"/>
          </p:cNvPr>
          <p:cNvSpPr>
            <a:spLocks noChangeArrowheads="1"/>
          </p:cNvSpPr>
          <p:nvPr/>
        </p:nvSpPr>
        <p:spPr bwMode="auto">
          <a:xfrm>
            <a:off x="7429500" y="836712"/>
            <a:ext cx="1214438" cy="361950"/>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dirty="0">
                <a:latin typeface="Verdana" pitchFamily="34" charset="0"/>
              </a:rPr>
              <a:t>Volver</a:t>
            </a:r>
            <a:endParaRPr lang="es-ES" sz="1200" u="none" dirty="0">
              <a:latin typeface="Verdana" pitchFamily="34" charset="0"/>
            </a:endParaRPr>
          </a:p>
        </p:txBody>
      </p:sp>
    </p:spTree>
  </p:cSld>
  <p:clrMapOvr>
    <a:masterClrMapping/>
  </p:clrMapOvr>
  <p:transition advClick="0"/>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4357688"/>
            <a:ext cx="8358188" cy="2000250"/>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Falsa orca </a:t>
            </a:r>
            <a:r>
              <a:rPr lang="es-MX" sz="900" i="1" dirty="0">
                <a:latin typeface="Verdana" pitchFamily="34" charset="0"/>
              </a:rPr>
              <a:t>(</a:t>
            </a:r>
            <a:r>
              <a:rPr lang="es-MX" sz="900" i="1" dirty="0" err="1">
                <a:latin typeface="Verdana" pitchFamily="34" charset="0"/>
              </a:rPr>
              <a:t>Pseudorca</a:t>
            </a:r>
            <a:r>
              <a:rPr lang="es-MX" sz="900" i="1" dirty="0">
                <a:latin typeface="Verdana" pitchFamily="34" charset="0"/>
              </a:rPr>
              <a:t> </a:t>
            </a:r>
            <a:r>
              <a:rPr lang="es-MX" sz="900" i="1" dirty="0" err="1">
                <a:latin typeface="Verdana" pitchFamily="34" charset="0"/>
              </a:rPr>
              <a:t>crassidens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5236" name="57 Rectángulo redondeado">
            <a:hlinkClick r:id="rId2" action="ppaction://hlinksldjump"/>
          </p:cNvPr>
          <p:cNvSpPr>
            <a:spLocks noChangeArrowheads="1"/>
          </p:cNvSpPr>
          <p:nvPr/>
        </p:nvSpPr>
        <p:spPr bwMode="auto">
          <a:xfrm>
            <a:off x="7429500" y="5929313"/>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428625" y="9286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Esturión blanco </a:t>
            </a:r>
            <a:r>
              <a:rPr lang="es-MX" sz="900" i="1" dirty="0">
                <a:latin typeface="Verdana" pitchFamily="34" charset="0"/>
              </a:rPr>
              <a:t>(</a:t>
            </a:r>
            <a:r>
              <a:rPr lang="es-ES" sz="900" i="1" dirty="0" err="1">
                <a:latin typeface="Verdana" pitchFamily="34" charset="0"/>
              </a:rPr>
              <a:t>Acipenser</a:t>
            </a:r>
            <a:r>
              <a:rPr lang="es-ES" sz="900" i="1" dirty="0">
                <a:latin typeface="Verdana" pitchFamily="34" charset="0"/>
              </a:rPr>
              <a:t> </a:t>
            </a:r>
            <a:r>
              <a:rPr lang="es-ES" sz="900" i="1" dirty="0" err="1">
                <a:latin typeface="Verdana" pitchFamily="34" charset="0"/>
              </a:rPr>
              <a:t>transmontanus</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5238" name="57 Rectángulo redondeado">
            <a:hlinkClick r:id="rId2" action="ppaction://hlinksldjump"/>
          </p:cNvPr>
          <p:cNvSpPr>
            <a:spLocks noChangeArrowheads="1"/>
          </p:cNvSpPr>
          <p:nvPr/>
        </p:nvSpPr>
        <p:spPr bwMode="auto">
          <a:xfrm>
            <a:off x="7429500" y="2143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7" name="7 Rectángulo"/>
          <p:cNvSpPr>
            <a:spLocks noChangeArrowheads="1"/>
          </p:cNvSpPr>
          <p:nvPr/>
        </p:nvSpPr>
        <p:spPr bwMode="auto">
          <a:xfrm>
            <a:off x="428625" y="2643188"/>
            <a:ext cx="8358188" cy="1643062"/>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Esturión de Siberia </a:t>
            </a:r>
            <a:r>
              <a:rPr lang="es-MX" sz="900" i="1" dirty="0">
                <a:latin typeface="Verdana" pitchFamily="34" charset="0"/>
              </a:rPr>
              <a:t>(</a:t>
            </a:r>
            <a:r>
              <a:rPr lang="es-ES" sz="900" i="1" dirty="0" err="1">
                <a:latin typeface="Verdana" pitchFamily="34" charset="0"/>
              </a:rPr>
              <a:t>Acipenser</a:t>
            </a:r>
            <a:r>
              <a:rPr lang="es-ES" sz="900" i="1" dirty="0">
                <a:latin typeface="Verdana" pitchFamily="34" charset="0"/>
              </a:rPr>
              <a:t> </a:t>
            </a:r>
            <a:r>
              <a:rPr lang="es-ES" sz="900" i="1" dirty="0" err="1">
                <a:latin typeface="Verdana" pitchFamily="34" charset="0"/>
              </a:rPr>
              <a:t>baerii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MX" sz="1200" b="0" u="none" dirty="0">
                <a:latin typeface="Verdana" pitchFamily="34" charset="0"/>
              </a:rPr>
              <a:t> 						</a:t>
            </a:r>
            <a:r>
              <a:rPr lang="es-MX" sz="1400" b="0" u="none" dirty="0">
                <a:latin typeface="Verdana" pitchFamily="34" charset="0"/>
              </a:rPr>
              <a:t>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5240" name="57 Rectángulo redondeado">
            <a:hlinkClick r:id="rId2" action="ppaction://hlinksldjump"/>
          </p:cNvPr>
          <p:cNvSpPr>
            <a:spLocks noChangeArrowheads="1"/>
          </p:cNvSpPr>
          <p:nvPr/>
        </p:nvSpPr>
        <p:spPr bwMode="auto">
          <a:xfrm>
            <a:off x="7429500" y="38576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928688"/>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Foca elefante </a:t>
            </a:r>
            <a:r>
              <a:rPr lang="es-MX" sz="900" i="1" dirty="0">
                <a:latin typeface="Verdana" pitchFamily="34" charset="0"/>
              </a:rPr>
              <a:t>(</a:t>
            </a:r>
            <a:r>
              <a:rPr lang="es-MX" sz="900" i="1" dirty="0" err="1">
                <a:latin typeface="Verdana" pitchFamily="34" charset="0"/>
              </a:rPr>
              <a:t>Mirounga</a:t>
            </a:r>
            <a:r>
              <a:rPr lang="es-MX" sz="900" i="1" dirty="0">
                <a:latin typeface="Verdana" pitchFamily="34" charset="0"/>
              </a:rPr>
              <a:t> leonina)</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a:t>
            </a:r>
          </a:p>
          <a:p>
            <a:pPr algn="just">
              <a:defRPr/>
            </a:pPr>
            <a:r>
              <a:rPr lang="es-ES" sz="1200" b="0" u="none" dirty="0">
                <a:latin typeface="Verdana" pitchFamily="34" charset="0"/>
              </a:rPr>
              <a:t>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6260" name="57 Rectángulo redondeado">
            <a:hlinkClick r:id="rId2" action="ppaction://hlinksldjump"/>
          </p:cNvPr>
          <p:cNvSpPr>
            <a:spLocks noChangeArrowheads="1"/>
          </p:cNvSpPr>
          <p:nvPr/>
        </p:nvSpPr>
        <p:spPr bwMode="auto">
          <a:xfrm>
            <a:off x="7429500" y="228600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2" name="7 Rectángulo"/>
          <p:cNvSpPr>
            <a:spLocks noChangeArrowheads="1"/>
          </p:cNvSpPr>
          <p:nvPr/>
        </p:nvSpPr>
        <p:spPr bwMode="auto">
          <a:xfrm>
            <a:off x="428625" y="2786063"/>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Foca cangrejera </a:t>
            </a:r>
            <a:r>
              <a:rPr lang="es-MX" sz="900" i="1" dirty="0">
                <a:latin typeface="Verdana" pitchFamily="34" charset="0"/>
              </a:rPr>
              <a:t>(</a:t>
            </a:r>
            <a:r>
              <a:rPr lang="es-MX" sz="900" i="1" dirty="0" err="1">
                <a:latin typeface="Verdana" pitchFamily="34" charset="0"/>
              </a:rPr>
              <a:t>Lobodon</a:t>
            </a:r>
            <a:r>
              <a:rPr lang="es-MX" sz="900" i="1" dirty="0">
                <a:latin typeface="Verdana" pitchFamily="34" charset="0"/>
              </a:rPr>
              <a:t> </a:t>
            </a:r>
            <a:r>
              <a:rPr lang="es-MX" sz="900" i="1" dirty="0" err="1">
                <a:latin typeface="Verdana" pitchFamily="34" charset="0"/>
              </a:rPr>
              <a:t>carcinophagus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a:t>
            </a:r>
          </a:p>
          <a:p>
            <a:pPr algn="just">
              <a:defRPr/>
            </a:pPr>
            <a:r>
              <a:rPr lang="es-ES" sz="1200" b="0" u="none" dirty="0">
                <a:latin typeface="Verdana" pitchFamily="34" charset="0"/>
              </a:rPr>
              <a:t>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6262" name="57 Rectángulo redondeado">
            <a:hlinkClick r:id="rId2" action="ppaction://hlinksldjump"/>
          </p:cNvPr>
          <p:cNvSpPr>
            <a:spLocks noChangeArrowheads="1"/>
          </p:cNvSpPr>
          <p:nvPr/>
        </p:nvSpPr>
        <p:spPr bwMode="auto">
          <a:xfrm>
            <a:off x="7429500" y="414337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4" name="7 Rectángulo"/>
          <p:cNvSpPr>
            <a:spLocks noChangeArrowheads="1"/>
          </p:cNvSpPr>
          <p:nvPr/>
        </p:nvSpPr>
        <p:spPr bwMode="auto">
          <a:xfrm>
            <a:off x="428625" y="4643438"/>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Foca leopardo </a:t>
            </a:r>
            <a:r>
              <a:rPr lang="es-MX" sz="900" i="1" dirty="0">
                <a:latin typeface="Verdana" pitchFamily="34" charset="0"/>
              </a:rPr>
              <a:t>(</a:t>
            </a:r>
            <a:r>
              <a:rPr lang="es-MX" sz="900" i="1" dirty="0" err="1">
                <a:latin typeface="Verdana" pitchFamily="34" charset="0"/>
              </a:rPr>
              <a:t>Hydrurga</a:t>
            </a:r>
            <a:r>
              <a:rPr lang="es-MX" sz="900" i="1" dirty="0">
                <a:latin typeface="Verdana" pitchFamily="34" charset="0"/>
              </a:rPr>
              <a:t> </a:t>
            </a:r>
            <a:r>
              <a:rPr lang="es-MX" sz="900" i="1" dirty="0" err="1">
                <a:latin typeface="Verdana" pitchFamily="34" charset="0"/>
              </a:rPr>
              <a:t>leptonyx</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a:t>
            </a:r>
          </a:p>
          <a:p>
            <a:pPr algn="just">
              <a:defRPr/>
            </a:pPr>
            <a:r>
              <a:rPr lang="es-ES" sz="1200" b="0" u="none" dirty="0">
                <a:latin typeface="Verdana" pitchFamily="34" charset="0"/>
              </a:rPr>
              <a:t>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6264" name="57 Rectángulo redondeado">
            <a:hlinkClick r:id="rId2" action="ppaction://hlinksldjump"/>
          </p:cNvPr>
          <p:cNvSpPr>
            <a:spLocks noChangeArrowheads="1"/>
          </p:cNvSpPr>
          <p:nvPr/>
        </p:nvSpPr>
        <p:spPr bwMode="auto">
          <a:xfrm>
            <a:off x="7429500" y="60007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14438"/>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Foca de </a:t>
            </a:r>
            <a:r>
              <a:rPr lang="es-MX" sz="1400" dirty="0" err="1">
                <a:latin typeface="Verdana" pitchFamily="34" charset="0"/>
              </a:rPr>
              <a:t>Weddell</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Leptonychotes</a:t>
            </a:r>
            <a:r>
              <a:rPr lang="es-MX" sz="900" i="1" dirty="0">
                <a:latin typeface="Verdana" pitchFamily="34" charset="0"/>
              </a:rPr>
              <a:t> </a:t>
            </a:r>
            <a:r>
              <a:rPr lang="es-MX" sz="900" i="1" dirty="0" err="1">
                <a:latin typeface="Verdana" pitchFamily="34" charset="0"/>
              </a:rPr>
              <a:t>weddellii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a:t>
            </a:r>
          </a:p>
          <a:p>
            <a:pPr algn="just">
              <a:defRPr/>
            </a:pPr>
            <a:r>
              <a:rPr lang="es-ES" sz="1200" b="0" u="none" dirty="0">
                <a:latin typeface="Verdana" pitchFamily="34" charset="0"/>
              </a:rPr>
              <a:t>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7284" name="57 Rectángulo redondeado">
            <a:hlinkClick r:id="rId2" action="ppaction://hlinksldjump"/>
          </p:cNvPr>
          <p:cNvSpPr>
            <a:spLocks noChangeArrowheads="1"/>
          </p:cNvSpPr>
          <p:nvPr/>
        </p:nvSpPr>
        <p:spPr bwMode="auto">
          <a:xfrm>
            <a:off x="7429500" y="2571750"/>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2" name="7 Rectángulo"/>
          <p:cNvSpPr>
            <a:spLocks noChangeArrowheads="1"/>
          </p:cNvSpPr>
          <p:nvPr/>
        </p:nvSpPr>
        <p:spPr bwMode="auto">
          <a:xfrm>
            <a:off x="428625" y="3071813"/>
            <a:ext cx="8358188" cy="17859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Foca de Ross </a:t>
            </a:r>
            <a:r>
              <a:rPr lang="es-MX" sz="900" i="1" dirty="0">
                <a:latin typeface="Verdana" pitchFamily="34" charset="0"/>
              </a:rPr>
              <a:t>(</a:t>
            </a:r>
            <a:r>
              <a:rPr lang="es-MX" sz="900" i="1" dirty="0" err="1">
                <a:latin typeface="Verdana" pitchFamily="34" charset="0"/>
              </a:rPr>
              <a:t>Ommatophoca</a:t>
            </a:r>
            <a:r>
              <a:rPr lang="es-MX" sz="900" i="1" dirty="0">
                <a:latin typeface="Verdana" pitchFamily="34" charset="0"/>
              </a:rPr>
              <a:t> </a:t>
            </a:r>
            <a:r>
              <a:rPr lang="es-MX" sz="900" i="1" dirty="0" err="1">
                <a:latin typeface="Verdana" pitchFamily="34" charset="0"/>
              </a:rPr>
              <a:t>rossii</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a:t>
            </a:r>
          </a:p>
          <a:p>
            <a:pPr algn="just">
              <a:defRPr/>
            </a:pPr>
            <a:r>
              <a:rPr lang="es-ES" sz="1200" b="0" u="none" dirty="0">
                <a:latin typeface="Verdana" pitchFamily="34" charset="0"/>
              </a:rPr>
              <a:t>de 30 años.</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7286" name="57 Rectángulo redondeado">
            <a:hlinkClick r:id="rId2" action="ppaction://hlinksldjump"/>
          </p:cNvPr>
          <p:cNvSpPr>
            <a:spLocks noChangeArrowheads="1"/>
          </p:cNvSpPr>
          <p:nvPr/>
        </p:nvSpPr>
        <p:spPr bwMode="auto">
          <a:xfrm>
            <a:off x="7429500" y="44291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14438"/>
            <a:ext cx="8358188" cy="21431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Cauque del Maule </a:t>
            </a:r>
            <a:r>
              <a:rPr lang="es-MX" sz="900" i="1" dirty="0">
                <a:latin typeface="Verdana" pitchFamily="34" charset="0"/>
              </a:rPr>
              <a:t>(</a:t>
            </a:r>
            <a:r>
              <a:rPr lang="es-MX" sz="900" i="1" dirty="0" err="1">
                <a:latin typeface="Verdana" pitchFamily="34" charset="0"/>
              </a:rPr>
              <a:t>Odontesthes</a:t>
            </a:r>
            <a:r>
              <a:rPr lang="es-MX" sz="900" i="1" dirty="0">
                <a:latin typeface="Verdana" pitchFamily="34" charset="0"/>
              </a:rPr>
              <a:t> </a:t>
            </a:r>
            <a:r>
              <a:rPr lang="es-MX" sz="900" i="1" dirty="0" err="1">
                <a:latin typeface="Verdana" pitchFamily="34" charset="0"/>
              </a:rPr>
              <a:t>mauleanun</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8308"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2" name="7 Rectángulo"/>
          <p:cNvSpPr>
            <a:spLocks noChangeArrowheads="1"/>
          </p:cNvSpPr>
          <p:nvPr/>
        </p:nvSpPr>
        <p:spPr bwMode="auto">
          <a:xfrm>
            <a:off x="428625" y="3500438"/>
            <a:ext cx="8358188" cy="21431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Cauque del norte </a:t>
            </a:r>
            <a:r>
              <a:rPr lang="es-MX" sz="900" i="1" dirty="0">
                <a:latin typeface="Verdana" pitchFamily="34" charset="0"/>
              </a:rPr>
              <a:t>(</a:t>
            </a:r>
            <a:r>
              <a:rPr lang="es-MX" sz="900" i="1" dirty="0" err="1">
                <a:latin typeface="Verdana" pitchFamily="34" charset="0"/>
              </a:rPr>
              <a:t>Odontesthes</a:t>
            </a:r>
            <a:r>
              <a:rPr lang="es-MX" sz="900" i="1" dirty="0">
                <a:latin typeface="Verdana" pitchFamily="34" charset="0"/>
              </a:rPr>
              <a:t> </a:t>
            </a:r>
            <a:r>
              <a:rPr lang="es-MX" sz="900" i="1" dirty="0" err="1">
                <a:latin typeface="Verdana" pitchFamily="34" charset="0"/>
              </a:rPr>
              <a:t>brevianalis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MX" sz="1200" b="0" u="none" dirty="0">
                <a:latin typeface="Verdana" pitchFamily="34" charset="0"/>
              </a:rPr>
              <a:t>D.Ex.N°878 de 2011, establece  veda extractiva, en las aguas terrestres de todo el territorio nacional, por el término de 15 años a contar el día jueves 6 de octubre de 2011.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98310" name="57 Rectángulo redondeado">
            <a:hlinkClick r:id="rId2" action="ppaction://hlinksldjump"/>
          </p:cNvPr>
          <p:cNvSpPr>
            <a:spLocks noChangeArrowheads="1"/>
          </p:cNvSpPr>
          <p:nvPr/>
        </p:nvSpPr>
        <p:spPr bwMode="auto">
          <a:xfrm>
            <a:off x="7429500" y="5214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285750" y="4862513"/>
            <a:ext cx="8643938" cy="180657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Hiperodonte</a:t>
            </a:r>
            <a:r>
              <a:rPr lang="es-MX" sz="1400" dirty="0">
                <a:latin typeface="Verdana" pitchFamily="34" charset="0"/>
              </a:rPr>
              <a:t> del sur </a:t>
            </a:r>
            <a:r>
              <a:rPr lang="es-MX" sz="900" i="1" dirty="0">
                <a:latin typeface="Verdana" pitchFamily="34" charset="0"/>
              </a:rPr>
              <a:t>(</a:t>
            </a:r>
            <a:r>
              <a:rPr lang="es-MX" sz="900" i="1" dirty="0" err="1">
                <a:latin typeface="Verdana" pitchFamily="34" charset="0"/>
              </a:rPr>
              <a:t>Hyperoodon</a:t>
            </a:r>
            <a:r>
              <a:rPr lang="es-MX" sz="900" i="1" dirty="0">
                <a:latin typeface="Verdana" pitchFamily="34" charset="0"/>
              </a:rPr>
              <a:t> </a:t>
            </a:r>
            <a:r>
              <a:rPr lang="es-MX" sz="900" i="1" dirty="0" err="1">
                <a:latin typeface="Verdana" pitchFamily="34" charset="0"/>
              </a:rPr>
              <a:t>planifrons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a:t>
            </a:r>
            <a:r>
              <a:rPr lang="es-ES"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178 de 2008, Prohíbe en forma permanente, la captura con resultado de muerte y la retención de animales vivos, en aguas bajo jurisdicción nacional. </a:t>
            </a:r>
            <a:endParaRPr lang="es-MX" sz="1200" b="0" u="none" dirty="0">
              <a:latin typeface="Verdana" pitchFamily="34" charset="0"/>
            </a:endParaRP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99332" name="57 Rectángulo redondeado">
            <a:hlinkClick r:id="rId2" action="ppaction://hlinksldjump"/>
          </p:cNvPr>
          <p:cNvSpPr>
            <a:spLocks noChangeArrowheads="1"/>
          </p:cNvSpPr>
          <p:nvPr/>
        </p:nvSpPr>
        <p:spPr bwMode="auto">
          <a:xfrm>
            <a:off x="7461250" y="5013325"/>
            <a:ext cx="1214438" cy="357188"/>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0" name="7 Rectángulo"/>
          <p:cNvSpPr>
            <a:spLocks noChangeArrowheads="1"/>
          </p:cNvSpPr>
          <p:nvPr/>
        </p:nvSpPr>
        <p:spPr bwMode="auto">
          <a:xfrm>
            <a:off x="285750" y="928688"/>
            <a:ext cx="8643938" cy="3868737"/>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Gamba </a:t>
            </a:r>
            <a:r>
              <a:rPr lang="es-MX" sz="900" i="1" dirty="0">
                <a:latin typeface="Verdana" pitchFamily="34" charset="0"/>
              </a:rPr>
              <a:t>(</a:t>
            </a:r>
            <a:r>
              <a:rPr lang="es-ES" sz="900" i="1" dirty="0" err="1">
                <a:latin typeface="Verdana" pitchFamily="34" charset="0"/>
              </a:rPr>
              <a:t>Haliporoides</a:t>
            </a:r>
            <a:r>
              <a:rPr lang="es-ES" sz="900" i="1" dirty="0">
                <a:latin typeface="Verdana" pitchFamily="34" charset="0"/>
              </a:rPr>
              <a:t> </a:t>
            </a:r>
            <a:r>
              <a:rPr lang="es-ES" sz="900" i="1" dirty="0" err="1">
                <a:latin typeface="Verdana" pitchFamily="34" charset="0"/>
              </a:rPr>
              <a:t>diomedeae</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100" b="0" u="none" dirty="0">
                <a:latin typeface="Verdana" pitchFamily="34" charset="0"/>
              </a:rPr>
              <a:t>R.E.3080 de 2009, autoriza por 5 años, a partir del 15 de noviembre de 2009, la operación de naves pesqueras industriales, con red de arrastre, en las zonas del ARPA de la IV región.</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a:t>
            </a: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a:t>
            </a:r>
            <a:r>
              <a:rPr lang="es-MX" sz="1400" b="0" u="none" dirty="0" smtClean="0">
                <a:latin typeface="Verdana" pitchFamily="34" charset="0"/>
              </a:rPr>
              <a:t>pesca: </a:t>
            </a:r>
            <a:r>
              <a:rPr lang="es-ES" sz="1100" b="0" dirty="0" smtClean="0">
                <a:latin typeface="Verdana" pitchFamily="34" charset="0"/>
              </a:rPr>
              <a:t>Ley </a:t>
            </a:r>
            <a:r>
              <a:rPr lang="es-ES" sz="1100" b="0" dirty="0">
                <a:latin typeface="Verdana" pitchFamily="34" charset="0"/>
              </a:rPr>
              <a:t>19.907/2003</a:t>
            </a:r>
            <a:r>
              <a:rPr lang="es-ES" sz="1100" b="0" u="none" dirty="0">
                <a:latin typeface="Verdana" pitchFamily="34" charset="0"/>
              </a:rPr>
              <a:t>, prohíbe uso de redes y sistemas de arrastre de fondo en ARPA. El </a:t>
            </a:r>
            <a:r>
              <a:rPr lang="es-ES" sz="1100" b="0" dirty="0" err="1">
                <a:latin typeface="Verdana" pitchFamily="34" charset="0"/>
              </a:rPr>
              <a:t>D.Ex.N°</a:t>
            </a:r>
            <a:r>
              <a:rPr lang="es-ES" sz="1100" b="0" dirty="0">
                <a:latin typeface="Verdana" pitchFamily="34" charset="0"/>
              </a:rPr>
              <a:t> 200 de 2004</a:t>
            </a:r>
            <a:r>
              <a:rPr lang="es-ES" sz="1100" b="0" u="none" dirty="0">
                <a:latin typeface="Verdana" pitchFamily="34" charset="0"/>
              </a:rPr>
              <a:t>, establece que las actividades pesqueras extractivas industrial y artesanal de este recurso no quedarán sometidas a la prohibición del empleo de redes y sistemas de arrastre de fondo en las áreas de reserva artesanal en el área marítima de la III y IV Regiones, por fuera de la primera milla marina. También exceptúa de esta prohibición a las pescas de investigación que se realicen en el ARPA de las regiones II a VIII, fuera de la primera milla marina sobre este recurso.</a:t>
            </a:r>
          </a:p>
          <a:p>
            <a:pPr algn="just">
              <a:defRPr/>
            </a:pPr>
            <a:r>
              <a:rPr lang="es-ES" sz="1100" b="0" u="none" dirty="0">
                <a:latin typeface="Verdana" pitchFamily="34" charset="0"/>
              </a:rPr>
              <a:t>Res.Ex.Nº762 de 2013, establece dimensiones y características para las artes de pesca de arrastre. Estas dimensiones y características deberán estar implementadas al 31 de diciembre de 2013, tanto por la flota artesanal como industrial.</a:t>
            </a:r>
            <a:endParaRPr lang="es-MX" sz="1100" b="0" u="none" dirty="0">
              <a:latin typeface="Verdana" pitchFamily="34" charset="0"/>
            </a:endParaRPr>
          </a:p>
          <a:p>
            <a:pPr algn="just">
              <a:defRPr/>
            </a:pPr>
            <a:endParaRPr lang="es-MX" sz="11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t>
            </a:r>
            <a:r>
              <a:rPr lang="es-MX" sz="1400" b="0" u="none" dirty="0" smtClean="0">
                <a:latin typeface="Verdana" pitchFamily="34" charset="0"/>
              </a:rPr>
              <a:t>aplica</a:t>
            </a:r>
          </a:p>
          <a:p>
            <a:pPr algn="just">
              <a:defRPr/>
            </a:pPr>
            <a:endParaRPr lang="es-MX" sz="1100" b="0" u="none" dirty="0">
              <a:latin typeface="Verdana" pitchFamily="34" charset="0"/>
            </a:endParaRPr>
          </a:p>
          <a:p>
            <a:pPr algn="just">
              <a:buFont typeface="Wingdings" pitchFamily="2" charset="2"/>
              <a:buChar char="ü"/>
              <a:defRPr/>
            </a:pPr>
            <a:r>
              <a:rPr lang="es-MX" sz="1400" b="0" u="none" dirty="0" smtClean="0">
                <a:latin typeface="Verdana" pitchFamily="34" charset="0"/>
              </a:rPr>
              <a:t>Veda:</a:t>
            </a:r>
            <a:r>
              <a:rPr lang="es-ES" sz="1100" b="0" u="none" dirty="0" err="1" smtClean="0">
                <a:latin typeface="Verdana" pitchFamily="34" charset="0"/>
              </a:rPr>
              <a:t>D.Ex.N°</a:t>
            </a:r>
            <a:r>
              <a:rPr lang="es-ES" sz="1100" b="0" u="none" dirty="0" smtClean="0">
                <a:latin typeface="Verdana" pitchFamily="34" charset="0"/>
              </a:rPr>
              <a:t> 126 de 2015, establece veda biológica en el área marítima de las regiones XV a XII, entre los días 1° y 30 de septiembre de cada año calendario, ambas fechas inclusive.</a:t>
            </a:r>
          </a:p>
        </p:txBody>
      </p:sp>
      <p:sp>
        <p:nvSpPr>
          <p:cNvPr id="99334" name="57 Rectángulo redondeado">
            <a:hlinkClick r:id="rId2" action="ppaction://hlinksldjump"/>
          </p:cNvPr>
          <p:cNvSpPr>
            <a:spLocks noChangeArrowheads="1"/>
          </p:cNvSpPr>
          <p:nvPr/>
        </p:nvSpPr>
        <p:spPr bwMode="auto">
          <a:xfrm>
            <a:off x="7451725" y="1052736"/>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7 Rectángulo"/>
          <p:cNvSpPr>
            <a:spLocks noChangeArrowheads="1"/>
          </p:cNvSpPr>
          <p:nvPr/>
        </p:nvSpPr>
        <p:spPr bwMode="auto">
          <a:xfrm>
            <a:off x="428625" y="1214438"/>
            <a:ext cx="8358188" cy="2143125"/>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Hirame</a:t>
            </a:r>
            <a:r>
              <a:rPr lang="es-MX" sz="1400" dirty="0">
                <a:latin typeface="Verdana" pitchFamily="34" charset="0"/>
              </a:rPr>
              <a:t> </a:t>
            </a:r>
            <a:r>
              <a:rPr lang="es-MX" sz="900" i="1" dirty="0">
                <a:latin typeface="Verdana" pitchFamily="34" charset="0"/>
              </a:rPr>
              <a:t>(</a:t>
            </a:r>
            <a:r>
              <a:rPr lang="es-MX" sz="900" i="1" dirty="0" err="1">
                <a:latin typeface="Verdana" pitchFamily="34" charset="0"/>
              </a:rPr>
              <a:t>Paralichthys</a:t>
            </a:r>
            <a:r>
              <a:rPr lang="es-MX" sz="900" i="1" dirty="0">
                <a:latin typeface="Verdana" pitchFamily="34" charset="0"/>
              </a:rPr>
              <a:t> </a:t>
            </a:r>
            <a:r>
              <a:rPr lang="es-MX" sz="900" i="1" dirty="0" err="1">
                <a:latin typeface="Verdana" pitchFamily="34" charset="0"/>
              </a:rPr>
              <a:t>olivaceus</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No aplica</a:t>
            </a: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0356" name="57 Rectángulo redondeado">
            <a:hlinkClick r:id="rId2" action="ppaction://hlinksldjump"/>
          </p:cNvPr>
          <p:cNvSpPr>
            <a:spLocks noChangeArrowheads="1"/>
          </p:cNvSpPr>
          <p:nvPr/>
        </p:nvSpPr>
        <p:spPr bwMode="auto">
          <a:xfrm>
            <a:off x="7429500" y="2928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
        <p:nvSpPr>
          <p:cNvPr id="12" name="7 Rectángulo"/>
          <p:cNvSpPr>
            <a:spLocks noChangeArrowheads="1"/>
          </p:cNvSpPr>
          <p:nvPr/>
        </p:nvSpPr>
        <p:spPr bwMode="auto">
          <a:xfrm>
            <a:off x="428625" y="3500438"/>
            <a:ext cx="8358188" cy="2143125"/>
          </a:xfrm>
          <a:prstGeom prst="rect">
            <a:avLst/>
          </a:prstGeom>
          <a:solidFill>
            <a:schemeClr val="accent5">
              <a:alpha val="51000"/>
            </a:schemeClr>
          </a:solidFill>
          <a:ln w="9525" algn="ctr">
            <a:noFill/>
            <a:round/>
            <a:headEnd/>
            <a:tailEnd/>
          </a:ln>
        </p:spPr>
        <p:txBody>
          <a:bodyPr/>
          <a:lstStyle/>
          <a:p>
            <a:pPr algn="just">
              <a:defRPr/>
            </a:pPr>
            <a:r>
              <a:rPr lang="es-MX" sz="1400" dirty="0">
                <a:latin typeface="Verdana" pitchFamily="34" charset="0"/>
              </a:rPr>
              <a:t>Huillín </a:t>
            </a:r>
            <a:r>
              <a:rPr lang="es-MX" sz="900" i="1" dirty="0">
                <a:latin typeface="Verdana" pitchFamily="34" charset="0"/>
              </a:rPr>
              <a:t>(</a:t>
            </a:r>
            <a:r>
              <a:rPr lang="es-MX" sz="900" i="1" dirty="0" err="1">
                <a:latin typeface="Verdana" pitchFamily="34" charset="0"/>
              </a:rPr>
              <a:t>Lontra</a:t>
            </a:r>
            <a:r>
              <a:rPr lang="es-MX" sz="900" i="1" dirty="0">
                <a:latin typeface="Verdana" pitchFamily="34" charset="0"/>
              </a:rPr>
              <a:t> </a:t>
            </a:r>
            <a:r>
              <a:rPr lang="es-MX" sz="900" i="1" dirty="0" err="1">
                <a:latin typeface="Verdana" pitchFamily="34" charset="0"/>
              </a:rPr>
              <a:t>provocax</a:t>
            </a:r>
            <a:r>
              <a:rPr lang="es-MX" sz="900" i="1" dirty="0">
                <a:latin typeface="Verdana" pitchFamily="34" charset="0"/>
              </a:rPr>
              <a:t>)</a:t>
            </a:r>
            <a:endParaRPr lang="es-MX" sz="900"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buFont typeface="Wingdings" pitchFamily="2" charset="2"/>
              <a:buChar char="ü"/>
              <a:defRPr/>
            </a:pPr>
            <a:r>
              <a:rPr lang="es-MX" sz="1400" b="0" u="none" dirty="0">
                <a:latin typeface="Verdana" pitchFamily="34" charset="0"/>
              </a:rPr>
              <a:t>Cuota:						No aplica</a:t>
            </a:r>
          </a:p>
          <a:p>
            <a:pPr algn="just">
              <a:buFont typeface="Wingdings" pitchFamily="2" charset="2"/>
              <a:buChar char="ü"/>
              <a:defRPr/>
            </a:pPr>
            <a:r>
              <a:rPr lang="es-MX" sz="1400" b="0" u="none" dirty="0">
                <a:latin typeface="Verdana" pitchFamily="34" charset="0"/>
              </a:rPr>
              <a:t>Restricción de artes y aparejo de pesca:		No aplica</a:t>
            </a:r>
          </a:p>
          <a:p>
            <a:pPr algn="just">
              <a:buFont typeface="Wingdings" pitchFamily="2" charset="2"/>
              <a:buChar char="ü"/>
              <a:defRPr/>
            </a:pPr>
            <a:r>
              <a:rPr lang="es-MX" sz="1400" b="0" u="none" dirty="0">
                <a:latin typeface="Verdana" pitchFamily="34" charset="0"/>
              </a:rPr>
              <a:t>Tamaño mínimo legal (TML):				No aplica</a:t>
            </a:r>
          </a:p>
          <a:p>
            <a:pPr algn="just">
              <a:buFont typeface="Wingdings" pitchFamily="2" charset="2"/>
              <a:buChar char="ü"/>
              <a:defRPr/>
            </a:pPr>
            <a:r>
              <a:rPr lang="es-MX" sz="1400" b="0" u="none" dirty="0">
                <a:latin typeface="Verdana" pitchFamily="34" charset="0"/>
              </a:rPr>
              <a:t>Veda: </a:t>
            </a:r>
            <a:r>
              <a:rPr lang="es-ES" sz="1200" b="0" u="none" dirty="0" err="1">
                <a:latin typeface="Verdana" pitchFamily="34" charset="0"/>
              </a:rPr>
              <a:t>D.Ex.N°</a:t>
            </a:r>
            <a:r>
              <a:rPr lang="es-ES" sz="1200" b="0" u="none" dirty="0">
                <a:latin typeface="Verdana" pitchFamily="34" charset="0"/>
              </a:rPr>
              <a:t> 225 de 1995, establece una veda extractiva nacional por un plazo de 30 años. </a:t>
            </a: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100358" name="57 Rectángulo redondeado">
            <a:hlinkClick r:id="rId2" action="ppaction://hlinksldjump"/>
          </p:cNvPr>
          <p:cNvSpPr>
            <a:spLocks noChangeArrowheads="1"/>
          </p:cNvSpPr>
          <p:nvPr/>
        </p:nvSpPr>
        <p:spPr bwMode="auto">
          <a:xfrm>
            <a:off x="7429500" y="5214938"/>
            <a:ext cx="1214438"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7 Rectángulo"/>
          <p:cNvSpPr>
            <a:spLocks noChangeArrowheads="1"/>
          </p:cNvSpPr>
          <p:nvPr/>
        </p:nvSpPr>
        <p:spPr bwMode="auto">
          <a:xfrm>
            <a:off x="428625" y="1143000"/>
            <a:ext cx="8429625" cy="5143500"/>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Huaquil</a:t>
            </a:r>
            <a:r>
              <a:rPr lang="es-MX" sz="1400" dirty="0">
                <a:latin typeface="Verdana" pitchFamily="34" charset="0"/>
              </a:rPr>
              <a:t> o corvinilla </a:t>
            </a:r>
            <a:r>
              <a:rPr lang="es-MX" sz="900" i="1" dirty="0">
                <a:latin typeface="Verdana" pitchFamily="34" charset="0"/>
              </a:rPr>
              <a:t>(</a:t>
            </a:r>
            <a:r>
              <a:rPr lang="es-ES" sz="900" i="1" dirty="0" err="1">
                <a:latin typeface="Verdana" pitchFamily="34" charset="0"/>
              </a:rPr>
              <a:t>Micropogon</a:t>
            </a:r>
            <a:r>
              <a:rPr lang="es-ES" sz="900" i="1" dirty="0">
                <a:latin typeface="Verdana" pitchFamily="34" charset="0"/>
              </a:rPr>
              <a:t> </a:t>
            </a:r>
            <a:r>
              <a:rPr lang="es-ES" sz="900" i="1" dirty="0" err="1">
                <a:latin typeface="Verdana" pitchFamily="34" charset="0"/>
              </a:rPr>
              <a:t>furnieri</a:t>
            </a:r>
            <a:r>
              <a:rPr lang="es-ES" sz="900" i="1" dirty="0">
                <a:latin typeface="Verdana" pitchFamily="34" charset="0"/>
              </a:rPr>
              <a:t>)</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Cuota:						No aplica	</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Restricción de artes y aparejo de pesca: </a:t>
            </a:r>
            <a:r>
              <a:rPr lang="es-ES" sz="1300" b="0" u="none" dirty="0" err="1">
                <a:latin typeface="Verdana" pitchFamily="34" charset="0"/>
              </a:rPr>
              <a:t>D.Ex.N°</a:t>
            </a:r>
            <a:r>
              <a:rPr lang="es-ES" sz="1300" b="0" u="none" dirty="0">
                <a:latin typeface="Verdana" pitchFamily="34" charset="0"/>
              </a:rPr>
              <a:t> 1700 de 2000 modificada por el D.Ex.N°3916 de 2005, establece que la extracción de este recurso, en el área marítima comprendida entre la I y la X Regiones, sólo podrá efectuarse con artes o aparejos de pesca cuyas características de diseño y construcción califiquen como línea de mano, espinel, red de pared, trampas, arpón o fija y curricán, según corresponda su factibilidad técnica.</a:t>
            </a:r>
          </a:p>
          <a:p>
            <a:pPr algn="just">
              <a:defRPr/>
            </a:pPr>
            <a:endParaRPr lang="es-ES" sz="1300" b="0" u="none" dirty="0">
              <a:latin typeface="Verdana" pitchFamily="34" charset="0"/>
            </a:endParaRPr>
          </a:p>
          <a:p>
            <a:pPr algn="just">
              <a:defRPr/>
            </a:pPr>
            <a:r>
              <a:rPr lang="es-ES" sz="1300" b="0" u="none" dirty="0">
                <a:latin typeface="Verdana" pitchFamily="34" charset="0"/>
              </a:rPr>
              <a:t>No obstante lo anterior, se permitirá la utilización del arte de pesca denominado "chinchorro“ (con o sin copo de las siguientes características: longitud máxima de 150 </a:t>
            </a:r>
            <a:r>
              <a:rPr lang="es-ES" sz="1300" b="0" u="none" dirty="0" err="1">
                <a:latin typeface="Verdana" pitchFamily="34" charset="0"/>
              </a:rPr>
              <a:t>bz</a:t>
            </a:r>
            <a:r>
              <a:rPr lang="es-ES" sz="1300" b="0" u="none" dirty="0">
                <a:latin typeface="Verdana" pitchFamily="34" charset="0"/>
              </a:rPr>
              <a:t> o 260 </a:t>
            </a:r>
            <a:r>
              <a:rPr lang="es-ES" sz="1300" b="0" u="none" dirty="0" err="1">
                <a:latin typeface="Verdana" pitchFamily="34" charset="0"/>
              </a:rPr>
              <a:t>mt</a:t>
            </a:r>
            <a:r>
              <a:rPr lang="es-ES" sz="1300" b="0" u="none" dirty="0">
                <a:latin typeface="Verdana" pitchFamily="34" charset="0"/>
              </a:rPr>
              <a:t>, altura máxima de 3 </a:t>
            </a:r>
            <a:r>
              <a:rPr lang="es-ES" sz="1300" b="0" u="none" dirty="0" err="1">
                <a:latin typeface="Verdana" pitchFamily="34" charset="0"/>
              </a:rPr>
              <a:t>bz</a:t>
            </a:r>
            <a:r>
              <a:rPr lang="es-ES" sz="1300" b="0" u="none" dirty="0">
                <a:latin typeface="Verdana" pitchFamily="34" charset="0"/>
              </a:rPr>
              <a:t>; el copo y las alas en su sector extremo, medio o central no podrán ser construidas con tamaños de malla inferiores a 4½ </a:t>
            </a:r>
            <a:r>
              <a:rPr lang="es-ES" sz="1300" b="0" u="none" dirty="0" err="1">
                <a:latin typeface="Verdana" pitchFamily="34" charset="0"/>
              </a:rPr>
              <a:t>plg</a:t>
            </a:r>
            <a:r>
              <a:rPr lang="es-ES" sz="1300" b="0" u="none" dirty="0">
                <a:latin typeface="Verdana" pitchFamily="34" charset="0"/>
              </a:rPr>
              <a:t>) por parte de las comunidades costeras de pescadores artesanales que tradicionalmente han realizado actividades pesqueras extractivas con dicho arte de pesca. </a:t>
            </a:r>
          </a:p>
          <a:p>
            <a:pPr algn="just">
              <a:defRPr/>
            </a:pPr>
            <a:endParaRPr lang="es-ES" sz="1300" b="0" u="none" dirty="0">
              <a:latin typeface="Verdana" pitchFamily="34" charset="0"/>
            </a:endParaRPr>
          </a:p>
          <a:p>
            <a:pPr algn="just">
              <a:defRPr/>
            </a:pPr>
            <a:r>
              <a:rPr lang="es-ES" sz="1300" b="0" u="none" dirty="0">
                <a:latin typeface="Verdana" pitchFamily="34" charset="0"/>
              </a:rPr>
              <a:t>Esto rige en el área marítima de la I a la X Regiones, con exclusión de la III y IV Regiones.</a:t>
            </a:r>
            <a:endParaRPr lang="es-MX" sz="1300" b="0" u="none"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No aplica</a:t>
            </a: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Veda:						No aplica</a:t>
            </a:r>
          </a:p>
          <a:p>
            <a:pPr algn="just">
              <a:defRPr/>
            </a:pPr>
            <a:r>
              <a:rPr lang="es-MX" sz="1400" b="0" u="none" dirty="0">
                <a:latin typeface="Verdana" pitchFamily="34" charset="0"/>
              </a:rPr>
              <a:t/>
            </a:r>
            <a:br>
              <a:rPr lang="es-MX" sz="1400" b="0" u="none" dirty="0">
                <a:latin typeface="Verdana" pitchFamily="34" charset="0"/>
              </a:rPr>
            </a:br>
            <a:endParaRPr lang="es-MX" sz="1400" b="0" u="none" dirty="0">
              <a:latin typeface="Verdana" pitchFamily="34" charset="0"/>
            </a:endParaRPr>
          </a:p>
          <a:p>
            <a:pPr algn="just">
              <a:defRPr/>
            </a:pPr>
            <a:endParaRPr lang="es-MX" sz="1400" b="0" u="none" dirty="0">
              <a:latin typeface="Verdana" pitchFamily="34" charset="0"/>
            </a:endParaRPr>
          </a:p>
          <a:p>
            <a:pPr algn="just">
              <a:defRPr/>
            </a:pPr>
            <a:endParaRPr lang="es-ES" sz="1400" b="0" u="none" dirty="0">
              <a:latin typeface="Verdana" pitchFamily="34" charset="0"/>
            </a:endParaRPr>
          </a:p>
        </p:txBody>
      </p:sp>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1380" name="57 Rectángulo redondeado">
            <a:hlinkClick r:id="rId2" action="ppaction://hlinksldjump"/>
          </p:cNvPr>
          <p:cNvSpPr>
            <a:spLocks noChangeArrowheads="1"/>
          </p:cNvSpPr>
          <p:nvPr/>
        </p:nvSpPr>
        <p:spPr bwMode="auto">
          <a:xfrm>
            <a:off x="7500938" y="578643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71438"/>
            <a:ext cx="7772400" cy="928687"/>
          </a:xfrm>
        </p:spPr>
        <p:txBody>
          <a:bodyPr/>
          <a:lstStyle/>
          <a:p>
            <a:pPr>
              <a:defRPr/>
            </a:pPr>
            <a:r>
              <a:rPr lang="es-MX" sz="2400" b="1" kern="1200" dirty="0" smtClean="0">
                <a:solidFill>
                  <a:srgbClr val="006CB7"/>
                </a:solidFill>
                <a:latin typeface="Verdana" pitchFamily="34" charset="0"/>
                <a:ea typeface="+mn-ea"/>
                <a:cs typeface="+mn-cs"/>
              </a:rPr>
              <a:t>Recurso y sus medidas de administración vigentes</a:t>
            </a:r>
            <a:endParaRPr lang="es-ES" sz="2400" b="1" kern="1200" dirty="0">
              <a:solidFill>
                <a:srgbClr val="006CB7"/>
              </a:solidFill>
              <a:latin typeface="Verdana" pitchFamily="34" charset="0"/>
              <a:ea typeface="+mn-ea"/>
              <a:cs typeface="+mn-cs"/>
            </a:endParaRPr>
          </a:p>
        </p:txBody>
      </p:sp>
      <p:sp>
        <p:nvSpPr>
          <p:cNvPr id="10" name="7 Rectángulo"/>
          <p:cNvSpPr>
            <a:spLocks noChangeArrowheads="1"/>
          </p:cNvSpPr>
          <p:nvPr/>
        </p:nvSpPr>
        <p:spPr bwMode="auto">
          <a:xfrm>
            <a:off x="142875" y="928688"/>
            <a:ext cx="8858250" cy="5668664"/>
          </a:xfrm>
          <a:prstGeom prst="rect">
            <a:avLst/>
          </a:prstGeom>
          <a:solidFill>
            <a:schemeClr val="accent5">
              <a:alpha val="51000"/>
            </a:schemeClr>
          </a:solidFill>
          <a:ln w="9525" algn="ctr">
            <a:noFill/>
            <a:round/>
            <a:headEnd/>
            <a:tailEnd/>
          </a:ln>
        </p:spPr>
        <p:txBody>
          <a:bodyPr/>
          <a:lstStyle/>
          <a:p>
            <a:pPr algn="just">
              <a:defRPr/>
            </a:pPr>
            <a:r>
              <a:rPr lang="es-MX" sz="1400" dirty="0" err="1">
                <a:latin typeface="Verdana" pitchFamily="34" charset="0"/>
              </a:rPr>
              <a:t>Huepo</a:t>
            </a:r>
            <a:r>
              <a:rPr lang="es-MX" sz="1400" dirty="0">
                <a:latin typeface="Verdana" pitchFamily="34" charset="0"/>
              </a:rPr>
              <a:t> o navaja de mar </a:t>
            </a:r>
            <a:r>
              <a:rPr lang="es-MX" sz="900" i="1" dirty="0">
                <a:latin typeface="Verdana" pitchFamily="34" charset="0"/>
              </a:rPr>
              <a:t>(</a:t>
            </a:r>
            <a:r>
              <a:rPr lang="es-ES" sz="900" i="1" dirty="0" err="1">
                <a:latin typeface="Verdana" pitchFamily="34" charset="0"/>
              </a:rPr>
              <a:t>Ensis</a:t>
            </a:r>
            <a:r>
              <a:rPr lang="es-ES" sz="900" i="1" dirty="0">
                <a:latin typeface="Verdana" pitchFamily="34" charset="0"/>
              </a:rPr>
              <a:t> macha)</a:t>
            </a:r>
            <a:endParaRPr lang="es-MX" sz="900" i="1" dirty="0">
              <a:latin typeface="Verdana" pitchFamily="34" charset="0"/>
            </a:endParaRPr>
          </a:p>
          <a:p>
            <a:pPr algn="just">
              <a:defRPr/>
            </a:pPr>
            <a:endParaRPr lang="es-MX" sz="1400" b="0" u="none" dirty="0">
              <a:latin typeface="Verdana" pitchFamily="34" charset="0"/>
            </a:endParaRPr>
          </a:p>
          <a:p>
            <a:pPr algn="just">
              <a:buFont typeface="Wingdings" pitchFamily="2" charset="2"/>
              <a:buChar char="ü"/>
              <a:defRPr/>
            </a:pPr>
            <a:r>
              <a:rPr lang="es-MX" sz="1400" b="0" u="none" dirty="0">
                <a:latin typeface="Verdana" pitchFamily="34" charset="0"/>
              </a:rPr>
              <a:t>Acceso: </a:t>
            </a:r>
            <a:r>
              <a:rPr lang="es-ES" sz="1200" b="0" u="none" dirty="0" smtClean="0">
                <a:latin typeface="Verdana" pitchFamily="34" charset="0"/>
              </a:rPr>
              <a:t>La </a:t>
            </a:r>
            <a:r>
              <a:rPr lang="es-ES" sz="1200" b="0" dirty="0" err="1">
                <a:latin typeface="Verdana" pitchFamily="34" charset="0"/>
              </a:rPr>
              <a:t>R.Ex.N°</a:t>
            </a:r>
            <a:r>
              <a:rPr lang="es-ES" sz="1200" b="0" dirty="0">
                <a:latin typeface="Verdana" pitchFamily="34" charset="0"/>
              </a:rPr>
              <a:t> </a:t>
            </a:r>
            <a:r>
              <a:rPr lang="es-ES" sz="1200" b="0" dirty="0" smtClean="0">
                <a:latin typeface="Verdana" pitchFamily="34" charset="0"/>
              </a:rPr>
              <a:t>2885 </a:t>
            </a:r>
            <a:r>
              <a:rPr lang="es-ES" sz="1200" b="0" dirty="0">
                <a:latin typeface="Verdana" pitchFamily="34" charset="0"/>
              </a:rPr>
              <a:t>de </a:t>
            </a:r>
            <a:r>
              <a:rPr lang="es-ES" sz="1200" b="0" dirty="0" smtClean="0">
                <a:latin typeface="Verdana" pitchFamily="34" charset="0"/>
              </a:rPr>
              <a:t>2013</a:t>
            </a:r>
            <a:r>
              <a:rPr lang="es-ES" sz="1200" b="0" u="none" dirty="0" smtClean="0">
                <a:latin typeface="Verdana" pitchFamily="34" charset="0"/>
              </a:rPr>
              <a:t>, </a:t>
            </a:r>
            <a:r>
              <a:rPr lang="es-ES" sz="1200" b="0" u="none" dirty="0">
                <a:latin typeface="Verdana" pitchFamily="34" charset="0"/>
              </a:rPr>
              <a:t>suspende por el plazo de 5 años a partir del </a:t>
            </a:r>
            <a:r>
              <a:rPr lang="es-ES" sz="1200" b="0" u="none" dirty="0" smtClean="0">
                <a:latin typeface="Verdana" pitchFamily="34" charset="0"/>
              </a:rPr>
              <a:t>4 </a:t>
            </a:r>
            <a:r>
              <a:rPr lang="es-ES" sz="1200" b="0" u="none" dirty="0">
                <a:latin typeface="Verdana" pitchFamily="34" charset="0"/>
              </a:rPr>
              <a:t>de </a:t>
            </a:r>
            <a:r>
              <a:rPr lang="es-ES" sz="1200" b="0" u="none" dirty="0" smtClean="0">
                <a:latin typeface="Verdana" pitchFamily="34" charset="0"/>
              </a:rPr>
              <a:t>noviembre </a:t>
            </a:r>
            <a:r>
              <a:rPr lang="es-ES" sz="1200" b="0" u="none" dirty="0">
                <a:latin typeface="Verdana" pitchFamily="34" charset="0"/>
              </a:rPr>
              <a:t>de </a:t>
            </a:r>
            <a:r>
              <a:rPr lang="es-ES" sz="1200" b="0" u="none" dirty="0" smtClean="0">
                <a:latin typeface="Verdana" pitchFamily="34" charset="0"/>
              </a:rPr>
              <a:t>2013, </a:t>
            </a:r>
            <a:r>
              <a:rPr lang="es-ES" sz="1200" b="0" u="none" dirty="0">
                <a:latin typeface="Verdana" pitchFamily="34" charset="0"/>
              </a:rPr>
              <a:t>la inscripción en el RPA de la VIII región, por haber alcanzado el estado de plena explotación en dicha área. Asimismo la </a:t>
            </a:r>
            <a:r>
              <a:rPr lang="es-ES" sz="1200" b="0" dirty="0" err="1">
                <a:latin typeface="Verdana" pitchFamily="34" charset="0"/>
              </a:rPr>
              <a:t>R.Ex.N°</a:t>
            </a:r>
            <a:r>
              <a:rPr lang="es-ES" sz="1200" b="0" dirty="0">
                <a:latin typeface="Verdana" pitchFamily="34" charset="0"/>
              </a:rPr>
              <a:t> </a:t>
            </a:r>
            <a:r>
              <a:rPr lang="es-ES" sz="1200" b="0" dirty="0" smtClean="0">
                <a:latin typeface="Verdana" pitchFamily="34" charset="0"/>
              </a:rPr>
              <a:t>2886 </a:t>
            </a:r>
            <a:r>
              <a:rPr lang="es-ES" sz="1200" b="0" dirty="0">
                <a:latin typeface="Verdana" pitchFamily="34" charset="0"/>
              </a:rPr>
              <a:t>de </a:t>
            </a:r>
            <a:r>
              <a:rPr lang="es-ES" sz="1200" b="0" dirty="0" smtClean="0">
                <a:latin typeface="Verdana" pitchFamily="34" charset="0"/>
              </a:rPr>
              <a:t>2013</a:t>
            </a:r>
            <a:r>
              <a:rPr lang="es-ES" sz="1200" b="0" u="none" dirty="0" smtClean="0">
                <a:latin typeface="Verdana" pitchFamily="34" charset="0"/>
              </a:rPr>
              <a:t>, </a:t>
            </a:r>
            <a:r>
              <a:rPr lang="es-ES" sz="1200" b="0" u="none" dirty="0">
                <a:latin typeface="Verdana" pitchFamily="34" charset="0"/>
              </a:rPr>
              <a:t>suspende por el plazo de 5 años a partir del </a:t>
            </a:r>
            <a:r>
              <a:rPr lang="es-ES" sz="1200" b="0" u="none" dirty="0" smtClean="0">
                <a:latin typeface="Verdana" pitchFamily="34" charset="0"/>
              </a:rPr>
              <a:t>4 </a:t>
            </a:r>
            <a:r>
              <a:rPr lang="es-ES" sz="1200" b="0" u="none" dirty="0">
                <a:latin typeface="Verdana" pitchFamily="34" charset="0"/>
              </a:rPr>
              <a:t>de </a:t>
            </a:r>
            <a:r>
              <a:rPr lang="es-ES" sz="1200" b="0" u="none" dirty="0" smtClean="0">
                <a:latin typeface="Verdana" pitchFamily="34" charset="0"/>
              </a:rPr>
              <a:t>noviembre de 2013, </a:t>
            </a:r>
            <a:r>
              <a:rPr lang="es-ES" sz="1200" b="0" u="none" dirty="0">
                <a:latin typeface="Verdana" pitchFamily="34" charset="0"/>
              </a:rPr>
              <a:t>la inscripción en el RPA de la XIV y X regiones, por haber alcanzado el estado de plena explotación en dicha área. Y la </a:t>
            </a:r>
            <a:r>
              <a:rPr lang="es-ES" sz="1200" b="0" dirty="0" err="1">
                <a:latin typeface="Verdana" pitchFamily="34" charset="0"/>
              </a:rPr>
              <a:t>R.Ex.N°</a:t>
            </a:r>
            <a:r>
              <a:rPr lang="es-ES" sz="1200" b="0" dirty="0">
                <a:latin typeface="Verdana" pitchFamily="34" charset="0"/>
              </a:rPr>
              <a:t> 1521 de 2009</a:t>
            </a:r>
            <a:r>
              <a:rPr lang="es-ES" sz="1200" b="0" u="none" dirty="0">
                <a:latin typeface="Verdana" pitchFamily="34" charset="0"/>
              </a:rPr>
              <a:t>, suspende por el plazo de 3 años a partir del 5 de mayo de 2009, la inscripción en el RPA de la VII región, por haber alcanzado el estado de plena explotación en dicha área. </a:t>
            </a: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Cuota: </a:t>
            </a:r>
            <a:r>
              <a:rPr lang="es-MX" sz="1200" b="0" u="none" dirty="0">
                <a:latin typeface="Verdana" pitchFamily="34" charset="0"/>
              </a:rPr>
              <a:t>No aplica</a:t>
            </a:r>
          </a:p>
          <a:p>
            <a:pPr algn="just">
              <a:buFont typeface="Wingdings" pitchFamily="2" charset="2"/>
              <a:buChar char="ü"/>
              <a:defRPr/>
            </a:pPr>
            <a:r>
              <a:rPr lang="es-MX" sz="1400" b="0" u="none" dirty="0" smtClean="0">
                <a:latin typeface="Verdana" pitchFamily="34" charset="0"/>
              </a:rPr>
              <a:t>Restricción </a:t>
            </a:r>
            <a:r>
              <a:rPr lang="es-MX" sz="1400" b="0" u="none" dirty="0">
                <a:latin typeface="Verdana" pitchFamily="34" charset="0"/>
              </a:rPr>
              <a:t>de artes y aparejo de pesca: </a:t>
            </a:r>
            <a:r>
              <a:rPr lang="es-MX" sz="1200" b="0" u="none" dirty="0">
                <a:latin typeface="Verdana" pitchFamily="34" charset="0"/>
              </a:rPr>
              <a:t>No aplica</a:t>
            </a:r>
            <a:endParaRPr lang="es-ES" sz="1200" b="0" u="none" dirty="0">
              <a:latin typeface="Verdana" pitchFamily="34" charset="0"/>
            </a:endParaRPr>
          </a:p>
          <a:p>
            <a:pPr algn="just">
              <a:defRPr/>
            </a:pPr>
            <a:endParaRPr lang="es-MX" sz="1200" b="0" u="none" dirty="0">
              <a:latin typeface="Verdana" pitchFamily="34" charset="0"/>
            </a:endParaRPr>
          </a:p>
          <a:p>
            <a:pPr algn="just">
              <a:buFont typeface="Wingdings" pitchFamily="2" charset="2"/>
              <a:buChar char="ü"/>
              <a:defRPr/>
            </a:pPr>
            <a:r>
              <a:rPr lang="es-MX" sz="1400" b="0" u="none" dirty="0">
                <a:latin typeface="Verdana" pitchFamily="34" charset="0"/>
              </a:rPr>
              <a:t>Tamaño mínimo legal (TML):	</a:t>
            </a:r>
            <a:r>
              <a:rPr lang="es-ES" sz="1200" b="0" u="none" dirty="0" err="1">
                <a:latin typeface="Verdana" pitchFamily="34" charset="0"/>
              </a:rPr>
              <a:t>D.Ex.N°</a:t>
            </a:r>
            <a:r>
              <a:rPr lang="es-ES" sz="1200" b="0" u="none" dirty="0">
                <a:latin typeface="Verdana" pitchFamily="34" charset="0"/>
              </a:rPr>
              <a:t> 2302 de 2003, establece para el área marítima de la XII región, una talla mínima legal de extracción de 110 mm y el </a:t>
            </a:r>
            <a:r>
              <a:rPr lang="es-ES" sz="1200" b="0" u="none" dirty="0" err="1">
                <a:latin typeface="Verdana" pitchFamily="34" charset="0"/>
              </a:rPr>
              <a:t>D.Ex.N°</a:t>
            </a:r>
            <a:r>
              <a:rPr lang="es-ES" sz="1200" b="0" u="none" dirty="0">
                <a:latin typeface="Verdana" pitchFamily="34" charset="0"/>
              </a:rPr>
              <a:t> 4109 de 2005, establece para el área marítima de la X región, una talla mínima legal de extracción de 110 </a:t>
            </a:r>
            <a:r>
              <a:rPr lang="es-ES" sz="1200" b="0" u="none" dirty="0" smtClean="0">
                <a:latin typeface="Verdana" pitchFamily="34" charset="0"/>
              </a:rPr>
              <a:t>mm.</a:t>
            </a:r>
          </a:p>
          <a:p>
            <a:pPr algn="just">
              <a:defRPr/>
            </a:pPr>
            <a:r>
              <a:rPr lang="es-ES" sz="1200" b="0" u="none" dirty="0" smtClean="0">
                <a:latin typeface="Verdana" pitchFamily="34" charset="0"/>
              </a:rPr>
              <a:t>Res.Ex.Nº2213 de 2014, establece talla mínima de extracción de 120 mm en el área marítima de la VIII Región, con una tolerancia de 20% para el muestreo de talla en desembarque, transporte y procesamiento en planta. Al cabo de tres años, contados desde el 28 de agosto de 2014, el rango de tolerancia será de 10% para el muestreo de talla indicado precedentemente.</a:t>
            </a:r>
            <a:endParaRPr lang="es-MX" sz="1200" b="0" u="none" dirty="0" smtClean="0">
              <a:latin typeface="Verdana" pitchFamily="34" charset="0"/>
            </a:endParaRPr>
          </a:p>
          <a:p>
            <a:pPr algn="just">
              <a:defRPr/>
            </a:pPr>
            <a:endParaRPr lang="es-MX" sz="1200" b="0" u="none" dirty="0" smtClean="0">
              <a:latin typeface="Verdana" pitchFamily="34" charset="0"/>
            </a:endParaRPr>
          </a:p>
          <a:p>
            <a:pPr algn="just">
              <a:buFont typeface="Wingdings" pitchFamily="2" charset="2"/>
              <a:buChar char="ü"/>
              <a:defRPr/>
            </a:pPr>
            <a:r>
              <a:rPr lang="es-MX" sz="1400" b="0" u="none" dirty="0" smtClean="0">
                <a:latin typeface="Verdana" pitchFamily="34" charset="0"/>
              </a:rPr>
              <a:t>Veda</a:t>
            </a:r>
            <a:r>
              <a:rPr lang="es-MX" sz="1400" b="0" u="none" dirty="0">
                <a:latin typeface="Verdana" pitchFamily="34" charset="0"/>
              </a:rPr>
              <a:t>:</a:t>
            </a:r>
            <a:r>
              <a:rPr lang="es-MX" sz="1200" b="0" u="none" dirty="0">
                <a:latin typeface="Verdana" pitchFamily="34" charset="0"/>
              </a:rPr>
              <a:t> </a:t>
            </a:r>
            <a:r>
              <a:rPr lang="es-ES" sz="1200" b="0" u="none" dirty="0" err="1">
                <a:latin typeface="Verdana" pitchFamily="34" charset="0"/>
              </a:rPr>
              <a:t>D.Ex.N°</a:t>
            </a:r>
            <a:r>
              <a:rPr lang="es-ES" sz="1200" b="0" u="none" dirty="0">
                <a:latin typeface="Verdana" pitchFamily="34" charset="0"/>
              </a:rPr>
              <a:t> 461 de 1998 modificado por el </a:t>
            </a:r>
            <a:r>
              <a:rPr lang="es-ES" sz="1200" b="0" u="none" dirty="0" err="1">
                <a:latin typeface="Verdana" pitchFamily="34" charset="0"/>
              </a:rPr>
              <a:t>D.Ex.N°</a:t>
            </a:r>
            <a:r>
              <a:rPr lang="es-ES" sz="1200" b="0" u="none" dirty="0">
                <a:latin typeface="Verdana" pitchFamily="34" charset="0"/>
              </a:rPr>
              <a:t> 1428 de 2005, establece veda biológica en el área comprendida entre el límite norte de la IV región y el límite sur de la XI región, entre el 1° de octubre y el 30 de noviembre de cada año calendario, ambas fechas inclusive.</a:t>
            </a:r>
          </a:p>
          <a:p>
            <a:pPr algn="just">
              <a:buFont typeface="Wingdings" pitchFamily="2" charset="2"/>
              <a:buChar char="ü"/>
              <a:defRPr/>
            </a:pPr>
            <a:endParaRPr lang="es-ES" sz="1200" b="0" u="none" dirty="0">
              <a:latin typeface="Verdana" pitchFamily="34" charset="0"/>
            </a:endParaRPr>
          </a:p>
          <a:p>
            <a:pPr algn="just">
              <a:defRPr/>
            </a:pPr>
            <a:r>
              <a:rPr lang="es-ES" sz="1200" b="0" u="none" dirty="0" err="1">
                <a:latin typeface="Verdana" pitchFamily="34" charset="0"/>
              </a:rPr>
              <a:t>D.Ex.N°</a:t>
            </a:r>
            <a:r>
              <a:rPr lang="es-ES" sz="1200" b="0" u="none" dirty="0">
                <a:latin typeface="Verdana" pitchFamily="34" charset="0"/>
              </a:rPr>
              <a:t> 653 de 2003 modificado por el </a:t>
            </a:r>
            <a:r>
              <a:rPr lang="es-ES" sz="1200" b="0" u="none" dirty="0" err="1">
                <a:latin typeface="Verdana" pitchFamily="34" charset="0"/>
              </a:rPr>
              <a:t>D.Ex.N°</a:t>
            </a:r>
            <a:r>
              <a:rPr lang="es-ES" sz="1200" b="0" u="none" dirty="0">
                <a:latin typeface="Verdana" pitchFamily="34" charset="0"/>
              </a:rPr>
              <a:t> 735 de 2011, establece veda biológica en el área marítima de la XII Región, la que regirá entre el 1º de septiembre y el 30 de noviembre de cada año, ambas fechas inclusive.</a:t>
            </a:r>
          </a:p>
          <a:p>
            <a:pPr algn="just">
              <a:buFont typeface="Wingdings" pitchFamily="2" charset="2"/>
              <a:buChar char="ü"/>
              <a:defRPr/>
            </a:pPr>
            <a:endParaRPr lang="es-ES" sz="1200" b="0" u="none" dirty="0">
              <a:latin typeface="Verdana" pitchFamily="34" charset="0"/>
            </a:endParaRPr>
          </a:p>
          <a:p>
            <a:pPr algn="just">
              <a:defRPr/>
            </a:pPr>
            <a:r>
              <a:rPr lang="es-ES" sz="1200" b="0" u="none" dirty="0" err="1">
                <a:latin typeface="Verdana" pitchFamily="34" charset="0"/>
              </a:rPr>
              <a:t>D.Ex.N°</a:t>
            </a:r>
            <a:r>
              <a:rPr lang="es-ES" sz="1200" b="0" u="none" dirty="0">
                <a:latin typeface="Verdana" pitchFamily="34" charset="0"/>
              </a:rPr>
              <a:t> 1427 de 2005, establece veda extractiva en el área marítima de la X región entre los días 1° de mayo y el 31 de julio de cada año calendario</a:t>
            </a:r>
            <a:r>
              <a:rPr lang="es-ES" sz="1200" b="0" u="none" dirty="0" smtClean="0">
                <a:latin typeface="Verdana" pitchFamily="34" charset="0"/>
              </a:rPr>
              <a:t>.</a:t>
            </a:r>
            <a:endParaRPr lang="es-MX" sz="1200" b="0" u="none" dirty="0">
              <a:latin typeface="Verdana" pitchFamily="34" charset="0"/>
            </a:endParaRPr>
          </a:p>
        </p:txBody>
      </p:sp>
      <p:sp>
        <p:nvSpPr>
          <p:cNvPr id="102404" name="57 Rectángulo redondeado">
            <a:hlinkClick r:id="rId2" action="ppaction://hlinksldjump"/>
          </p:cNvPr>
          <p:cNvSpPr>
            <a:spLocks noChangeArrowheads="1"/>
          </p:cNvSpPr>
          <p:nvPr/>
        </p:nvSpPr>
        <p:spPr bwMode="auto">
          <a:xfrm>
            <a:off x="7643813" y="980728"/>
            <a:ext cx="1214437" cy="357187"/>
          </a:xfrm>
          <a:prstGeom prst="roundRect">
            <a:avLst>
              <a:gd name="adj" fmla="val 16667"/>
            </a:avLst>
          </a:prstGeom>
          <a:solidFill>
            <a:srgbClr val="00B0F0">
              <a:alpha val="25882"/>
            </a:srgbClr>
          </a:solidFill>
          <a:ln w="9525" algn="ctr">
            <a:solidFill>
              <a:srgbClr val="DDDDDD"/>
            </a:solidFill>
            <a:round/>
            <a:headEnd/>
            <a:tailEnd/>
          </a:ln>
        </p:spPr>
        <p:txBody>
          <a:bodyPr/>
          <a:lstStyle/>
          <a:p>
            <a:pPr algn="ctr"/>
            <a:r>
              <a:rPr lang="es-MX" sz="1200" u="none">
                <a:latin typeface="Verdana" pitchFamily="34" charset="0"/>
              </a:rPr>
              <a:t>Volver</a:t>
            </a:r>
            <a:endParaRPr lang="es-ES" sz="1200" u="none">
              <a:latin typeface="Verdana" pitchFamily="34" charset="0"/>
            </a:endParaRP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DDDDDD"/>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400" b="1" i="0" u="sng" strike="noStrike" cap="none" normalizeH="0" baseline="0" dirty="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1"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14273</TotalTime>
  <Words>11463</Words>
  <Application>Microsoft Office PowerPoint</Application>
  <PresentationFormat>Presentación en pantalla (4:3)</PresentationFormat>
  <Paragraphs>4215</Paragraphs>
  <Slides>200</Slides>
  <Notes>12</Notes>
  <HiddenSlides>0</HiddenSlides>
  <MMClips>0</MMClips>
  <ScaleCrop>false</ScaleCrop>
  <HeadingPairs>
    <vt:vector size="4" baseType="variant">
      <vt:variant>
        <vt:lpstr>Tema</vt:lpstr>
      </vt:variant>
      <vt:variant>
        <vt:i4>1</vt:i4>
      </vt:variant>
      <vt:variant>
        <vt:lpstr>Títulos de diapositiva</vt:lpstr>
      </vt:variant>
      <vt:variant>
        <vt:i4>200</vt:i4>
      </vt:variant>
    </vt:vector>
  </HeadingPairs>
  <TitlesOfParts>
    <vt:vector size="201" baseType="lpstr">
      <vt:lpstr>Diseño predeterminado</vt:lpstr>
      <vt:lpstr>Diapositiva 1</vt:lpstr>
      <vt:lpstr>Diapositiva 2</vt:lpstr>
      <vt:lpstr>Diapositiva 3</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CONSULTA DE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Recurso y sus medidas de administración vigentes</vt:lpstr>
      <vt:lpstr>Diapositiva 200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ecarrillo</dc:creator>
  <cp:lastModifiedBy>ccastañer</cp:lastModifiedBy>
  <cp:revision>1521</cp:revision>
  <dcterms:created xsi:type="dcterms:W3CDTF">2010-12-28T18:19:46Z</dcterms:created>
  <dcterms:modified xsi:type="dcterms:W3CDTF">2015-07-24T17:45:53Z</dcterms:modified>
</cp:coreProperties>
</file>